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2" r:id="rId1"/>
  </p:sldMasterIdLst>
  <p:notesMasterIdLst>
    <p:notesMasterId r:id="rId15"/>
  </p:notesMasterIdLst>
  <p:handoutMasterIdLst>
    <p:handoutMasterId r:id="rId16"/>
  </p:handoutMasterIdLst>
  <p:sldIdLst>
    <p:sldId id="302" r:id="rId2"/>
    <p:sldId id="259" r:id="rId3"/>
    <p:sldId id="342" r:id="rId4"/>
    <p:sldId id="340" r:id="rId5"/>
    <p:sldId id="341" r:id="rId6"/>
    <p:sldId id="317" r:id="rId7"/>
    <p:sldId id="343" r:id="rId8"/>
    <p:sldId id="350" r:id="rId9"/>
    <p:sldId id="305" r:id="rId10"/>
    <p:sldId id="351" r:id="rId11"/>
    <p:sldId id="348" r:id="rId12"/>
    <p:sldId id="349" r:id="rId13"/>
    <p:sldId id="304" r:id="rId14"/>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600"/>
    <a:srgbClr val="006600"/>
    <a:srgbClr val="008000"/>
    <a:srgbClr val="003300"/>
    <a:srgbClr val="FF6600"/>
    <a:srgbClr val="8C0228"/>
    <a:srgbClr val="BBE0E3"/>
    <a:srgbClr val="E97F0B"/>
    <a:srgbClr val="ECED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5226" autoAdjust="0"/>
  </p:normalViewPr>
  <p:slideViewPr>
    <p:cSldViewPr>
      <p:cViewPr varScale="1">
        <p:scale>
          <a:sx n="86" d="100"/>
          <a:sy n="86" d="100"/>
        </p:scale>
        <p:origin x="1248" y="58"/>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1974" y="90"/>
      </p:cViewPr>
      <p:guideLst>
        <p:guide orient="horz" pos="3127"/>
        <p:guide pos="210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3" name="Date Placeholder 2"/>
          <p:cNvSpPr>
            <a:spLocks noGrp="1"/>
          </p:cNvSpPr>
          <p:nvPr>
            <p:ph type="dt" sz="quarter" idx="1"/>
          </p:nvPr>
        </p:nvSpPr>
        <p:spPr>
          <a:xfrm>
            <a:off x="3777607" y="0"/>
            <a:ext cx="2889938"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712760D-A089-4478-A6A2-7E3B4E8C83D3}" type="datetime1">
              <a:rPr lang="it-IT"/>
              <a:pPr>
                <a:defRPr/>
              </a:pPr>
              <a:t>23/02/2022</a:t>
            </a:fld>
            <a:endParaRPr lang="it-IT"/>
          </a:p>
        </p:txBody>
      </p:sp>
      <p:sp>
        <p:nvSpPr>
          <p:cNvPr id="4" name="Footer Placeholder 3"/>
          <p:cNvSpPr>
            <a:spLocks noGrp="1"/>
          </p:cNvSpPr>
          <p:nvPr>
            <p:ph type="ftr" sz="quarter" idx="2"/>
          </p:nvPr>
        </p:nvSpPr>
        <p:spPr>
          <a:xfrm>
            <a:off x="0" y="9428583"/>
            <a:ext cx="2889938" cy="496332"/>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B8C2E9E-3361-4320-A0D9-FED5040C92E8}" type="slidenum">
              <a:rPr lang="it-IT"/>
              <a:pPr>
                <a:defRPr/>
              </a:pPr>
              <a:t>‹#›</a:t>
            </a:fld>
            <a:endParaRPr lang="it-IT"/>
          </a:p>
        </p:txBody>
      </p:sp>
    </p:spTree>
    <p:extLst>
      <p:ext uri="{BB962C8B-B14F-4D97-AF65-F5344CB8AC3E}">
        <p14:creationId xmlns:p14="http://schemas.microsoft.com/office/powerpoint/2010/main" val="3327399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938" cy="496332"/>
          </a:xfrm>
          <a:prstGeom prst="rect">
            <a:avLst/>
          </a:prstGeom>
          <a:noFill/>
          <a:ln>
            <a:noFill/>
          </a:ln>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3075" name="Rectangle 3"/>
          <p:cNvSpPr>
            <a:spLocks noGrp="1" noChangeArrowheads="1"/>
          </p:cNvSpPr>
          <p:nvPr>
            <p:ph type="dt" idx="1"/>
          </p:nvPr>
        </p:nvSpPr>
        <p:spPr bwMode="auto">
          <a:xfrm>
            <a:off x="3779150" y="0"/>
            <a:ext cx="2889938" cy="496332"/>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741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9212" y="4715153"/>
            <a:ext cx="4890665" cy="4466987"/>
          </a:xfrm>
          <a:prstGeom prst="rect">
            <a:avLst/>
          </a:prstGeom>
          <a:noFill/>
          <a:ln>
            <a:noFill/>
          </a:ln>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078" name="Rectangle 6"/>
          <p:cNvSpPr>
            <a:spLocks noGrp="1" noChangeArrowheads="1"/>
          </p:cNvSpPr>
          <p:nvPr>
            <p:ph type="ftr" sz="quarter" idx="4"/>
          </p:nvPr>
        </p:nvSpPr>
        <p:spPr bwMode="auto">
          <a:xfrm>
            <a:off x="0" y="9430306"/>
            <a:ext cx="2889938" cy="496332"/>
          </a:xfrm>
          <a:prstGeom prst="rect">
            <a:avLst/>
          </a:prstGeom>
          <a:noFill/>
          <a:ln>
            <a:noFill/>
          </a:ln>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3079" name="Rectangle 7"/>
          <p:cNvSpPr>
            <a:spLocks noGrp="1" noChangeArrowheads="1"/>
          </p:cNvSpPr>
          <p:nvPr>
            <p:ph type="sldNum" sz="quarter" idx="5"/>
          </p:nvPr>
        </p:nvSpPr>
        <p:spPr bwMode="auto">
          <a:xfrm>
            <a:off x="3779150" y="9430306"/>
            <a:ext cx="2889938" cy="496332"/>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lvl1pPr>
          </a:lstStyle>
          <a:p>
            <a:pPr>
              <a:defRPr/>
            </a:pPr>
            <a:fld id="{36C841D0-014A-49A5-9C02-F789D22753B0}" type="slidenum">
              <a:rPr lang="it-IT"/>
              <a:pPr>
                <a:defRPr/>
              </a:pPr>
              <a:t>‹#›</a:t>
            </a:fld>
            <a:endParaRPr lang="it-IT"/>
          </a:p>
        </p:txBody>
      </p:sp>
    </p:spTree>
    <p:extLst>
      <p:ext uri="{BB962C8B-B14F-4D97-AF65-F5344CB8AC3E}">
        <p14:creationId xmlns:p14="http://schemas.microsoft.com/office/powerpoint/2010/main" val="1467321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24"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779150" y="9430306"/>
            <a:ext cx="2889938" cy="496332"/>
          </a:xfrm>
          <a:prstGeom prst="rect">
            <a:avLst/>
          </a:prstGeom>
          <a:noFill/>
          <a:ln w="9525">
            <a:noFill/>
            <a:miter lim="800000"/>
            <a:headEnd/>
            <a:tailEnd/>
          </a:ln>
        </p:spPr>
        <p:txBody>
          <a:bodyPr anchor="b"/>
          <a:lstStyle/>
          <a:p>
            <a:pPr algn="r"/>
            <a:fld id="{FCDA892D-2E85-4B8F-BD2F-3917D21C93BF}" type="slidenum">
              <a:rPr lang="it-IT" sz="1200"/>
              <a:pPr algn="r"/>
              <a:t>1</a:t>
            </a:fld>
            <a:endParaRPr lang="it-IT" sz="1200"/>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noFill/>
          <a:ln>
            <a:solidFill>
              <a:srgbClr val="000000"/>
            </a:solidFill>
            <a:miter lim="800000"/>
            <a:headEnd/>
            <a:tailEnd/>
          </a:ln>
        </p:spPr>
        <p:txBody>
          <a:bodyPr/>
          <a:lstStyle/>
          <a:p>
            <a:pPr eaLnBrk="1" hangingPunct="1"/>
            <a:endParaRPr lang="bg-BG" dirty="0">
              <a:ea typeface="ＭＳ Ｐゴシック" pitchFamily="-106" charset="-128"/>
            </a:endParaRPr>
          </a:p>
        </p:txBody>
      </p:sp>
    </p:spTree>
    <p:extLst>
      <p:ext uri="{BB962C8B-B14F-4D97-AF65-F5344CB8AC3E}">
        <p14:creationId xmlns:p14="http://schemas.microsoft.com/office/powerpoint/2010/main" val="2911197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147432B-E4AF-435D-9E03-886C8477F2B5}" type="slidenum">
              <a:rPr lang="it-IT" smtClean="0"/>
              <a:pPr/>
              <a:t>10</a:t>
            </a:fld>
            <a:endParaRPr lang="it-IT"/>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76514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5769DDF0-41A4-479F-9331-BC63EA41389F}" type="slidenum">
              <a:rPr lang="it-IT" smtClean="0"/>
              <a:pPr/>
              <a:t>11</a:t>
            </a:fld>
            <a:endParaRPr lang="it-IT"/>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4199254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5769DDF0-41A4-479F-9331-BC63EA41389F}" type="slidenum">
              <a:rPr lang="it-IT" smtClean="0"/>
              <a:pPr/>
              <a:t>12</a:t>
            </a:fld>
            <a:endParaRPr lang="it-IT"/>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3943337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779150" y="9430306"/>
            <a:ext cx="2889938" cy="496332"/>
          </a:xfrm>
          <a:prstGeom prst="rect">
            <a:avLst/>
          </a:prstGeom>
          <a:noFill/>
          <a:ln w="9525">
            <a:noFill/>
            <a:miter lim="800000"/>
            <a:headEnd/>
            <a:tailEnd/>
          </a:ln>
        </p:spPr>
        <p:txBody>
          <a:bodyPr anchor="b"/>
          <a:lstStyle/>
          <a:p>
            <a:pPr algn="r"/>
            <a:fld id="{0978D257-094F-4002-AEA5-54EBCC94C8D8}" type="slidenum">
              <a:rPr lang="it-IT" sz="1200"/>
              <a:pPr algn="r"/>
              <a:t>13</a:t>
            </a:fld>
            <a:endParaRPr lang="it-IT" sz="1200"/>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noFill/>
          <a:ln>
            <a:solidFill>
              <a:srgbClr val="000000"/>
            </a:solidFill>
            <a:miter lim="800000"/>
            <a:headEnd/>
            <a:tailEnd/>
          </a:ln>
        </p:spPr>
        <p:txBody>
          <a:bodyPr/>
          <a:lstStyle/>
          <a:p>
            <a:pPr eaLnBrk="1" hangingPunct="1"/>
            <a:endParaRPr lang="bg-BG" dirty="0">
              <a:ea typeface="ＭＳ Ｐゴシック" pitchFamily="-106" charset="-128"/>
            </a:endParaRPr>
          </a:p>
        </p:txBody>
      </p:sp>
    </p:spTree>
    <p:extLst>
      <p:ext uri="{BB962C8B-B14F-4D97-AF65-F5344CB8AC3E}">
        <p14:creationId xmlns:p14="http://schemas.microsoft.com/office/powerpoint/2010/main" val="457450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5584E334-36F5-4C87-88D8-A1ECBD3C32FB}" type="slidenum">
              <a:rPr lang="it-IT" smtClean="0"/>
              <a:pPr/>
              <a:t>2</a:t>
            </a:fld>
            <a:endParaRPr lang="it-IT"/>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4138410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5584E334-36F5-4C87-88D8-A1ECBD3C32FB}" type="slidenum">
              <a:rPr lang="it-IT" smtClean="0">
                <a:solidFill>
                  <a:srgbClr val="000000"/>
                </a:solidFill>
              </a:rPr>
              <a:pPr/>
              <a:t>3</a:t>
            </a:fld>
            <a:endParaRPr lang="it-IT">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102162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147432B-E4AF-435D-9E03-886C8477F2B5}" type="slidenum">
              <a:rPr lang="it-IT" smtClean="0">
                <a:solidFill>
                  <a:srgbClr val="000000"/>
                </a:solidFill>
              </a:rPr>
              <a:pPr/>
              <a:t>4</a:t>
            </a:fld>
            <a:endParaRPr lang="it-IT">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1016433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5584E334-36F5-4C87-88D8-A1ECBD3C32FB}" type="slidenum">
              <a:rPr lang="it-IT" smtClean="0">
                <a:solidFill>
                  <a:srgbClr val="000000"/>
                </a:solidFill>
              </a:rPr>
              <a:pPr/>
              <a:t>5</a:t>
            </a:fld>
            <a:endParaRPr lang="it-IT">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2043936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69CCABCF-261D-40C4-B9D4-C286597C4DB3}" type="slidenum">
              <a:rPr lang="it-IT" smtClean="0"/>
              <a:pPr/>
              <a:t>6</a:t>
            </a:fld>
            <a:endParaRPr lang="it-IT"/>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4168097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5584E334-36F5-4C87-88D8-A1ECBD3C32FB}" type="slidenum">
              <a:rPr lang="it-IT" smtClean="0">
                <a:solidFill>
                  <a:srgbClr val="000000"/>
                </a:solidFill>
              </a:rPr>
              <a:pPr/>
              <a:t>7</a:t>
            </a:fld>
            <a:endParaRPr lang="it-IT">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3349724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147432B-E4AF-435D-9E03-886C8477F2B5}" type="slidenum">
              <a:rPr lang="it-IT" smtClean="0"/>
              <a:pPr/>
              <a:t>8</a:t>
            </a:fld>
            <a:endParaRPr lang="it-IT"/>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574734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147432B-E4AF-435D-9E03-886C8477F2B5}" type="slidenum">
              <a:rPr lang="it-IT" smtClean="0"/>
              <a:pPr/>
              <a:t>9</a:t>
            </a:fld>
            <a:endParaRPr lang="it-IT"/>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bg-BG">
              <a:ea typeface="ＭＳ Ｐゴシック" pitchFamily="-106" charset="-128"/>
            </a:endParaRPr>
          </a:p>
        </p:txBody>
      </p:sp>
    </p:spTree>
    <p:extLst>
      <p:ext uri="{BB962C8B-B14F-4D97-AF65-F5344CB8AC3E}">
        <p14:creationId xmlns:p14="http://schemas.microsoft.com/office/powerpoint/2010/main" val="2186638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bg-BG"/>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DAC056D9-FE6D-4BCB-A6E3-0C1604970154}" type="slidenum">
              <a:rPr lang="it-IT" smtClean="0"/>
              <a:pPr>
                <a:defRPr/>
              </a:pPr>
              <a:t>‹#›</a:t>
            </a:fld>
            <a:endParaRPr lang="it-IT"/>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38398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38065685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30319552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75477297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разд.">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93686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93396207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372821088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185008146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168204169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bg-BG"/>
              <a:t>Редакт. стил загл. образец</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299327472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367310110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endParaRPr lang="it-IT"/>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it-IT"/>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DAC056D9-FE6D-4BCB-A6E3-0C1604970154}" type="slidenum">
              <a:rPr lang="it-IT" smtClean="0"/>
              <a:pPr>
                <a:defRPr/>
              </a:pPr>
              <a:t>‹#›</a:t>
            </a:fld>
            <a:endParaRPr lang="it-IT"/>
          </a:p>
        </p:txBody>
      </p:sp>
    </p:spTree>
    <p:extLst>
      <p:ext uri="{BB962C8B-B14F-4D97-AF65-F5344CB8AC3E}">
        <p14:creationId xmlns:p14="http://schemas.microsoft.com/office/powerpoint/2010/main" val="214571596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educulture.unibit.bg/"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hyperlink" Target="https://www.facebook.com/eduCulturebg"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a.stanimirov@unibit.bg" TargetMode="External"/><Relationship Id="rId3" Type="http://schemas.openxmlformats.org/officeDocument/2006/relationships/image" Target="../media/image2.jpeg"/><Relationship Id="rId7" Type="http://schemas.openxmlformats.org/officeDocument/2006/relationships/hyperlink" Target="mailto:s.dimitrova@unibit.bg"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mailto:s.spasova@unibit.bg" TargetMode="External"/><Relationship Id="rId5" Type="http://schemas.openxmlformats.org/officeDocument/2006/relationships/image" Target="../media/image1.png"/><Relationship Id="rId4" Type="http://schemas.openxmlformats.org/officeDocument/2006/relationships/image" Target="../media/image4.jpeg"/><Relationship Id="rId9" Type="http://schemas.openxmlformats.org/officeDocument/2006/relationships/hyperlink" Target="mailto:a.kolev@unibit.b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7"/>
          <p:cNvSpPr>
            <a:spLocks noChangeArrowheads="1"/>
          </p:cNvSpPr>
          <p:nvPr/>
        </p:nvSpPr>
        <p:spPr bwMode="auto">
          <a:xfrm>
            <a:off x="-142455" y="2245679"/>
            <a:ext cx="9181020" cy="1698222"/>
          </a:xfrm>
          <a:prstGeom prst="rect">
            <a:avLst/>
          </a:prstGeom>
          <a:noFill/>
          <a:ln w="9525">
            <a:noFill/>
            <a:miter lim="800000"/>
            <a:headEnd/>
            <a:tailEnd/>
          </a:ln>
        </p:spPr>
        <p:txBody>
          <a:bodyPr wrap="square">
            <a:spAutoFit/>
          </a:bodyPr>
          <a:lstStyle/>
          <a:p>
            <a:pPr algn="ctr">
              <a:lnSpc>
                <a:spcPct val="150000"/>
              </a:lnSpc>
            </a:pPr>
            <a:r>
              <a:rPr lang="en-US" sz="2400" b="1" dirty="0">
                <a:solidFill>
                  <a:schemeClr val="accent1">
                    <a:lumMod val="50000"/>
                  </a:schemeClr>
                </a:solidFill>
                <a:effectLst>
                  <a:outerShdw blurRad="38100" dist="38100" dir="2700000" algn="tl">
                    <a:srgbClr val="000000">
                      <a:alpha val="43137"/>
                    </a:srgbClr>
                  </a:outerShdw>
                </a:effectLst>
                <a:latin typeface="Book Antiqua" pitchFamily="18" charset="0"/>
              </a:rPr>
              <a:t>Adaptation of the Cultural Institutions in Bulgaria </a:t>
            </a:r>
          </a:p>
          <a:p>
            <a:pPr algn="ctr">
              <a:lnSpc>
                <a:spcPct val="150000"/>
              </a:lnSpc>
            </a:pPr>
            <a:r>
              <a:rPr lang="en-US" sz="2400" b="1" dirty="0">
                <a:solidFill>
                  <a:schemeClr val="accent1">
                    <a:lumMod val="50000"/>
                  </a:schemeClr>
                </a:solidFill>
                <a:effectLst>
                  <a:outerShdw blurRad="38100" dist="38100" dir="2700000" algn="tl">
                    <a:srgbClr val="000000">
                      <a:alpha val="43137"/>
                    </a:srgbClr>
                  </a:outerShdw>
                </a:effectLst>
                <a:latin typeface="Book Antiqua" pitchFamily="18" charset="0"/>
              </a:rPr>
              <a:t>to the New Reality – </a:t>
            </a:r>
            <a:br>
              <a:rPr lang="en-US" sz="2400" b="1" dirty="0">
                <a:solidFill>
                  <a:schemeClr val="accent1">
                    <a:lumMod val="50000"/>
                  </a:schemeClr>
                </a:solidFill>
                <a:effectLst>
                  <a:outerShdw blurRad="38100" dist="38100" dir="2700000" algn="tl">
                    <a:srgbClr val="000000">
                      <a:alpha val="43137"/>
                    </a:srgbClr>
                  </a:outerShdw>
                </a:effectLst>
                <a:latin typeface="Book Antiqua" pitchFamily="18" charset="0"/>
              </a:rPr>
            </a:br>
            <a:r>
              <a:rPr lang="en-US" sz="2400" b="1" dirty="0">
                <a:solidFill>
                  <a:schemeClr val="accent1">
                    <a:lumMod val="50000"/>
                  </a:schemeClr>
                </a:solidFill>
                <a:effectLst>
                  <a:outerShdw blurRad="38100" dist="38100" dir="2700000" algn="tl">
                    <a:srgbClr val="000000">
                      <a:alpha val="43137"/>
                    </a:srgbClr>
                  </a:outerShdw>
                </a:effectLst>
                <a:latin typeface="Book Antiqua" pitchFamily="18" charset="0"/>
              </a:rPr>
              <a:t>Practice from Social Networks</a:t>
            </a:r>
          </a:p>
        </p:txBody>
      </p:sp>
      <p:sp>
        <p:nvSpPr>
          <p:cNvPr id="2056" name="Rectangle 7"/>
          <p:cNvSpPr>
            <a:spLocks noChangeArrowheads="1"/>
          </p:cNvSpPr>
          <p:nvPr/>
        </p:nvSpPr>
        <p:spPr bwMode="auto">
          <a:xfrm>
            <a:off x="-168235" y="4033163"/>
            <a:ext cx="9144000" cy="2752164"/>
          </a:xfrm>
          <a:prstGeom prst="rect">
            <a:avLst/>
          </a:prstGeom>
          <a:noFill/>
          <a:ln w="9525">
            <a:noFill/>
            <a:miter lim="800000"/>
            <a:headEnd/>
            <a:tailEnd/>
          </a:ln>
        </p:spPr>
        <p:txBody>
          <a:bodyPr wrap="square">
            <a:spAutoFit/>
          </a:bodyPr>
          <a:lstStyle/>
          <a:p>
            <a:pPr algn="ctr">
              <a:lnSpc>
                <a:spcPct val="110000"/>
              </a:lnSpc>
            </a:pPr>
            <a:r>
              <a:rPr lang="en-US" b="1"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Chief Assist. Sonya Spasova, PhD</a:t>
            </a:r>
          </a:p>
          <a:p>
            <a:pPr algn="ctr">
              <a:lnSpc>
                <a:spcPct val="110000"/>
              </a:lnSpc>
            </a:pPr>
            <a:r>
              <a:rPr lang="en-US" b="1"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Svetoslava Dimitrova, PhD</a:t>
            </a:r>
          </a:p>
          <a:p>
            <a:pPr algn="ctr">
              <a:lnSpc>
                <a:spcPct val="110000"/>
              </a:lnSpc>
            </a:pPr>
            <a:r>
              <a:rPr lang="en-US" b="1" dirty="0" err="1">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Antonii</a:t>
            </a:r>
            <a:r>
              <a:rPr lang="en-US" b="1"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 </a:t>
            </a:r>
            <a:r>
              <a:rPr lang="en-US" b="1" dirty="0" err="1">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Stanimirov</a:t>
            </a:r>
            <a:r>
              <a:rPr lang="en-US" b="1"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 PhD Student</a:t>
            </a:r>
          </a:p>
          <a:p>
            <a:pPr algn="ctr">
              <a:lnSpc>
                <a:spcPct val="110000"/>
              </a:lnSpc>
            </a:pPr>
            <a:r>
              <a:rPr lang="en-US" b="1" dirty="0" err="1">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Arsini</a:t>
            </a:r>
            <a:r>
              <a:rPr lang="en-US" b="1"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 Kolev, PhD Student</a:t>
            </a:r>
          </a:p>
          <a:p>
            <a:pPr algn="ctr">
              <a:lnSpc>
                <a:spcPct val="110000"/>
              </a:lnSpc>
            </a:pPr>
            <a:endParaRPr lang="en-US" sz="2000" b="1"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endParaRPr>
          </a:p>
          <a:p>
            <a:pPr algn="ctr">
              <a:lnSpc>
                <a:spcPct val="110000"/>
              </a:lnSpc>
            </a:pPr>
            <a:r>
              <a:rPr lang="en-US" sz="1600"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University of Library Studies and Information Technologies (ULSIT)</a:t>
            </a:r>
          </a:p>
          <a:p>
            <a:pPr algn="ctr">
              <a:lnSpc>
                <a:spcPct val="110000"/>
              </a:lnSpc>
            </a:pPr>
            <a:r>
              <a:rPr lang="en-US" sz="1600"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Sofia, BULGARIA</a:t>
            </a:r>
            <a:r>
              <a:rPr lang="bg-BG" sz="1600"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rPr>
              <a:t>   </a:t>
            </a:r>
          </a:p>
          <a:p>
            <a:pPr algn="ctr">
              <a:lnSpc>
                <a:spcPct val="110000"/>
              </a:lnSpc>
            </a:pPr>
            <a:endParaRPr lang="en-US" sz="1000"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endParaRPr>
          </a:p>
          <a:p>
            <a:pPr algn="ctr">
              <a:lnSpc>
                <a:spcPct val="110000"/>
              </a:lnSpc>
            </a:pPr>
            <a:endParaRPr lang="en-US" sz="2000" dirty="0">
              <a:solidFill>
                <a:schemeClr val="accent1">
                  <a:lumMod val="50000"/>
                </a:schemeClr>
              </a:solidFill>
              <a:effectLst>
                <a:outerShdw blurRad="38100" dist="38100" dir="2700000" algn="tl">
                  <a:srgbClr val="000000">
                    <a:alpha val="43137"/>
                  </a:srgbClr>
                </a:outerShdw>
              </a:effectLst>
              <a:latin typeface="Book Antiqua" pitchFamily="18" charset="0"/>
              <a:cs typeface="Arial" charset="0"/>
            </a:endParaRPr>
          </a:p>
        </p:txBody>
      </p:sp>
      <p:sp>
        <p:nvSpPr>
          <p:cNvPr id="2057" name="Rectangle 4"/>
          <p:cNvSpPr>
            <a:spLocks noChangeArrowheads="1"/>
          </p:cNvSpPr>
          <p:nvPr/>
        </p:nvSpPr>
        <p:spPr bwMode="auto">
          <a:xfrm>
            <a:off x="-324544" y="1086149"/>
            <a:ext cx="9144000" cy="704808"/>
          </a:xfrm>
          <a:prstGeom prst="rect">
            <a:avLst/>
          </a:prstGeom>
          <a:noFill/>
          <a:ln w="9525">
            <a:noFill/>
            <a:miter lim="800000"/>
            <a:headEnd/>
            <a:tailEnd/>
          </a:ln>
        </p:spPr>
        <p:txBody>
          <a:bodyPr>
            <a:spAutoFit/>
          </a:bodyPr>
          <a:lstStyle/>
          <a:p>
            <a:pPr algn="ctr">
              <a:lnSpc>
                <a:spcPct val="150000"/>
              </a:lnSpc>
            </a:pP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International Conference “New Perspectives in Science Education” – 11</a:t>
            </a:r>
            <a:r>
              <a:rPr lang="en-US" sz="1400" b="1" baseline="30000" dirty="0">
                <a:solidFill>
                  <a:schemeClr val="accent1">
                    <a:lumMod val="50000"/>
                  </a:schemeClr>
                </a:solidFill>
                <a:effectLst>
                  <a:outerShdw blurRad="38100" dist="38100" dir="2700000" algn="tl">
                    <a:srgbClr val="000000">
                      <a:alpha val="43137"/>
                    </a:srgbClr>
                  </a:outerShdw>
                </a:effectLst>
                <a:latin typeface="Book Antiqua" pitchFamily="18" charset="0"/>
              </a:rPr>
              <a:t>th</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 Edition</a:t>
            </a:r>
            <a:endPar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endParaRPr>
          </a:p>
          <a:p>
            <a:pPr algn="ctr">
              <a:lnSpc>
                <a:spcPct val="150000"/>
              </a:lnSpc>
            </a:pPr>
            <a:r>
              <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sym typeface="Wingdings 2"/>
              </a:rPr>
              <a:t> </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sym typeface="Wingdings 2"/>
              </a:rPr>
              <a:t>17 </a:t>
            </a:r>
            <a:r>
              <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rPr>
              <a:t>–</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 18</a:t>
            </a:r>
            <a:r>
              <a:rPr lang="en-US" sz="1400" b="1" baseline="30000" dirty="0">
                <a:solidFill>
                  <a:schemeClr val="accent1">
                    <a:lumMod val="50000"/>
                  </a:schemeClr>
                </a:solidFill>
                <a:effectLst>
                  <a:outerShdw blurRad="38100" dist="38100" dir="2700000" algn="tl">
                    <a:srgbClr val="000000">
                      <a:alpha val="43137"/>
                    </a:srgbClr>
                  </a:outerShdw>
                </a:effectLst>
                <a:latin typeface="Book Antiqua" pitchFamily="18" charset="0"/>
              </a:rPr>
              <a:t>th</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 </a:t>
            </a:r>
            <a:r>
              <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rPr>
              <a:t> </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March </a:t>
            </a:r>
            <a:r>
              <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rPr>
              <a:t>20</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22,</a:t>
            </a:r>
            <a:r>
              <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rPr>
              <a:t> </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 Florence</a:t>
            </a:r>
            <a:r>
              <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rPr>
              <a:t>,</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rPr>
              <a:t> Italy </a:t>
            </a:r>
            <a:r>
              <a:rPr lang="bg-BG" sz="1400" b="1" dirty="0">
                <a:solidFill>
                  <a:schemeClr val="accent1">
                    <a:lumMod val="50000"/>
                  </a:schemeClr>
                </a:solidFill>
                <a:effectLst>
                  <a:outerShdw blurRad="38100" dist="38100" dir="2700000" algn="tl">
                    <a:srgbClr val="000000">
                      <a:alpha val="43137"/>
                    </a:srgbClr>
                  </a:outerShdw>
                </a:effectLst>
                <a:latin typeface="Book Antiqua" pitchFamily="18" charset="0"/>
                <a:sym typeface="Wingdings 2"/>
              </a:rPr>
              <a:t> </a:t>
            </a:r>
            <a:r>
              <a:rPr lang="en-US" sz="1400" b="1" dirty="0">
                <a:solidFill>
                  <a:schemeClr val="accent1">
                    <a:lumMod val="50000"/>
                  </a:schemeClr>
                </a:solidFill>
                <a:effectLst>
                  <a:outerShdw blurRad="38100" dist="38100" dir="2700000" algn="tl">
                    <a:srgbClr val="000000">
                      <a:alpha val="43137"/>
                    </a:srgbClr>
                  </a:outerShdw>
                </a:effectLst>
                <a:latin typeface="Book Antiqua" pitchFamily="18" charset="0"/>
                <a:sym typeface="Wingdings 2"/>
              </a:rPr>
              <a:t> </a:t>
            </a:r>
          </a:p>
        </p:txBody>
      </p:sp>
      <p:pic>
        <p:nvPicPr>
          <p:cNvPr id="18" name="Picture 17" descr="C:\Documents and Settings\Administrator.TEREZA-4CBD23C5\Desktop\svubit-logo.gif"/>
          <p:cNvPicPr/>
          <p:nvPr/>
        </p:nvPicPr>
        <p:blipFill>
          <a:blip r:embed="rId3"/>
          <a:srcRect/>
          <a:stretch>
            <a:fillRect/>
          </a:stretch>
        </p:blipFill>
        <p:spPr bwMode="auto">
          <a:xfrm>
            <a:off x="8064388" y="1026157"/>
            <a:ext cx="974177" cy="675538"/>
          </a:xfrm>
          <a:prstGeom prst="rect">
            <a:avLst/>
          </a:prstGeom>
          <a:noFill/>
          <a:ln w="9525">
            <a:noFill/>
            <a:miter lim="800000"/>
            <a:headEnd/>
            <a:tailEnd/>
          </a:ln>
        </p:spPr>
      </p:pic>
      <p:sp>
        <p:nvSpPr>
          <p:cNvPr id="15" name="Slide Number Placeholder 14"/>
          <p:cNvSpPr>
            <a:spLocks noGrp="1"/>
          </p:cNvSpPr>
          <p:nvPr>
            <p:ph type="sldNum" sz="quarter" idx="12"/>
          </p:nvPr>
        </p:nvSpPr>
        <p:spPr>
          <a:xfrm>
            <a:off x="7218494" y="6571437"/>
            <a:ext cx="1905000" cy="311916"/>
          </a:xfrm>
        </p:spPr>
        <p:txBody>
          <a:bodyPr/>
          <a:lstStyle/>
          <a:p>
            <a:pPr>
              <a:defRPr/>
            </a:pPr>
            <a:r>
              <a:rPr lang="it-IT" b="1" dirty="0">
                <a:latin typeface="Book Antiqua" panose="02040602050305030304" pitchFamily="18" charset="0"/>
              </a:rPr>
              <a:t>1</a:t>
            </a:r>
          </a:p>
        </p:txBody>
      </p:sp>
      <p:pic>
        <p:nvPicPr>
          <p:cNvPr id="16" name="Картина 15" descr="BANNER NPSE 5TH"/>
          <p:cNvPicPr/>
          <p:nvPr/>
        </p:nvPicPr>
        <p:blipFill>
          <a:blip r:embed="rId4" cstate="print">
            <a:extLst>
              <a:ext uri="{28A0092B-C50C-407E-A947-70E740481C1C}">
                <a14:useLocalDpi xmlns:a14="http://schemas.microsoft.com/office/drawing/2010/main" val="0"/>
              </a:ext>
            </a:extLst>
          </a:blip>
          <a:srcRect b="15396"/>
          <a:stretch>
            <a:fillRect/>
          </a:stretch>
        </p:blipFill>
        <p:spPr bwMode="auto">
          <a:xfrm>
            <a:off x="3222" y="2613"/>
            <a:ext cx="9140778" cy="968223"/>
          </a:xfrm>
          <a:prstGeom prst="rect">
            <a:avLst/>
          </a:prstGeom>
          <a:noFill/>
        </p:spPr>
      </p:pic>
      <p:pic>
        <p:nvPicPr>
          <p:cNvPr id="3" name="Картина 2">
            <a:extLst>
              <a:ext uri="{FF2B5EF4-FFF2-40B4-BE49-F238E27FC236}">
                <a16:creationId xmlns:a16="http://schemas.microsoft.com/office/drawing/2014/main" id="{05EB91E7-9D58-4BFF-9374-8F6EDF669A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0152" y="5974280"/>
            <a:ext cx="2945975" cy="597157"/>
          </a:xfrm>
          <a:prstGeom prst="rect">
            <a:avLst/>
          </a:prstGeom>
        </p:spPr>
      </p:pic>
      <p:pic>
        <p:nvPicPr>
          <p:cNvPr id="1026" name="Picture 2" descr="EduCulture">
            <a:extLst>
              <a:ext uri="{FF2B5EF4-FFF2-40B4-BE49-F238E27FC236}">
                <a16:creationId xmlns:a16="http://schemas.microsoft.com/office/drawing/2014/main" id="{879D7753-E3D8-48F4-BA2E-C876BF4E8BC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8235" y="5992465"/>
            <a:ext cx="697644" cy="689097"/>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27">
            <a:extLst>
              <a:ext uri="{FF2B5EF4-FFF2-40B4-BE49-F238E27FC236}">
                <a16:creationId xmlns:a16="http://schemas.microsoft.com/office/drawing/2014/main" id="{1553B8BD-BD5B-4394-90EC-D45246542750}"/>
              </a:ext>
            </a:extLst>
          </p:cNvPr>
          <p:cNvCxnSpPr/>
          <p:nvPr/>
        </p:nvCxnSpPr>
        <p:spPr bwMode="auto">
          <a:xfrm flipV="1">
            <a:off x="-16069" y="908720"/>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776929" y="3246435"/>
            <a:ext cx="3030579" cy="461665"/>
          </a:xfrm>
          <a:prstGeom prst="rect">
            <a:avLst/>
          </a:prstGeom>
        </p:spPr>
        <p:txBody>
          <a:bodyPr wrap="square">
            <a:spAutoFit/>
          </a:bodyPr>
          <a:lstStyle/>
          <a:p>
            <a:endParaRPr lang="bg-BG" dirty="0"/>
          </a:p>
        </p:txBody>
      </p:sp>
      <p:cxnSp>
        <p:nvCxnSpPr>
          <p:cNvPr id="5" name="Straight Connector 4"/>
          <p:cNvCxnSpPr/>
          <p:nvPr/>
        </p:nvCxnSpPr>
        <p:spPr bwMode="auto">
          <a:xfrm>
            <a:off x="230020" y="1520788"/>
            <a:ext cx="8577488"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Картина 11"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9"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6">
            <a:extLst>
              <a:ext uri="{FF2B5EF4-FFF2-40B4-BE49-F238E27FC236}">
                <a16:creationId xmlns:a16="http://schemas.microsoft.com/office/drawing/2014/main" id="{D745D9DB-A35A-4A13-84FB-B4A1840EF82D}"/>
              </a:ext>
            </a:extLst>
          </p:cNvPr>
          <p:cNvSpPr>
            <a:spLocks noChangeArrowheads="1"/>
          </p:cNvSpPr>
          <p:nvPr/>
        </p:nvSpPr>
        <p:spPr bwMode="auto">
          <a:xfrm>
            <a:off x="143509" y="1004878"/>
            <a:ext cx="8837708" cy="632994"/>
          </a:xfrm>
          <a:prstGeom prst="rect">
            <a:avLst/>
          </a:prstGeom>
          <a:noFill/>
          <a:ln w="9525">
            <a:noFill/>
            <a:miter lim="800000"/>
            <a:headEnd/>
            <a:tailEnd/>
          </a:ln>
        </p:spPr>
        <p:txBody>
          <a:bodyPr wrap="square">
            <a:spAutoFit/>
          </a:bodyPr>
          <a:lstStyle/>
          <a:p>
            <a:pPr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3. Results</a:t>
            </a:r>
            <a:endParaRPr lang="en-US" sz="1000" dirty="0">
              <a:solidFill>
                <a:srgbClr val="000000"/>
              </a:solidFill>
              <a:effectLst>
                <a:outerShdw blurRad="38100" dist="38100" dir="2700000" algn="tl">
                  <a:srgbClr val="000000">
                    <a:alpha val="43137"/>
                  </a:srgbClr>
                </a:outerShdw>
              </a:effectLst>
              <a:latin typeface="Book Antiqua" pitchFamily="18" charset="0"/>
            </a:endParaRPr>
          </a:p>
        </p:txBody>
      </p:sp>
      <p:sp>
        <p:nvSpPr>
          <p:cNvPr id="20" name="Текстово поле 19">
            <a:extLst>
              <a:ext uri="{FF2B5EF4-FFF2-40B4-BE49-F238E27FC236}">
                <a16:creationId xmlns:a16="http://schemas.microsoft.com/office/drawing/2014/main" id="{49ABEDD8-7D9D-4553-A723-4982E9D48651}"/>
              </a:ext>
            </a:extLst>
          </p:cNvPr>
          <p:cNvSpPr txBox="1"/>
          <p:nvPr/>
        </p:nvSpPr>
        <p:spPr>
          <a:xfrm>
            <a:off x="336492" y="1637872"/>
            <a:ext cx="8644725" cy="4247317"/>
          </a:xfrm>
          <a:prstGeom prst="rect">
            <a:avLst/>
          </a:prstGeom>
          <a:noFill/>
        </p:spPr>
        <p:txBody>
          <a:bodyPr wrap="square">
            <a:spAutoFit/>
          </a:bodyPr>
          <a:lstStyle/>
          <a:p>
            <a:r>
              <a:rPr lang="en-US" dirty="0">
                <a:effectLst>
                  <a:outerShdw blurRad="38100" dist="38100" dir="2700000" algn="tl">
                    <a:srgbClr val="000000">
                      <a:alpha val="43137"/>
                    </a:srgbClr>
                  </a:outerShdw>
                </a:effectLst>
                <a:latin typeface="Book Antiqua" panose="02040602050305030304" pitchFamily="18" charset="0"/>
              </a:rPr>
              <a:t>As good practices per every area could be pointed:</a:t>
            </a:r>
            <a:br>
              <a:rPr lang="en-US" dirty="0">
                <a:effectLst>
                  <a:outerShdw blurRad="38100" dist="38100" dir="2700000" algn="tl">
                    <a:srgbClr val="000000">
                      <a:alpha val="43137"/>
                    </a:srgbClr>
                  </a:outerShdw>
                </a:effectLst>
                <a:latin typeface="Book Antiqua" panose="02040602050305030304" pitchFamily="18" charset="0"/>
              </a:rPr>
            </a:br>
            <a:endParaRPr lang="en-US" dirty="0">
              <a:effectLst>
                <a:outerShdw blurRad="38100" dist="38100" dir="2700000" algn="tl">
                  <a:srgbClr val="000000">
                    <a:alpha val="43137"/>
                  </a:srgbClr>
                </a:outerShdw>
              </a:effectLst>
              <a:latin typeface="Book Antiqua" panose="02040602050305030304" pitchFamily="18" charset="0"/>
            </a:endParaRPr>
          </a:p>
          <a:p>
            <a:pPr marL="285750" indent="-285750">
              <a:buFont typeface="Wingdings" panose="05000000000000000000" pitchFamily="2" charset="2"/>
              <a:buChar char="q"/>
            </a:pPr>
            <a:r>
              <a:rPr lang="en-US" b="1" dirty="0">
                <a:effectLst>
                  <a:outerShdw blurRad="38100" dist="38100" dir="2700000" algn="tl">
                    <a:srgbClr val="000000">
                      <a:alpha val="43137"/>
                    </a:srgbClr>
                  </a:outerShdw>
                </a:effectLst>
                <a:latin typeface="Book Antiqua" panose="02040602050305030304" pitchFamily="18" charset="0"/>
              </a:rPr>
              <a:t>North Central area </a:t>
            </a:r>
            <a:r>
              <a:rPr lang="en-US" dirty="0">
                <a:effectLst>
                  <a:outerShdw blurRad="38100" dist="38100" dir="2700000" algn="tl">
                    <a:srgbClr val="000000">
                      <a:alpha val="43137"/>
                    </a:srgbClr>
                  </a:outerShdw>
                </a:effectLst>
                <a:latin typeface="Book Antiqua" panose="02040602050305030304" pitchFamily="18" charset="0"/>
              </a:rPr>
              <a:t>– Regional History Museum in </a:t>
            </a:r>
            <a:r>
              <a:rPr lang="en-US" dirty="0" err="1">
                <a:effectLst>
                  <a:outerShdw blurRad="38100" dist="38100" dir="2700000" algn="tl">
                    <a:srgbClr val="000000">
                      <a:alpha val="43137"/>
                    </a:srgbClr>
                  </a:outerShdw>
                </a:effectLst>
                <a:latin typeface="Book Antiqua" panose="02040602050305030304" pitchFamily="18" charset="0"/>
              </a:rPr>
              <a:t>Silistra</a:t>
            </a:r>
            <a:r>
              <a:rPr lang="en-US" dirty="0">
                <a:effectLst>
                  <a:outerShdw blurRad="38100" dist="38100" dir="2700000" algn="tl">
                    <a:srgbClr val="000000">
                      <a:alpha val="43137"/>
                    </a:srgbClr>
                  </a:outerShdw>
                </a:effectLst>
                <a:latin typeface="Book Antiqua" panose="02040602050305030304" pitchFamily="18" charset="0"/>
              </a:rPr>
              <a:t> presents an initiative, through which they periodically publish photos and a link to the Facebook page of their partner project </a:t>
            </a:r>
            <a:r>
              <a:rPr lang="en-US" dirty="0" err="1">
                <a:effectLst>
                  <a:outerShdw blurRad="38100" dist="38100" dir="2700000" algn="tl">
                    <a:srgbClr val="000000">
                      <a:alpha val="43137"/>
                    </a:srgbClr>
                  </a:outerShdw>
                </a:effectLst>
                <a:latin typeface="Book Antiqua" panose="02040602050305030304" pitchFamily="18" charset="0"/>
              </a:rPr>
              <a:t>Liverobg</a:t>
            </a:r>
            <a:r>
              <a:rPr lang="en-US" dirty="0">
                <a:effectLst>
                  <a:outerShdw blurRad="38100" dist="38100" dir="2700000" algn="tl">
                    <a:srgbClr val="000000">
                      <a:alpha val="43137"/>
                    </a:srgbClr>
                  </a:outerShdw>
                </a:effectLst>
                <a:latin typeface="Book Antiqua" panose="02040602050305030304" pitchFamily="18" charset="0"/>
              </a:rPr>
              <a:t>. Thus, they present 3D models of artifacts that have been digitized under the ROBG-9 ARCHIVE project. The Regional library in </a:t>
            </a:r>
            <a:r>
              <a:rPr lang="en-US" dirty="0" err="1">
                <a:effectLst>
                  <a:outerShdw blurRad="38100" dist="38100" dir="2700000" algn="tl">
                    <a:srgbClr val="000000">
                      <a:alpha val="43137"/>
                    </a:srgbClr>
                  </a:outerShdw>
                </a:effectLst>
                <a:latin typeface="Book Antiqua" panose="02040602050305030304" pitchFamily="18" charset="0"/>
              </a:rPr>
              <a:t>Veliko</a:t>
            </a:r>
            <a:r>
              <a:rPr lang="en-US" dirty="0">
                <a:effectLst>
                  <a:outerShdw blurRad="38100" dist="38100" dir="2700000" algn="tl">
                    <a:srgbClr val="000000">
                      <a:alpha val="43137"/>
                    </a:srgbClr>
                  </a:outerShdw>
                </a:effectLst>
                <a:latin typeface="Book Antiqua" panose="02040602050305030304" pitchFamily="18" charset="0"/>
              </a:rPr>
              <a:t> </a:t>
            </a:r>
            <a:r>
              <a:rPr lang="en-US" dirty="0" err="1">
                <a:effectLst>
                  <a:outerShdw blurRad="38100" dist="38100" dir="2700000" algn="tl">
                    <a:srgbClr val="000000">
                      <a:alpha val="43137"/>
                    </a:srgbClr>
                  </a:outerShdw>
                </a:effectLst>
                <a:latin typeface="Book Antiqua" panose="02040602050305030304" pitchFamily="18" charset="0"/>
              </a:rPr>
              <a:t>Tarnovo</a:t>
            </a:r>
            <a:r>
              <a:rPr lang="en-US" dirty="0">
                <a:effectLst>
                  <a:outerShdw blurRad="38100" dist="38100" dir="2700000" algn="tl">
                    <a:srgbClr val="000000">
                      <a:alpha val="43137"/>
                    </a:srgbClr>
                  </a:outerShdw>
                </a:effectLst>
                <a:latin typeface="Book Antiqua" panose="02040602050305030304" pitchFamily="18" charset="0"/>
              </a:rPr>
              <a:t> offers the service “Delivery of books to homes”, and subsequently extended it until the end of the state of emergency.</a:t>
            </a:r>
            <a:br>
              <a:rPr lang="en-US" dirty="0">
                <a:effectLst>
                  <a:outerShdw blurRad="38100" dist="38100" dir="2700000" algn="tl">
                    <a:srgbClr val="000000">
                      <a:alpha val="43137"/>
                    </a:srgbClr>
                  </a:outerShdw>
                </a:effectLst>
                <a:latin typeface="Book Antiqua" panose="02040602050305030304" pitchFamily="18" charset="0"/>
              </a:rPr>
            </a:br>
            <a:endParaRPr lang="en-US" dirty="0">
              <a:effectLst>
                <a:outerShdw blurRad="38100" dist="38100" dir="2700000" algn="tl">
                  <a:srgbClr val="000000">
                    <a:alpha val="43137"/>
                  </a:srgbClr>
                </a:outerShdw>
              </a:effectLst>
              <a:latin typeface="Book Antiqua" panose="02040602050305030304" pitchFamily="18" charset="0"/>
            </a:endParaRPr>
          </a:p>
          <a:p>
            <a:pPr marL="285750" indent="-285750">
              <a:buFont typeface="Wingdings" panose="05000000000000000000" pitchFamily="2" charset="2"/>
              <a:buChar char="q"/>
            </a:pPr>
            <a:r>
              <a:rPr lang="en-US" b="1" dirty="0">
                <a:effectLst>
                  <a:outerShdw blurRad="38100" dist="38100" dir="2700000" algn="tl">
                    <a:srgbClr val="000000">
                      <a:alpha val="43137"/>
                    </a:srgbClr>
                  </a:outerShdw>
                </a:effectLst>
                <a:latin typeface="Book Antiqua" panose="02040602050305030304" pitchFamily="18" charset="0"/>
              </a:rPr>
              <a:t>Northwest area </a:t>
            </a:r>
            <a:r>
              <a:rPr lang="en-US" dirty="0">
                <a:effectLst>
                  <a:outerShdw blurRad="38100" dist="38100" dir="2700000" algn="tl">
                    <a:srgbClr val="000000">
                      <a:alpha val="43137"/>
                    </a:srgbClr>
                  </a:outerShdw>
                </a:effectLst>
                <a:latin typeface="Book Antiqua" panose="02040602050305030304" pitchFamily="18" charset="0"/>
              </a:rPr>
              <a:t>– Regional History Museum in Vratsa launches a series of announcements related to the popularization of interesting artifacts from the museum fund has also started. The Regional library in Vratsa celebrates the International Day of Fairy Tales – 20th March, with the fantastic story created by the participants in the creative writing training in the library, within the project “Teenagers in the Library”.</a:t>
            </a:r>
          </a:p>
        </p:txBody>
      </p:sp>
      <p:sp>
        <p:nvSpPr>
          <p:cNvPr id="21" name="Rectangle 7">
            <a:extLst>
              <a:ext uri="{FF2B5EF4-FFF2-40B4-BE49-F238E27FC236}">
                <a16:creationId xmlns:a16="http://schemas.microsoft.com/office/drawing/2014/main" id="{B9311ECF-FA7F-4259-A970-48F535F181E2}"/>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pic>
        <p:nvPicPr>
          <p:cNvPr id="22" name="Picture 2" descr="EduCulture">
            <a:extLst>
              <a:ext uri="{FF2B5EF4-FFF2-40B4-BE49-F238E27FC236}">
                <a16:creationId xmlns:a16="http://schemas.microsoft.com/office/drawing/2014/main" id="{2DE096FE-49DD-4BD9-A559-9EBD9B99123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7" descr="C:\Documents and Settings\Administrator.TEREZA-4CBD23C5\Desktop\svubit-logo.gif">
            <a:extLst>
              <a:ext uri="{FF2B5EF4-FFF2-40B4-BE49-F238E27FC236}">
                <a16:creationId xmlns:a16="http://schemas.microsoft.com/office/drawing/2014/main" id="{E5EE3C49-6034-496A-A442-A8E3D5594A20}"/>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cxnSp>
        <p:nvCxnSpPr>
          <p:cNvPr id="24" name="Straight Connector 6">
            <a:extLst>
              <a:ext uri="{FF2B5EF4-FFF2-40B4-BE49-F238E27FC236}">
                <a16:creationId xmlns:a16="http://schemas.microsoft.com/office/drawing/2014/main" id="{F4EB532B-8BFA-4C09-AB0F-F25FCC0FEF01}"/>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8957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flipV="1">
            <a:off x="388514" y="1576173"/>
            <a:ext cx="8503458" cy="1662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6"/>
          <p:cNvSpPr>
            <a:spLocks noChangeArrowheads="1"/>
          </p:cNvSpPr>
          <p:nvPr/>
        </p:nvSpPr>
        <p:spPr bwMode="auto">
          <a:xfrm>
            <a:off x="373528" y="1006658"/>
            <a:ext cx="8770472" cy="569515"/>
          </a:xfrm>
          <a:prstGeom prst="rect">
            <a:avLst/>
          </a:prstGeom>
          <a:noFill/>
          <a:ln w="9525">
            <a:noFill/>
            <a:miter lim="800000"/>
            <a:headEnd/>
            <a:tailEnd/>
          </a:ln>
        </p:spPr>
        <p:txBody>
          <a:bodyPr wrap="square">
            <a:spAutoFit/>
          </a:bodyPr>
          <a:lstStyle/>
          <a:p>
            <a:pPr algn="just">
              <a:lnSpc>
                <a:spcPct val="150000"/>
              </a:lnSpc>
            </a:pPr>
            <a:r>
              <a:rPr lang="bg-BG" sz="2300" b="1" dirty="0">
                <a:solidFill>
                  <a:srgbClr val="008000"/>
                </a:solidFill>
                <a:effectLst>
                  <a:outerShdw blurRad="38100" dist="38100" dir="2700000" algn="tl">
                    <a:srgbClr val="000000">
                      <a:alpha val="43137"/>
                    </a:srgbClr>
                  </a:outerShdw>
                </a:effectLst>
                <a:latin typeface="Book Antiqua" pitchFamily="18" charset="0"/>
                <a:cs typeface="Arial" charset="0"/>
              </a:rPr>
              <a:t>4</a:t>
            </a:r>
            <a:r>
              <a:rPr lang="en-US" sz="2300" b="1" dirty="0">
                <a:solidFill>
                  <a:srgbClr val="008000"/>
                </a:solidFill>
                <a:effectLst>
                  <a:outerShdw blurRad="38100" dist="38100" dir="2700000" algn="tl">
                    <a:srgbClr val="000000">
                      <a:alpha val="43137"/>
                    </a:srgbClr>
                  </a:outerShdw>
                </a:effectLst>
                <a:latin typeface="Book Antiqua" pitchFamily="18" charset="0"/>
                <a:cs typeface="Arial" charset="0"/>
              </a:rPr>
              <a:t>. Conclusion </a:t>
            </a:r>
          </a:p>
        </p:txBody>
      </p:sp>
      <p:sp>
        <p:nvSpPr>
          <p:cNvPr id="2" name="Rectangle 1"/>
          <p:cNvSpPr/>
          <p:nvPr/>
        </p:nvSpPr>
        <p:spPr>
          <a:xfrm>
            <a:off x="204592" y="1865783"/>
            <a:ext cx="8503458" cy="3570208"/>
          </a:xfrm>
          <a:prstGeom prst="rect">
            <a:avLst/>
          </a:prstGeom>
        </p:spPr>
        <p:txBody>
          <a:bodyPr wrap="square">
            <a:spAutoFit/>
          </a:bodyPr>
          <a:lstStyle/>
          <a:p>
            <a:pPr marL="425196" lvl="0" indent="-342900" algn="just" eaLnBrk="1" fontAlgn="auto" hangingPunct="1">
              <a:spcBef>
                <a:spcPts val="600"/>
              </a:spcBef>
              <a:spcAft>
                <a:spcPts val="0"/>
              </a:spcAft>
              <a:buSzPct val="80000"/>
              <a:buFont typeface="Wingdings" panose="05000000000000000000" pitchFamily="2" charset="2"/>
              <a:buChar char="q"/>
            </a:pPr>
            <a:r>
              <a:rPr lang="en-US" dirty="0">
                <a:solidFill>
                  <a:prstClr val="black"/>
                </a:solidFill>
                <a:effectLst>
                  <a:outerShdw blurRad="38100" dist="38100" dir="2700000" algn="tl">
                    <a:srgbClr val="000000">
                      <a:alpha val="43137"/>
                    </a:srgbClr>
                  </a:outerShdw>
                </a:effectLst>
                <a:latin typeface="Book Antiqua" pitchFamily="18" charset="0"/>
                <a:ea typeface="+mn-ea"/>
              </a:rPr>
              <a:t>The pandemic of COVID-19 continues to be a tough emergency situation related to the social health on national and global scale. </a:t>
            </a:r>
            <a:endParaRPr lang="bg-BG" dirty="0">
              <a:solidFill>
                <a:prstClr val="black"/>
              </a:solidFill>
              <a:effectLst>
                <a:outerShdw blurRad="38100" dist="38100" dir="2700000" algn="tl">
                  <a:srgbClr val="000000">
                    <a:alpha val="43137"/>
                  </a:srgbClr>
                </a:outerShdw>
              </a:effectLst>
              <a:latin typeface="Book Antiqua" pitchFamily="18" charset="0"/>
              <a:ea typeface="+mn-ea"/>
            </a:endParaRPr>
          </a:p>
          <a:p>
            <a:pPr marL="425196" lvl="0" indent="-342900" algn="just" eaLnBrk="1" fontAlgn="auto" hangingPunct="1">
              <a:spcBef>
                <a:spcPts val="600"/>
              </a:spcBef>
              <a:spcAft>
                <a:spcPts val="0"/>
              </a:spcAft>
              <a:buSzPct val="80000"/>
              <a:buFont typeface="Wingdings" panose="05000000000000000000" pitchFamily="2" charset="2"/>
              <a:buChar char="q"/>
            </a:pPr>
            <a:r>
              <a:rPr lang="en-US" dirty="0">
                <a:solidFill>
                  <a:prstClr val="black"/>
                </a:solidFill>
                <a:effectLst>
                  <a:outerShdw blurRad="38100" dist="38100" dir="2700000" algn="tl">
                    <a:srgbClr val="000000">
                      <a:alpha val="43137"/>
                    </a:srgbClr>
                  </a:outerShdw>
                </a:effectLst>
                <a:latin typeface="Book Antiqua" pitchFamily="18" charset="0"/>
                <a:ea typeface="+mn-ea"/>
              </a:rPr>
              <a:t>In summary, we can say that the cultural organizations in question intensify their activities to create posts on social networks by creating virtual exhibitions, virtual walks, activating YouTube channels by adding new videos with interesting and curious facts about the preservation of cultural values. Some of them are also related to the promotion of the intangible cultural heritage, given the numerous publications aimed at the traditional spring holiday calendar. </a:t>
            </a:r>
            <a:endParaRPr lang="bg-BG" dirty="0">
              <a:solidFill>
                <a:prstClr val="black"/>
              </a:solidFill>
              <a:effectLst>
                <a:outerShdw blurRad="38100" dist="38100" dir="2700000" algn="tl">
                  <a:srgbClr val="000000">
                    <a:alpha val="43137"/>
                  </a:srgbClr>
                </a:outerShdw>
              </a:effectLst>
              <a:latin typeface="Book Antiqua" pitchFamily="18" charset="0"/>
              <a:ea typeface="+mn-ea"/>
            </a:endParaRPr>
          </a:p>
          <a:p>
            <a:pPr marL="425196" lvl="0" indent="-342900" algn="just" eaLnBrk="1" fontAlgn="auto" hangingPunct="1">
              <a:spcBef>
                <a:spcPts val="600"/>
              </a:spcBef>
              <a:spcAft>
                <a:spcPts val="0"/>
              </a:spcAft>
              <a:buSzPct val="80000"/>
              <a:buFont typeface="Wingdings" panose="05000000000000000000" pitchFamily="2" charset="2"/>
              <a:buChar char="q"/>
            </a:pPr>
            <a:r>
              <a:rPr lang="en-US" dirty="0">
                <a:solidFill>
                  <a:prstClr val="black"/>
                </a:solidFill>
                <a:effectLst>
                  <a:outerShdw blurRad="38100" dist="38100" dir="2700000" algn="tl">
                    <a:srgbClr val="000000">
                      <a:alpha val="43137"/>
                    </a:srgbClr>
                  </a:outerShdw>
                </a:effectLst>
                <a:latin typeface="Book Antiqua" pitchFamily="18" charset="0"/>
                <a:ea typeface="+mn-ea"/>
              </a:rPr>
              <a:t>Most of these activities have established themselves as good practices and have become part of cultural institutions services, making them an even more accessible place for users to rely on in emergencies. </a:t>
            </a:r>
            <a:endParaRPr lang="bg-BG" dirty="0">
              <a:solidFill>
                <a:prstClr val="black"/>
              </a:solidFill>
              <a:effectLst>
                <a:outerShdw blurRad="38100" dist="38100" dir="2700000" algn="tl">
                  <a:srgbClr val="000000">
                    <a:alpha val="43137"/>
                  </a:srgbClr>
                </a:outerShdw>
              </a:effectLst>
              <a:latin typeface="Book Antiqua" pitchFamily="18" charset="0"/>
              <a:ea typeface="+mn-ea"/>
            </a:endParaRPr>
          </a:p>
        </p:txBody>
      </p:sp>
      <p:pic>
        <p:nvPicPr>
          <p:cNvPr id="13" name="Картина 12"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508" y="-27384"/>
            <a:ext cx="9144508" cy="935990"/>
          </a:xfrm>
          <a:prstGeom prst="rect">
            <a:avLst/>
          </a:prstGeom>
          <a:noFill/>
        </p:spPr>
      </p:pic>
      <p:cxnSp>
        <p:nvCxnSpPr>
          <p:cNvPr id="15" name="Straight Connector 27"/>
          <p:cNvCxnSpPr/>
          <p:nvPr/>
        </p:nvCxnSpPr>
        <p:spPr bwMode="auto">
          <a:xfrm flipV="1">
            <a:off x="-16069" y="908720"/>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Picture 2" descr="EduCulture">
            <a:extLst>
              <a:ext uri="{FF2B5EF4-FFF2-40B4-BE49-F238E27FC236}">
                <a16:creationId xmlns:a16="http://schemas.microsoft.com/office/drawing/2014/main" id="{13181005-88CB-4E72-A87B-42E6962F88A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7" descr="C:\Documents and Settings\Administrator.TEREZA-4CBD23C5\Desktop\svubit-logo.gif">
            <a:extLst>
              <a:ext uri="{FF2B5EF4-FFF2-40B4-BE49-F238E27FC236}">
                <a16:creationId xmlns:a16="http://schemas.microsoft.com/office/drawing/2014/main" id="{4C4FA390-4948-4D79-9DB8-7211BA06D96B}"/>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sp>
        <p:nvSpPr>
          <p:cNvPr id="19" name="Rectangle 7">
            <a:extLst>
              <a:ext uri="{FF2B5EF4-FFF2-40B4-BE49-F238E27FC236}">
                <a16:creationId xmlns:a16="http://schemas.microsoft.com/office/drawing/2014/main" id="{11F7C90B-CA1D-47FA-908C-3DE50F66AF79}"/>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cxnSp>
        <p:nvCxnSpPr>
          <p:cNvPr id="23" name="Straight Connector 6">
            <a:extLst>
              <a:ext uri="{FF2B5EF4-FFF2-40B4-BE49-F238E27FC236}">
                <a16:creationId xmlns:a16="http://schemas.microsoft.com/office/drawing/2014/main" id="{AE18DD91-7A3E-45E4-B552-1178B76AC1E3}"/>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0165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flipV="1">
            <a:off x="307293" y="1559550"/>
            <a:ext cx="8503458" cy="1662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Slide Number Placeholder 43"/>
          <p:cNvSpPr txBox="1">
            <a:spLocks/>
          </p:cNvSpPr>
          <p:nvPr/>
        </p:nvSpPr>
        <p:spPr bwMode="auto">
          <a:xfrm>
            <a:off x="7056276" y="6597352"/>
            <a:ext cx="500844" cy="232633"/>
          </a:xfrm>
          <a:prstGeom prst="rect">
            <a:avLst/>
          </a:prstGeom>
          <a:noFill/>
          <a:ln>
            <a:noFill/>
          </a:ln>
        </p:spPr>
        <p:txBody>
          <a:bodyPr vert="horz" wrap="square" lIns="91440" tIns="45720" rIns="91440" bIns="45720" numCol="1" anchor="t" anchorCtr="0" compatLnSpc="1">
            <a:prstTxWarp prst="textNoShape">
              <a:avLst/>
            </a:prstTxWarp>
          </a:bodyPr>
          <a:lstStyle>
            <a:defPPr>
              <a:defRPr lang="it-IT"/>
            </a:defPPr>
            <a:lvl1pPr algn="r" rtl="0" eaLnBrk="0" fontAlgn="base" hangingPunct="0">
              <a:spcBef>
                <a:spcPct val="0"/>
              </a:spcBef>
              <a:spcAft>
                <a:spcPct val="0"/>
              </a:spcAft>
              <a:defRPr sz="1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a:lstStyle>
          <a:p>
            <a:pPr>
              <a:defRPr/>
            </a:pPr>
            <a:r>
              <a:rPr lang="bg-BG" b="1" dirty="0">
                <a:latin typeface="Book Antiqua" panose="02040602050305030304" pitchFamily="18" charset="0"/>
              </a:rPr>
              <a:t>1</a:t>
            </a:r>
            <a:r>
              <a:rPr lang="it-IT" b="1" dirty="0">
                <a:latin typeface="Book Antiqua" panose="02040602050305030304" pitchFamily="18" charset="0"/>
              </a:rPr>
              <a:t>7</a:t>
            </a:r>
          </a:p>
        </p:txBody>
      </p:sp>
      <p:sp>
        <p:nvSpPr>
          <p:cNvPr id="12" name="Rectangle 6"/>
          <p:cNvSpPr>
            <a:spLocks noChangeArrowheads="1"/>
          </p:cNvSpPr>
          <p:nvPr/>
        </p:nvSpPr>
        <p:spPr bwMode="auto">
          <a:xfrm>
            <a:off x="373528" y="1006658"/>
            <a:ext cx="8770472" cy="569515"/>
          </a:xfrm>
          <a:prstGeom prst="rect">
            <a:avLst/>
          </a:prstGeom>
          <a:noFill/>
          <a:ln w="9525">
            <a:noFill/>
            <a:miter lim="800000"/>
            <a:headEnd/>
            <a:tailEnd/>
          </a:ln>
        </p:spPr>
        <p:txBody>
          <a:bodyPr wrap="square">
            <a:spAutoFit/>
          </a:bodyPr>
          <a:lstStyle/>
          <a:p>
            <a:pPr algn="just">
              <a:lnSpc>
                <a:spcPct val="150000"/>
              </a:lnSpc>
            </a:pPr>
            <a:r>
              <a:rPr lang="bg-BG" sz="2300" b="1" dirty="0">
                <a:solidFill>
                  <a:srgbClr val="008000"/>
                </a:solidFill>
                <a:effectLst>
                  <a:outerShdw blurRad="38100" dist="38100" dir="2700000" algn="tl">
                    <a:srgbClr val="000000">
                      <a:alpha val="43137"/>
                    </a:srgbClr>
                  </a:outerShdw>
                </a:effectLst>
                <a:latin typeface="Book Antiqua" pitchFamily="18" charset="0"/>
                <a:cs typeface="Arial" charset="0"/>
              </a:rPr>
              <a:t>5</a:t>
            </a:r>
            <a:r>
              <a:rPr lang="en-US" sz="2300" b="1" dirty="0">
                <a:solidFill>
                  <a:srgbClr val="008000"/>
                </a:solidFill>
                <a:effectLst>
                  <a:outerShdw blurRad="38100" dist="38100" dir="2700000" algn="tl">
                    <a:srgbClr val="000000">
                      <a:alpha val="43137"/>
                    </a:srgbClr>
                  </a:outerShdw>
                </a:effectLst>
                <a:latin typeface="Book Antiqua" pitchFamily="18" charset="0"/>
                <a:cs typeface="Arial" charset="0"/>
              </a:rPr>
              <a:t>. Acknowledgments </a:t>
            </a:r>
          </a:p>
        </p:txBody>
      </p:sp>
      <p:sp>
        <p:nvSpPr>
          <p:cNvPr id="2" name="Rectangle 1"/>
          <p:cNvSpPr/>
          <p:nvPr/>
        </p:nvSpPr>
        <p:spPr>
          <a:xfrm>
            <a:off x="185307" y="1698829"/>
            <a:ext cx="8747430" cy="4021678"/>
          </a:xfrm>
          <a:prstGeom prst="rect">
            <a:avLst/>
          </a:prstGeom>
        </p:spPr>
        <p:txBody>
          <a:bodyPr wrap="square">
            <a:spAutoFit/>
          </a:bodyPr>
          <a:lstStyle/>
          <a:p>
            <a:pPr marL="82296" lvl="0" algn="just" eaLnBrk="1" fontAlgn="auto" hangingPunct="1">
              <a:lnSpc>
                <a:spcPct val="150000"/>
              </a:lnSpc>
              <a:spcBef>
                <a:spcPts val="600"/>
              </a:spcBef>
              <a:spcAft>
                <a:spcPts val="0"/>
              </a:spcAft>
              <a:buSzPct val="80000"/>
            </a:pPr>
            <a:r>
              <a:rPr lang="en-US" dirty="0">
                <a:solidFill>
                  <a:prstClr val="black"/>
                </a:solidFill>
                <a:effectLst>
                  <a:outerShdw blurRad="38100" dist="38100" dir="2700000" algn="tl">
                    <a:srgbClr val="000000">
                      <a:alpha val="43137"/>
                    </a:srgbClr>
                  </a:outerShdw>
                </a:effectLst>
                <a:latin typeface="Book Antiqua" pitchFamily="18" charset="0"/>
                <a:ea typeface="+mn-ea"/>
              </a:rPr>
              <a:t>This research would not be possible without the financial assistance of the following project: “Research of contemporary educational programs of cultural institutions in Bulgaria”, financed by National Science Fund of the Ministry of Education and Science of the Republic of Bulgaria with Contract № KP-06-M35/3 from 18.12.2019, led by Assist. Sonya Spasova, PhD.</a:t>
            </a:r>
          </a:p>
          <a:p>
            <a:pPr marL="82296" lvl="0" algn="just" eaLnBrk="1" fontAlgn="auto" hangingPunct="1">
              <a:lnSpc>
                <a:spcPct val="150000"/>
              </a:lnSpc>
              <a:spcBef>
                <a:spcPts val="600"/>
              </a:spcBef>
              <a:spcAft>
                <a:spcPts val="0"/>
              </a:spcAft>
              <a:buSzPct val="80000"/>
            </a:pPr>
            <a:endParaRPr lang="en-US" dirty="0">
              <a:solidFill>
                <a:prstClr val="black"/>
              </a:solidFill>
              <a:effectLst>
                <a:outerShdw blurRad="38100" dist="38100" dir="2700000" algn="tl">
                  <a:srgbClr val="000000">
                    <a:alpha val="43137"/>
                  </a:srgbClr>
                </a:outerShdw>
              </a:effectLst>
              <a:latin typeface="Book Antiqua" pitchFamily="18" charset="0"/>
              <a:ea typeface="+mn-ea"/>
            </a:endParaRPr>
          </a:p>
          <a:p>
            <a:pPr marL="82296" lvl="0" algn="just" eaLnBrk="1" fontAlgn="auto" hangingPunct="1">
              <a:lnSpc>
                <a:spcPct val="150000"/>
              </a:lnSpc>
              <a:spcBef>
                <a:spcPts val="600"/>
              </a:spcBef>
              <a:spcAft>
                <a:spcPts val="0"/>
              </a:spcAft>
              <a:buSzPct val="80000"/>
            </a:pPr>
            <a:r>
              <a:rPr lang="en-US" dirty="0">
                <a:solidFill>
                  <a:prstClr val="black"/>
                </a:solidFill>
                <a:effectLst>
                  <a:outerShdw blurRad="38100" dist="38100" dir="2700000" algn="tl">
                    <a:srgbClr val="000000">
                      <a:alpha val="43137"/>
                    </a:srgbClr>
                  </a:outerShdw>
                </a:effectLst>
                <a:latin typeface="Book Antiqua" pitchFamily="18" charset="0"/>
                <a:ea typeface="+mn-ea"/>
              </a:rPr>
              <a:t>For more information: </a:t>
            </a:r>
            <a:endParaRPr lang="bg-BG" dirty="0">
              <a:solidFill>
                <a:prstClr val="black"/>
              </a:solidFill>
              <a:effectLst>
                <a:outerShdw blurRad="38100" dist="38100" dir="2700000" algn="tl">
                  <a:srgbClr val="000000">
                    <a:alpha val="43137"/>
                  </a:srgbClr>
                </a:outerShdw>
              </a:effectLst>
              <a:latin typeface="Book Antiqua" pitchFamily="18" charset="0"/>
            </a:endParaRPr>
          </a:p>
          <a:p>
            <a:pPr marL="82296" lvl="0" eaLnBrk="1" fontAlgn="auto" hangingPunct="1">
              <a:lnSpc>
                <a:spcPct val="150000"/>
              </a:lnSpc>
              <a:spcBef>
                <a:spcPts val="600"/>
              </a:spcBef>
              <a:spcAft>
                <a:spcPts val="0"/>
              </a:spcAft>
              <a:buSzPct val="80000"/>
            </a:pPr>
            <a:r>
              <a:rPr lang="en-US" dirty="0">
                <a:solidFill>
                  <a:prstClr val="black"/>
                </a:solidFill>
                <a:effectLst>
                  <a:outerShdw blurRad="38100" dist="38100" dir="2700000" algn="tl">
                    <a:srgbClr val="000000">
                      <a:alpha val="43137"/>
                    </a:srgbClr>
                  </a:outerShdw>
                </a:effectLst>
                <a:latin typeface="Book Antiqua" pitchFamily="18" charset="0"/>
                <a:ea typeface="+mn-ea"/>
              </a:rPr>
              <a:t>Official website of the project –</a:t>
            </a:r>
            <a:r>
              <a:rPr lang="bg-BG" dirty="0">
                <a:solidFill>
                  <a:prstClr val="black"/>
                </a:solidFill>
                <a:effectLst>
                  <a:outerShdw blurRad="38100" dist="38100" dir="2700000" algn="tl">
                    <a:srgbClr val="000000">
                      <a:alpha val="43137"/>
                    </a:srgbClr>
                  </a:outerShdw>
                </a:effectLst>
                <a:latin typeface="Book Antiqua" pitchFamily="18" charset="0"/>
                <a:ea typeface="+mn-ea"/>
              </a:rPr>
              <a:t> </a:t>
            </a:r>
            <a:r>
              <a:rPr lang="en-US" dirty="0">
                <a:solidFill>
                  <a:prstClr val="black"/>
                </a:solidFill>
                <a:effectLst>
                  <a:outerShdw blurRad="38100" dist="38100" dir="2700000" algn="tl">
                    <a:srgbClr val="000000">
                      <a:alpha val="43137"/>
                    </a:srgbClr>
                  </a:outerShdw>
                </a:effectLst>
                <a:latin typeface="Book Antiqua" pitchFamily="18" charset="0"/>
                <a:ea typeface="+mn-ea"/>
                <a:hlinkClick r:id="rId3"/>
              </a:rPr>
              <a:t>https://educulture.unibit.bg/</a:t>
            </a:r>
            <a:r>
              <a:rPr lang="en-US" dirty="0">
                <a:solidFill>
                  <a:prstClr val="black"/>
                </a:solidFill>
                <a:effectLst>
                  <a:outerShdw blurRad="38100" dist="38100" dir="2700000" algn="tl">
                    <a:srgbClr val="000000">
                      <a:alpha val="43137"/>
                    </a:srgbClr>
                  </a:outerShdw>
                </a:effectLst>
                <a:latin typeface="Book Antiqua" pitchFamily="18" charset="0"/>
                <a:ea typeface="+mn-ea"/>
              </a:rPr>
              <a:t> </a:t>
            </a:r>
            <a:br>
              <a:rPr lang="bg-BG" dirty="0">
                <a:solidFill>
                  <a:prstClr val="black"/>
                </a:solidFill>
                <a:effectLst>
                  <a:outerShdw blurRad="38100" dist="38100" dir="2700000" algn="tl">
                    <a:srgbClr val="000000">
                      <a:alpha val="43137"/>
                    </a:srgbClr>
                  </a:outerShdw>
                </a:effectLst>
                <a:latin typeface="Book Antiqua" pitchFamily="18" charset="0"/>
                <a:ea typeface="+mn-ea"/>
              </a:rPr>
            </a:br>
            <a:r>
              <a:rPr lang="en-US" dirty="0">
                <a:solidFill>
                  <a:prstClr val="black"/>
                </a:solidFill>
                <a:effectLst>
                  <a:outerShdw blurRad="38100" dist="38100" dir="2700000" algn="tl">
                    <a:srgbClr val="000000">
                      <a:alpha val="43137"/>
                    </a:srgbClr>
                  </a:outerShdw>
                </a:effectLst>
                <a:latin typeface="Book Antiqua" pitchFamily="18" charset="0"/>
                <a:ea typeface="+mn-ea"/>
              </a:rPr>
              <a:t>Facebook page – </a:t>
            </a:r>
            <a:r>
              <a:rPr lang="en-US" dirty="0">
                <a:solidFill>
                  <a:prstClr val="black"/>
                </a:solidFill>
                <a:effectLst>
                  <a:outerShdw blurRad="38100" dist="38100" dir="2700000" algn="tl">
                    <a:srgbClr val="000000">
                      <a:alpha val="43137"/>
                    </a:srgbClr>
                  </a:outerShdw>
                </a:effectLst>
                <a:latin typeface="Book Antiqua" pitchFamily="18" charset="0"/>
                <a:ea typeface="+mn-ea"/>
                <a:hlinkClick r:id="rId4"/>
              </a:rPr>
              <a:t>https://www.facebook.com/eduCulturebg</a:t>
            </a:r>
            <a:r>
              <a:rPr lang="en-US" dirty="0">
                <a:solidFill>
                  <a:prstClr val="black"/>
                </a:solidFill>
                <a:effectLst>
                  <a:outerShdw blurRad="38100" dist="38100" dir="2700000" algn="tl">
                    <a:srgbClr val="000000">
                      <a:alpha val="43137"/>
                    </a:srgbClr>
                  </a:outerShdw>
                </a:effectLst>
                <a:latin typeface="Book Antiqua" pitchFamily="18" charset="0"/>
                <a:ea typeface="+mn-ea"/>
              </a:rPr>
              <a:t> </a:t>
            </a:r>
          </a:p>
        </p:txBody>
      </p:sp>
      <p:pic>
        <p:nvPicPr>
          <p:cNvPr id="11" name="Картина 10" descr="BANNER NPSE 5TH"/>
          <p:cNvPicPr/>
          <p:nvPr/>
        </p:nvPicPr>
        <p:blipFill>
          <a:blip r:embed="rId5" cstate="print">
            <a:extLst>
              <a:ext uri="{28A0092B-C50C-407E-A947-70E740481C1C}">
                <a14:useLocalDpi xmlns:a14="http://schemas.microsoft.com/office/drawing/2010/main" val="0"/>
              </a:ext>
            </a:extLst>
          </a:blip>
          <a:srcRect b="15396"/>
          <a:stretch>
            <a:fillRect/>
          </a:stretch>
        </p:blipFill>
        <p:spPr bwMode="auto">
          <a:xfrm>
            <a:off x="-508" y="-27384"/>
            <a:ext cx="9144508" cy="935990"/>
          </a:xfrm>
          <a:prstGeom prst="rect">
            <a:avLst/>
          </a:prstGeom>
          <a:noFill/>
        </p:spPr>
      </p:pic>
      <p:cxnSp>
        <p:nvCxnSpPr>
          <p:cNvPr id="14" name="Straight Connector 27"/>
          <p:cNvCxnSpPr/>
          <p:nvPr/>
        </p:nvCxnSpPr>
        <p:spPr bwMode="auto">
          <a:xfrm flipV="1">
            <a:off x="-16069" y="908720"/>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Picture 2" descr="EduCulture">
            <a:extLst>
              <a:ext uri="{FF2B5EF4-FFF2-40B4-BE49-F238E27FC236}">
                <a16:creationId xmlns:a16="http://schemas.microsoft.com/office/drawing/2014/main" id="{871377E8-5915-42BD-9A15-4704AADC973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descr="C:\Documents and Settings\Administrator.TEREZA-4CBD23C5\Desktop\svubit-logo.gif">
            <a:extLst>
              <a:ext uri="{FF2B5EF4-FFF2-40B4-BE49-F238E27FC236}">
                <a16:creationId xmlns:a16="http://schemas.microsoft.com/office/drawing/2014/main" id="{B7A33C72-170E-4AED-8A6F-DF1817A39FE9}"/>
              </a:ext>
            </a:extLst>
          </p:cNvPr>
          <p:cNvPicPr/>
          <p:nvPr/>
        </p:nvPicPr>
        <p:blipFill>
          <a:blip r:embed="rId7"/>
          <a:srcRect/>
          <a:stretch>
            <a:fillRect/>
          </a:stretch>
        </p:blipFill>
        <p:spPr bwMode="auto">
          <a:xfrm>
            <a:off x="8175908" y="6120181"/>
            <a:ext cx="974177" cy="729199"/>
          </a:xfrm>
          <a:prstGeom prst="rect">
            <a:avLst/>
          </a:prstGeom>
          <a:noFill/>
          <a:ln w="9525">
            <a:noFill/>
            <a:miter lim="800000"/>
            <a:headEnd/>
            <a:tailEnd/>
          </a:ln>
        </p:spPr>
      </p:pic>
      <p:sp>
        <p:nvSpPr>
          <p:cNvPr id="18" name="Rectangle 7">
            <a:extLst>
              <a:ext uri="{FF2B5EF4-FFF2-40B4-BE49-F238E27FC236}">
                <a16:creationId xmlns:a16="http://schemas.microsoft.com/office/drawing/2014/main" id="{243DABD1-FA3D-4224-90DC-AA38F25E63EE}"/>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cxnSp>
        <p:nvCxnSpPr>
          <p:cNvPr id="19" name="Straight Connector 6">
            <a:extLst>
              <a:ext uri="{FF2B5EF4-FFF2-40B4-BE49-F238E27FC236}">
                <a16:creationId xmlns:a16="http://schemas.microsoft.com/office/drawing/2014/main" id="{FFEF53B3-AF28-4FD5-8671-0101E020A632}"/>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3" name="Картина 22">
            <a:extLst>
              <a:ext uri="{FF2B5EF4-FFF2-40B4-BE49-F238E27FC236}">
                <a16:creationId xmlns:a16="http://schemas.microsoft.com/office/drawing/2014/main" id="{12608AF3-7D02-4A43-B8CC-1F8FD8210A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31488" y="3549598"/>
            <a:ext cx="2945975" cy="597157"/>
          </a:xfrm>
          <a:prstGeom prst="rect">
            <a:avLst/>
          </a:prstGeom>
        </p:spPr>
      </p:pic>
    </p:spTree>
    <p:extLst>
      <p:ext uri="{BB962C8B-B14F-4D97-AF65-F5344CB8AC3E}">
        <p14:creationId xmlns:p14="http://schemas.microsoft.com/office/powerpoint/2010/main" val="2229220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ChangeArrowheads="1"/>
          </p:cNvSpPr>
          <p:nvPr/>
        </p:nvSpPr>
        <p:spPr bwMode="auto">
          <a:xfrm>
            <a:off x="-50512" y="1082606"/>
            <a:ext cx="9144000" cy="769937"/>
          </a:xfrm>
          <a:prstGeom prst="rect">
            <a:avLst/>
          </a:prstGeom>
          <a:noFill/>
          <a:ln w="9525">
            <a:noFill/>
            <a:miter lim="800000"/>
            <a:headEnd/>
            <a:tailEnd/>
          </a:ln>
        </p:spPr>
        <p:txBody>
          <a:bodyPr anchor="b">
            <a:spAutoFit/>
          </a:bodyPr>
          <a:lstStyle/>
          <a:p>
            <a:pPr algn="ctr"/>
            <a:r>
              <a:rPr lang="en-US" sz="4400" b="1" dirty="0">
                <a:solidFill>
                  <a:srgbClr val="006600"/>
                </a:solidFill>
                <a:latin typeface="Book Antiqua" pitchFamily="18" charset="0"/>
                <a:cs typeface="Arial" charset="0"/>
              </a:rPr>
              <a:t>Thank you for your attention</a:t>
            </a:r>
            <a:r>
              <a:rPr lang="bg-BG" sz="4400" b="1" dirty="0">
                <a:solidFill>
                  <a:srgbClr val="006600"/>
                </a:solidFill>
                <a:latin typeface="Book Antiqua" pitchFamily="18" charset="0"/>
                <a:cs typeface="Arial" charset="0"/>
              </a:rPr>
              <a:t>!</a:t>
            </a:r>
            <a:endParaRPr lang="tr-TR" sz="4400" b="1" dirty="0">
              <a:solidFill>
                <a:srgbClr val="006600"/>
              </a:solidFill>
              <a:latin typeface="Book Antiqua" pitchFamily="18" charset="0"/>
              <a:cs typeface="Arial" charset="0"/>
            </a:endParaRPr>
          </a:p>
        </p:txBody>
      </p:sp>
      <p:sp>
        <p:nvSpPr>
          <p:cNvPr id="4" name="Rectangle 2"/>
          <p:cNvSpPr>
            <a:spLocks noChangeArrowheads="1"/>
          </p:cNvSpPr>
          <p:nvPr/>
        </p:nvSpPr>
        <p:spPr bwMode="auto">
          <a:xfrm>
            <a:off x="5220072" y="185254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6" name="AutoShape 7" descr="&amp;Rcy;&amp;iecy;&amp;zcy;&amp;ucy;&amp;lcy;&amp;tcy;&amp;acy;&amp;tcy; &amp;scy; &amp;icy;&amp;zcy;&amp;ocy;&amp;bcy;&amp;rcy;&amp;acy;&amp;zhcy;&amp;iecy;&amp;ncy;&amp;icy;&amp;iecy; &amp;zcy;&amp;acy; &amp;YUcy;&amp;Zcy;&amp;Uc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19" name="Картина 18"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508" y="-27384"/>
            <a:ext cx="9144508" cy="935990"/>
          </a:xfrm>
          <a:prstGeom prst="rect">
            <a:avLst/>
          </a:prstGeom>
          <a:noFill/>
        </p:spPr>
      </p:pic>
      <p:cxnSp>
        <p:nvCxnSpPr>
          <p:cNvPr id="29" name="Straight Connector 27"/>
          <p:cNvCxnSpPr/>
          <p:nvPr/>
        </p:nvCxnSpPr>
        <p:spPr bwMode="auto">
          <a:xfrm flipV="1">
            <a:off x="-16069" y="908720"/>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Picture 2" descr="EduCulture">
            <a:extLst>
              <a:ext uri="{FF2B5EF4-FFF2-40B4-BE49-F238E27FC236}">
                <a16:creationId xmlns:a16="http://schemas.microsoft.com/office/drawing/2014/main" id="{6A0136B1-D964-4973-B7DF-93BE0F7666F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7" descr="C:\Documents and Settings\Administrator.TEREZA-4CBD23C5\Desktop\svubit-logo.gif">
            <a:extLst>
              <a:ext uri="{FF2B5EF4-FFF2-40B4-BE49-F238E27FC236}">
                <a16:creationId xmlns:a16="http://schemas.microsoft.com/office/drawing/2014/main" id="{94A817E8-46DF-48EB-802C-B524E08531F6}"/>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sp>
        <p:nvSpPr>
          <p:cNvPr id="22" name="Rectangle 7">
            <a:extLst>
              <a:ext uri="{FF2B5EF4-FFF2-40B4-BE49-F238E27FC236}">
                <a16:creationId xmlns:a16="http://schemas.microsoft.com/office/drawing/2014/main" id="{D346F45E-2BBA-4EC8-9720-B6DD07169FC8}"/>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cxnSp>
        <p:nvCxnSpPr>
          <p:cNvPr id="23" name="Straight Connector 6">
            <a:extLst>
              <a:ext uri="{FF2B5EF4-FFF2-40B4-BE49-F238E27FC236}">
                <a16:creationId xmlns:a16="http://schemas.microsoft.com/office/drawing/2014/main" id="{64D962F5-D7B8-4C14-9B1C-1041D185ED22}"/>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Текстово поле 1">
            <a:extLst>
              <a:ext uri="{FF2B5EF4-FFF2-40B4-BE49-F238E27FC236}">
                <a16:creationId xmlns:a16="http://schemas.microsoft.com/office/drawing/2014/main" id="{496699C1-E245-46B0-9C4A-4816BC1C09EC}"/>
              </a:ext>
            </a:extLst>
          </p:cNvPr>
          <p:cNvSpPr txBox="1"/>
          <p:nvPr/>
        </p:nvSpPr>
        <p:spPr>
          <a:xfrm>
            <a:off x="1763688" y="2132856"/>
            <a:ext cx="5328592" cy="3139321"/>
          </a:xfrm>
          <a:prstGeom prst="rect">
            <a:avLst/>
          </a:prstGeom>
          <a:noFill/>
        </p:spPr>
        <p:txBody>
          <a:bodyPr wrap="square" rtlCol="0">
            <a:spAutoFit/>
          </a:bodyPr>
          <a:lstStyle/>
          <a:p>
            <a:pPr algn="ctr"/>
            <a:r>
              <a:rPr lang="en-GB" dirty="0">
                <a:latin typeface="Book Antiqua" panose="02040602050305030304" pitchFamily="18" charset="0"/>
              </a:rPr>
              <a:t>Chief Assist. Sonya Spasova, PhD</a:t>
            </a:r>
          </a:p>
          <a:p>
            <a:pPr algn="ctr"/>
            <a:r>
              <a:rPr lang="en-GB" dirty="0">
                <a:latin typeface="Book Antiqua" panose="02040602050305030304" pitchFamily="18" charset="0"/>
                <a:hlinkClick r:id="rId6"/>
              </a:rPr>
              <a:t>s.spasova@unibit.bg</a:t>
            </a:r>
            <a:endParaRPr lang="en-GB" dirty="0">
              <a:latin typeface="Book Antiqua" panose="02040602050305030304" pitchFamily="18" charset="0"/>
            </a:endParaRPr>
          </a:p>
          <a:p>
            <a:pPr algn="ctr"/>
            <a:endParaRPr lang="en-GB" dirty="0">
              <a:latin typeface="Book Antiqua" panose="02040602050305030304" pitchFamily="18" charset="0"/>
            </a:endParaRPr>
          </a:p>
          <a:p>
            <a:pPr algn="ctr"/>
            <a:r>
              <a:rPr lang="en-GB" dirty="0">
                <a:latin typeface="Book Antiqua" panose="02040602050305030304" pitchFamily="18" charset="0"/>
              </a:rPr>
              <a:t>Svetoslava Dimitrova, PhD</a:t>
            </a:r>
          </a:p>
          <a:p>
            <a:pPr algn="ctr"/>
            <a:r>
              <a:rPr lang="en-GB" dirty="0">
                <a:latin typeface="Book Antiqua" panose="02040602050305030304" pitchFamily="18" charset="0"/>
                <a:hlinkClick r:id="rId7"/>
              </a:rPr>
              <a:t>s.dimitrova@unibit.bg</a:t>
            </a:r>
            <a:endParaRPr lang="en-GB" dirty="0">
              <a:latin typeface="Book Antiqua" panose="02040602050305030304" pitchFamily="18" charset="0"/>
            </a:endParaRPr>
          </a:p>
          <a:p>
            <a:pPr algn="ctr"/>
            <a:endParaRPr lang="en-GB" dirty="0">
              <a:latin typeface="Book Antiqua" panose="02040602050305030304" pitchFamily="18" charset="0"/>
            </a:endParaRPr>
          </a:p>
          <a:p>
            <a:pPr algn="ctr"/>
            <a:r>
              <a:rPr lang="en-GB" dirty="0" err="1">
                <a:latin typeface="Book Antiqua" panose="02040602050305030304" pitchFamily="18" charset="0"/>
              </a:rPr>
              <a:t>Antonii</a:t>
            </a:r>
            <a:r>
              <a:rPr lang="en-GB" dirty="0">
                <a:latin typeface="Book Antiqua" panose="02040602050305030304" pitchFamily="18" charset="0"/>
              </a:rPr>
              <a:t> </a:t>
            </a:r>
            <a:r>
              <a:rPr lang="en-GB" dirty="0" err="1">
                <a:latin typeface="Book Antiqua" panose="02040602050305030304" pitchFamily="18" charset="0"/>
              </a:rPr>
              <a:t>Stanimirov</a:t>
            </a:r>
            <a:r>
              <a:rPr lang="en-GB" dirty="0">
                <a:latin typeface="Book Antiqua" panose="02040602050305030304" pitchFamily="18" charset="0"/>
              </a:rPr>
              <a:t>, PhD student</a:t>
            </a:r>
          </a:p>
          <a:p>
            <a:pPr algn="ctr"/>
            <a:r>
              <a:rPr lang="en-GB" dirty="0">
                <a:latin typeface="Book Antiqua" panose="02040602050305030304" pitchFamily="18" charset="0"/>
                <a:hlinkClick r:id="rId8"/>
              </a:rPr>
              <a:t>a.stanimirov@unibit.bg</a:t>
            </a:r>
            <a:endParaRPr lang="en-GB" dirty="0">
              <a:latin typeface="Book Antiqua" panose="02040602050305030304" pitchFamily="18" charset="0"/>
            </a:endParaRPr>
          </a:p>
          <a:p>
            <a:pPr algn="ctr"/>
            <a:endParaRPr lang="en-GB" dirty="0">
              <a:latin typeface="Book Antiqua" panose="02040602050305030304" pitchFamily="18" charset="0"/>
            </a:endParaRPr>
          </a:p>
          <a:p>
            <a:pPr algn="ctr"/>
            <a:r>
              <a:rPr lang="en-GB" dirty="0" err="1">
                <a:latin typeface="Book Antiqua" panose="02040602050305030304" pitchFamily="18" charset="0"/>
              </a:rPr>
              <a:t>Arsini</a:t>
            </a:r>
            <a:r>
              <a:rPr lang="en-GB" dirty="0">
                <a:latin typeface="Book Antiqua" panose="02040602050305030304" pitchFamily="18" charset="0"/>
              </a:rPr>
              <a:t> Kolev, PhD student</a:t>
            </a:r>
          </a:p>
          <a:p>
            <a:pPr algn="ctr"/>
            <a:r>
              <a:rPr lang="en-GB" dirty="0">
                <a:latin typeface="Book Antiqua" panose="02040602050305030304" pitchFamily="18" charset="0"/>
                <a:hlinkClick r:id="rId9"/>
              </a:rPr>
              <a:t>a.kolev@unibit.bg</a:t>
            </a:r>
            <a:r>
              <a:rPr lang="en-GB" dirty="0">
                <a:latin typeface="Book Antiqua" panose="02040602050305030304" pitchFamily="18" charset="0"/>
              </a:rPr>
              <a:t> </a:t>
            </a:r>
            <a:endParaRPr lang="bg-BG" dirty="0">
              <a:latin typeface="Book Antiqua" panose="0204060205030503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6"/>
          <p:cNvSpPr>
            <a:spLocks noChangeArrowheads="1"/>
          </p:cNvSpPr>
          <p:nvPr/>
        </p:nvSpPr>
        <p:spPr bwMode="auto">
          <a:xfrm>
            <a:off x="467544" y="2769236"/>
            <a:ext cx="3121940" cy="1319528"/>
          </a:xfrm>
          <a:prstGeom prst="rect">
            <a:avLst/>
          </a:prstGeom>
          <a:noFill/>
          <a:ln w="9525">
            <a:noFill/>
            <a:miter lim="800000"/>
            <a:headEnd/>
            <a:tailEnd/>
          </a:ln>
        </p:spPr>
        <p:txBody>
          <a:bodyPr wrap="square">
            <a:spAutoFit/>
          </a:bodyPr>
          <a:lstStyle/>
          <a:p>
            <a:pPr algn="ctr">
              <a:lnSpc>
                <a:spcPct val="150000"/>
              </a:lnSpc>
            </a:pPr>
            <a:r>
              <a:rPr lang="en-US" sz="2800" b="1" dirty="0">
                <a:solidFill>
                  <a:srgbClr val="008000"/>
                </a:solidFill>
                <a:effectLst>
                  <a:outerShdw blurRad="38100" dist="38100" dir="2700000" algn="tl">
                    <a:srgbClr val="000000">
                      <a:alpha val="43137"/>
                    </a:srgbClr>
                  </a:outerShdw>
                </a:effectLst>
                <a:latin typeface="Book Antiqua" pitchFamily="18" charset="0"/>
                <a:cs typeface="Arial" charset="0"/>
              </a:rPr>
              <a:t>Structure of </a:t>
            </a:r>
            <a:br>
              <a:rPr lang="en-US" sz="2800" b="1" dirty="0">
                <a:solidFill>
                  <a:srgbClr val="008000"/>
                </a:solidFill>
                <a:effectLst>
                  <a:outerShdw blurRad="38100" dist="38100" dir="2700000" algn="tl">
                    <a:srgbClr val="000000">
                      <a:alpha val="43137"/>
                    </a:srgbClr>
                  </a:outerShdw>
                </a:effectLst>
                <a:latin typeface="Book Antiqua" pitchFamily="18" charset="0"/>
                <a:cs typeface="Arial" charset="0"/>
              </a:rPr>
            </a:br>
            <a:r>
              <a:rPr lang="en-US" sz="2800" b="1" dirty="0">
                <a:solidFill>
                  <a:srgbClr val="008000"/>
                </a:solidFill>
                <a:effectLst>
                  <a:outerShdw blurRad="38100" dist="38100" dir="2700000" algn="tl">
                    <a:srgbClr val="000000">
                      <a:alpha val="43137"/>
                    </a:srgbClr>
                  </a:outerShdw>
                </a:effectLst>
                <a:latin typeface="Book Antiqua" pitchFamily="18" charset="0"/>
                <a:cs typeface="Arial" charset="0"/>
              </a:rPr>
              <a:t>the presentation</a:t>
            </a:r>
          </a:p>
        </p:txBody>
      </p:sp>
      <p:cxnSp>
        <p:nvCxnSpPr>
          <p:cNvPr id="5" name="Straight Connector 4"/>
          <p:cNvCxnSpPr/>
          <p:nvPr/>
        </p:nvCxnSpPr>
        <p:spPr bwMode="auto">
          <a:xfrm>
            <a:off x="348011" y="1772816"/>
            <a:ext cx="844797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C:\Documents and Settings\Administrator.TEREZA-4CBD23C5\Desktop\svubit-logo.gif"/>
          <p:cNvPicPr/>
          <p:nvPr/>
        </p:nvPicPr>
        <p:blipFill>
          <a:blip r:embed="rId3"/>
          <a:srcRect/>
          <a:stretch>
            <a:fillRect/>
          </a:stretch>
        </p:blipFill>
        <p:spPr bwMode="auto">
          <a:xfrm>
            <a:off x="8175908" y="6120181"/>
            <a:ext cx="974177" cy="729199"/>
          </a:xfrm>
          <a:prstGeom prst="rect">
            <a:avLst/>
          </a:prstGeom>
          <a:noFill/>
          <a:ln w="9525">
            <a:noFill/>
            <a:miter lim="800000"/>
            <a:headEnd/>
            <a:tailEnd/>
          </a:ln>
        </p:spPr>
      </p:pic>
      <p:pic>
        <p:nvPicPr>
          <p:cNvPr id="10" name="Картина 9" descr="BANNER NPSE 5TH"/>
          <p:cNvPicPr/>
          <p:nvPr/>
        </p:nvPicPr>
        <p:blipFill>
          <a:blip r:embed="rId4" cstate="print">
            <a:extLst>
              <a:ext uri="{28A0092B-C50C-407E-A947-70E740481C1C}">
                <a14:useLocalDpi xmlns:a14="http://schemas.microsoft.com/office/drawing/2010/main" val="0"/>
              </a:ext>
            </a:extLst>
          </a:blip>
          <a:srcRect b="15396"/>
          <a:stretch>
            <a:fillRect/>
          </a:stretch>
        </p:blipFill>
        <p:spPr bwMode="auto">
          <a:xfrm>
            <a:off x="-508" y="-27384"/>
            <a:ext cx="9144508" cy="935990"/>
          </a:xfrm>
          <a:prstGeom prst="rect">
            <a:avLst/>
          </a:prstGeom>
          <a:noFill/>
        </p:spPr>
      </p:pic>
      <p:cxnSp>
        <p:nvCxnSpPr>
          <p:cNvPr id="11" name="Straight Connector 27"/>
          <p:cNvCxnSpPr/>
          <p:nvPr/>
        </p:nvCxnSpPr>
        <p:spPr bwMode="auto">
          <a:xfrm flipV="1">
            <a:off x="-16069" y="908720"/>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Picture 2" descr="EduCulture">
            <a:extLst>
              <a:ext uri="{FF2B5EF4-FFF2-40B4-BE49-F238E27FC236}">
                <a16:creationId xmlns:a16="http://schemas.microsoft.com/office/drawing/2014/main" id="{84518605-5959-4344-8953-D22544F4A39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sp>
        <p:nvSpPr>
          <p:cNvPr id="2" name="Текстово поле 1">
            <a:extLst>
              <a:ext uri="{FF2B5EF4-FFF2-40B4-BE49-F238E27FC236}">
                <a16:creationId xmlns:a16="http://schemas.microsoft.com/office/drawing/2014/main" id="{02A837DB-65BC-47CE-89EA-DE8EF18A41E6}"/>
              </a:ext>
            </a:extLst>
          </p:cNvPr>
          <p:cNvSpPr txBox="1"/>
          <p:nvPr/>
        </p:nvSpPr>
        <p:spPr>
          <a:xfrm>
            <a:off x="4427984" y="2132856"/>
            <a:ext cx="4107964" cy="3358805"/>
          </a:xfrm>
          <a:prstGeom prst="rect">
            <a:avLst/>
          </a:prstGeom>
          <a:noFill/>
        </p:spPr>
        <p:txBody>
          <a:bodyPr wrap="square" rtlCol="0">
            <a:spAutoFit/>
          </a:bodyPr>
          <a:lstStyle/>
          <a:p>
            <a:pPr algn="just">
              <a:lnSpc>
                <a:spcPct val="150000"/>
              </a:lnSpc>
            </a:pPr>
            <a:r>
              <a:rPr lang="en-US" sz="2400" b="1" dirty="0">
                <a:effectLst>
                  <a:outerShdw blurRad="38100" dist="38100" dir="2700000" algn="tl">
                    <a:srgbClr val="000000">
                      <a:alpha val="43137"/>
                    </a:srgbClr>
                  </a:outerShdw>
                </a:effectLst>
                <a:latin typeface="Book Antiqua" pitchFamily="18" charset="0"/>
              </a:rPr>
              <a:t>1. Introduction </a:t>
            </a:r>
          </a:p>
          <a:p>
            <a:pPr algn="just">
              <a:lnSpc>
                <a:spcPct val="150000"/>
              </a:lnSpc>
            </a:pPr>
            <a:r>
              <a:rPr lang="bg-BG" sz="2400" b="1" dirty="0">
                <a:effectLst>
                  <a:outerShdw blurRad="38100" dist="38100" dir="2700000" algn="tl">
                    <a:srgbClr val="000000">
                      <a:alpha val="43137"/>
                    </a:srgbClr>
                  </a:outerShdw>
                </a:effectLst>
                <a:latin typeface="Book Antiqua" pitchFamily="18" charset="0"/>
              </a:rPr>
              <a:t>2. </a:t>
            </a:r>
            <a:r>
              <a:rPr lang="en-US" sz="2400" b="1" dirty="0">
                <a:effectLst>
                  <a:outerShdw blurRad="38100" dist="38100" dir="2700000" algn="tl">
                    <a:srgbClr val="000000">
                      <a:alpha val="43137"/>
                    </a:srgbClr>
                  </a:outerShdw>
                </a:effectLst>
                <a:latin typeface="Book Antiqua" pitchFamily="18" charset="0"/>
              </a:rPr>
              <a:t>Methodology</a:t>
            </a:r>
          </a:p>
          <a:p>
            <a:pPr algn="just">
              <a:lnSpc>
                <a:spcPct val="150000"/>
              </a:lnSpc>
            </a:pPr>
            <a:r>
              <a:rPr lang="en-US" sz="2400" b="1" dirty="0">
                <a:effectLst>
                  <a:outerShdw blurRad="38100" dist="38100" dir="2700000" algn="tl">
                    <a:srgbClr val="000000">
                      <a:alpha val="43137"/>
                    </a:srgbClr>
                  </a:outerShdw>
                </a:effectLst>
                <a:latin typeface="Book Antiqua" pitchFamily="18" charset="0"/>
              </a:rPr>
              <a:t>3.</a:t>
            </a:r>
            <a:r>
              <a:rPr lang="bg-BG" sz="2400" b="1" dirty="0">
                <a:effectLst>
                  <a:outerShdw blurRad="38100" dist="38100" dir="2700000" algn="tl">
                    <a:srgbClr val="000000">
                      <a:alpha val="43137"/>
                    </a:srgbClr>
                  </a:outerShdw>
                </a:effectLst>
                <a:latin typeface="Book Antiqua" pitchFamily="18" charset="0"/>
              </a:rPr>
              <a:t> </a:t>
            </a:r>
            <a:r>
              <a:rPr lang="en-US" sz="2400" b="1" dirty="0">
                <a:effectLst>
                  <a:outerShdw blurRad="38100" dist="38100" dir="2700000" algn="tl">
                    <a:srgbClr val="000000">
                      <a:alpha val="43137"/>
                    </a:srgbClr>
                  </a:outerShdw>
                </a:effectLst>
                <a:latin typeface="Book Antiqua" pitchFamily="18" charset="0"/>
              </a:rPr>
              <a:t>Results</a:t>
            </a:r>
          </a:p>
          <a:p>
            <a:pPr algn="just">
              <a:lnSpc>
                <a:spcPct val="150000"/>
              </a:lnSpc>
            </a:pPr>
            <a:r>
              <a:rPr lang="en-US" sz="2400" b="1" dirty="0">
                <a:effectLst>
                  <a:outerShdw blurRad="38100" dist="38100" dir="2700000" algn="tl">
                    <a:srgbClr val="000000">
                      <a:alpha val="43137"/>
                    </a:srgbClr>
                  </a:outerShdw>
                </a:effectLst>
                <a:latin typeface="Book Antiqua" pitchFamily="18" charset="0"/>
              </a:rPr>
              <a:t>4. Conclusions</a:t>
            </a:r>
          </a:p>
          <a:p>
            <a:pPr algn="just">
              <a:lnSpc>
                <a:spcPct val="150000"/>
              </a:lnSpc>
            </a:pPr>
            <a:r>
              <a:rPr lang="en-US" sz="2400" b="1" dirty="0">
                <a:effectLst>
                  <a:outerShdw blurRad="38100" dist="38100" dir="2700000" algn="tl">
                    <a:srgbClr val="000000">
                      <a:alpha val="43137"/>
                    </a:srgbClr>
                  </a:outerShdw>
                </a:effectLst>
                <a:latin typeface="Book Antiqua" pitchFamily="18" charset="0"/>
              </a:rPr>
              <a:t>5. Acknowledgments</a:t>
            </a:r>
          </a:p>
          <a:p>
            <a:pPr algn="just">
              <a:lnSpc>
                <a:spcPct val="150000"/>
              </a:lnSpc>
            </a:pPr>
            <a:r>
              <a:rPr lang="en-US" sz="2400" b="1" dirty="0">
                <a:effectLst>
                  <a:outerShdw blurRad="38100" dist="38100" dir="2700000" algn="tl">
                    <a:srgbClr val="000000">
                      <a:alpha val="43137"/>
                    </a:srgbClr>
                  </a:outerShdw>
                </a:effectLst>
                <a:latin typeface="Book Antiqua" pitchFamily="18" charset="0"/>
              </a:rPr>
              <a:t>6. Contacts with the authors</a:t>
            </a:r>
            <a:endParaRPr lang="en-US" sz="2400" b="1" dirty="0">
              <a:effectLst>
                <a:outerShdw blurRad="38100" dist="38100" dir="2700000" algn="tl">
                  <a:srgbClr val="000000">
                    <a:alpha val="43137"/>
                  </a:srgbClr>
                </a:outerShdw>
              </a:effectLst>
              <a:latin typeface="Trebuchet MS" pitchFamily="34" charset="0"/>
            </a:endParaRPr>
          </a:p>
        </p:txBody>
      </p:sp>
      <p:cxnSp>
        <p:nvCxnSpPr>
          <p:cNvPr id="7" name="Straight Connector 6"/>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7">
            <a:extLst>
              <a:ext uri="{FF2B5EF4-FFF2-40B4-BE49-F238E27FC236}">
                <a16:creationId xmlns:a16="http://schemas.microsoft.com/office/drawing/2014/main" id="{7D1D3361-6C97-49BC-9312-497DECAD97A6}"/>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6"/>
          <p:cNvSpPr>
            <a:spLocks noChangeArrowheads="1"/>
          </p:cNvSpPr>
          <p:nvPr/>
        </p:nvSpPr>
        <p:spPr bwMode="auto">
          <a:xfrm>
            <a:off x="215516" y="944724"/>
            <a:ext cx="8712968" cy="4621843"/>
          </a:xfrm>
          <a:prstGeom prst="rect">
            <a:avLst/>
          </a:prstGeom>
          <a:noFill/>
          <a:ln w="9525">
            <a:noFill/>
            <a:miter lim="800000"/>
            <a:headEnd/>
            <a:tailEnd/>
          </a:ln>
        </p:spPr>
        <p:txBody>
          <a:bodyPr wrap="square">
            <a:spAutoFit/>
          </a:bodyPr>
          <a:lstStyle/>
          <a:p>
            <a:pPr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1. Introduction</a:t>
            </a:r>
          </a:p>
          <a:p>
            <a:pPr marL="820738" lvl="1" indent="-363538" algn="just">
              <a:lnSpc>
                <a:spcPct val="150000"/>
              </a:lnSpc>
              <a:buFont typeface="+mj-lt"/>
              <a:buAutoNum type="arabicPeriod"/>
            </a:pPr>
            <a:endParaRPr lang="en-US" sz="1000" dirty="0">
              <a:solidFill>
                <a:srgbClr val="000000"/>
              </a:solidFill>
              <a:effectLst>
                <a:outerShdw blurRad="38100" dist="38100" dir="2700000" algn="tl">
                  <a:srgbClr val="000000">
                    <a:alpha val="43137"/>
                  </a:srgbClr>
                </a:outerShdw>
              </a:effectLst>
              <a:latin typeface="Book Antiqua" pitchFamily="18" charset="0"/>
            </a:endParaRPr>
          </a:p>
          <a:p>
            <a:pPr marL="285750" indent="-285750" algn="just">
              <a:lnSpc>
                <a:spcPct val="150000"/>
              </a:lnSpc>
              <a:buFont typeface="Arial" panose="020B0604020202020204" pitchFamily="34" charset="0"/>
              <a:buChar char="•"/>
            </a:pPr>
            <a:r>
              <a:rPr lang="en-US" dirty="0">
                <a:solidFill>
                  <a:srgbClr val="000000"/>
                </a:solidFill>
                <a:effectLst>
                  <a:outerShdw blurRad="38100" dist="38100" dir="2700000" algn="tl">
                    <a:srgbClr val="000000">
                      <a:alpha val="43137"/>
                    </a:srgbClr>
                  </a:outerShdw>
                </a:effectLst>
                <a:latin typeface="Book Antiqua" pitchFamily="18" charset="0"/>
              </a:rPr>
              <a:t>4.5 billion people around the world use social media users and in Bulgaria there are over 4.53 million users.</a:t>
            </a:r>
          </a:p>
          <a:p>
            <a:pPr marL="285750" indent="-285750" algn="just">
              <a:lnSpc>
                <a:spcPct val="150000"/>
              </a:lnSpc>
              <a:buFont typeface="Arial" panose="020B0604020202020204" pitchFamily="34" charset="0"/>
              <a:buChar char="•"/>
            </a:pPr>
            <a:r>
              <a:rPr lang="en-US" dirty="0">
                <a:solidFill>
                  <a:srgbClr val="000000"/>
                </a:solidFill>
                <a:effectLst>
                  <a:outerShdw blurRad="38100" dist="38100" dir="2700000" algn="tl">
                    <a:srgbClr val="000000">
                      <a:alpha val="43137"/>
                    </a:srgbClr>
                  </a:outerShdw>
                </a:effectLst>
                <a:latin typeface="Book Antiqua" pitchFamily="18" charset="0"/>
              </a:rPr>
              <a:t>That is why it is extremely important for cultural institutions, which for the purposes of the study are limited to regional history museums and regional libraries, to have a presence on social media, in this case Facebook.</a:t>
            </a:r>
          </a:p>
          <a:p>
            <a:pPr marL="285750" indent="-285750" algn="just">
              <a:lnSpc>
                <a:spcPct val="150000"/>
              </a:lnSpc>
              <a:buFont typeface="Arial" panose="020B0604020202020204" pitchFamily="34" charset="0"/>
              <a:buChar char="•"/>
            </a:pPr>
            <a:r>
              <a:rPr lang="en-US" dirty="0">
                <a:solidFill>
                  <a:srgbClr val="000000"/>
                </a:solidFill>
                <a:effectLst>
                  <a:outerShdw blurRad="38100" dist="38100" dir="2700000" algn="tl">
                    <a:srgbClr val="000000">
                      <a:alpha val="43137"/>
                    </a:srgbClr>
                  </a:outerShdw>
                </a:effectLst>
                <a:latin typeface="Book Antiqua" pitchFamily="18" charset="0"/>
              </a:rPr>
              <a:t>The research is part of a project KP 06-M35/3 from 18.12.2019 entitled: “Research of contemporary educational programs of cultural institutions in Bulgaria”, funded by the National Science Fund, part of the Ministry of Education and Science, led by Chief Assist. Sonya Spasova, PhD. </a:t>
            </a:r>
          </a:p>
        </p:txBody>
      </p:sp>
      <p:cxnSp>
        <p:nvCxnSpPr>
          <p:cNvPr id="5" name="Straight Connector 4"/>
          <p:cNvCxnSpPr/>
          <p:nvPr/>
        </p:nvCxnSpPr>
        <p:spPr bwMode="auto">
          <a:xfrm>
            <a:off x="346069" y="1592796"/>
            <a:ext cx="844797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Картина 11"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4"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8" name="Picture 2" descr="EduCulture">
            <a:extLst>
              <a:ext uri="{FF2B5EF4-FFF2-40B4-BE49-F238E27FC236}">
                <a16:creationId xmlns:a16="http://schemas.microsoft.com/office/drawing/2014/main" id="{86BBDDA7-6CD0-4946-85D2-139AA29B407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7" descr="C:\Documents and Settings\Administrator.TEREZA-4CBD23C5\Desktop\svubit-logo.gif">
            <a:extLst>
              <a:ext uri="{FF2B5EF4-FFF2-40B4-BE49-F238E27FC236}">
                <a16:creationId xmlns:a16="http://schemas.microsoft.com/office/drawing/2014/main" id="{072007A7-4258-46F9-8B80-E31847CD75D9}"/>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cxnSp>
        <p:nvCxnSpPr>
          <p:cNvPr id="20" name="Straight Connector 6">
            <a:extLst>
              <a:ext uri="{FF2B5EF4-FFF2-40B4-BE49-F238E27FC236}">
                <a16:creationId xmlns:a16="http://schemas.microsoft.com/office/drawing/2014/main" id="{E4FD0F12-D4A1-4D25-8489-2D97877C9A73}"/>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7">
            <a:extLst>
              <a:ext uri="{FF2B5EF4-FFF2-40B4-BE49-F238E27FC236}">
                <a16:creationId xmlns:a16="http://schemas.microsoft.com/office/drawing/2014/main" id="{ADC41B26-B4E1-4C5D-AD6A-B462C4412975}"/>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spTree>
    <p:extLst>
      <p:ext uri="{BB962C8B-B14F-4D97-AF65-F5344CB8AC3E}">
        <p14:creationId xmlns:p14="http://schemas.microsoft.com/office/powerpoint/2010/main" val="200286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776929" y="3246435"/>
            <a:ext cx="3030579" cy="461665"/>
          </a:xfrm>
          <a:prstGeom prst="rect">
            <a:avLst/>
          </a:prstGeom>
        </p:spPr>
        <p:txBody>
          <a:bodyPr wrap="square">
            <a:spAutoFit/>
          </a:bodyPr>
          <a:lstStyle/>
          <a:p>
            <a:endParaRPr lang="bg-BG" dirty="0">
              <a:solidFill>
                <a:srgbClr val="000000"/>
              </a:solidFill>
            </a:endParaRPr>
          </a:p>
        </p:txBody>
      </p:sp>
      <p:sp>
        <p:nvSpPr>
          <p:cNvPr id="34" name="Rectangle 6"/>
          <p:cNvSpPr>
            <a:spLocks noChangeArrowheads="1"/>
          </p:cNvSpPr>
          <p:nvPr/>
        </p:nvSpPr>
        <p:spPr bwMode="auto">
          <a:xfrm>
            <a:off x="362724" y="912859"/>
            <a:ext cx="8444784" cy="4160178"/>
          </a:xfrm>
          <a:prstGeom prst="rect">
            <a:avLst/>
          </a:prstGeom>
          <a:noFill/>
          <a:ln w="9525">
            <a:noFill/>
            <a:miter lim="800000"/>
            <a:headEnd/>
            <a:tailEnd/>
          </a:ln>
        </p:spPr>
        <p:txBody>
          <a:bodyPr wrap="square">
            <a:spAutoFit/>
          </a:bodyPr>
          <a:lstStyle/>
          <a:p>
            <a:pPr lvl="0"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2. Methodology</a:t>
            </a:r>
          </a:p>
          <a:p>
            <a:pPr lvl="0" algn="just">
              <a:lnSpc>
                <a:spcPct val="150000"/>
              </a:lnSpc>
            </a:pPr>
            <a:endPar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endParaRPr>
          </a:p>
          <a:p>
            <a:pPr lvl="0" algn="just">
              <a:lnSpc>
                <a:spcPct val="150000"/>
              </a:lnSpc>
            </a:pPr>
            <a:r>
              <a:rPr lang="en-US" dirty="0">
                <a:solidFill>
                  <a:srgbClr val="000000"/>
                </a:solidFill>
                <a:effectLst>
                  <a:outerShdw blurRad="38100" dist="38100" dir="2700000" algn="tl">
                    <a:srgbClr val="000000">
                      <a:alpha val="43137"/>
                    </a:srgbClr>
                  </a:outerShdw>
                </a:effectLst>
                <a:latin typeface="Book Antiqua" pitchFamily="18" charset="0"/>
              </a:rPr>
              <a:t>The goal of this paper is to summarize the activities of the regional history museums and regional libraries in the Republic of Bulgaria in the social network Facebook in the conditions of lockdown, as the period is limited </a:t>
            </a:r>
            <a:br>
              <a:rPr lang="en-US" dirty="0">
                <a:solidFill>
                  <a:srgbClr val="000000"/>
                </a:solidFill>
                <a:effectLst>
                  <a:outerShdw blurRad="38100" dist="38100" dir="2700000" algn="tl">
                    <a:srgbClr val="000000">
                      <a:alpha val="43137"/>
                    </a:srgbClr>
                  </a:outerShdw>
                </a:effectLst>
                <a:latin typeface="Book Antiqua" pitchFamily="18" charset="0"/>
              </a:rPr>
            </a:br>
            <a:r>
              <a:rPr lang="en-US" dirty="0">
                <a:solidFill>
                  <a:srgbClr val="000000"/>
                </a:solidFill>
                <a:effectLst>
                  <a:outerShdw blurRad="38100" dist="38100" dir="2700000" algn="tl">
                    <a:srgbClr val="000000">
                      <a:alpha val="43137"/>
                    </a:srgbClr>
                  </a:outerShdw>
                </a:effectLst>
                <a:latin typeface="Book Antiqua" pitchFamily="18" charset="0"/>
              </a:rPr>
              <a:t>from 13 March to 13 May 2020 – a period of total closure of institutions given the epidemiological situation around the world; with the situation today – two years after COVID-19 changed our lives and the “new normal” becomes absolutely reality. </a:t>
            </a:r>
          </a:p>
        </p:txBody>
      </p:sp>
      <p:cxnSp>
        <p:nvCxnSpPr>
          <p:cNvPr id="5" name="Straight Connector 4"/>
          <p:cNvCxnSpPr/>
          <p:nvPr/>
        </p:nvCxnSpPr>
        <p:spPr bwMode="auto">
          <a:xfrm flipV="1">
            <a:off x="404598" y="1520788"/>
            <a:ext cx="8253160" cy="3600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 name="Картина 10"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6"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Picture 2" descr="EduCulture">
            <a:extLst>
              <a:ext uri="{FF2B5EF4-FFF2-40B4-BE49-F238E27FC236}">
                <a16:creationId xmlns:a16="http://schemas.microsoft.com/office/drawing/2014/main" id="{767A6754-A812-4B29-9066-17CB94B60D1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7" descr="C:\Documents and Settings\Administrator.TEREZA-4CBD23C5\Desktop\svubit-logo.gif">
            <a:extLst>
              <a:ext uri="{FF2B5EF4-FFF2-40B4-BE49-F238E27FC236}">
                <a16:creationId xmlns:a16="http://schemas.microsoft.com/office/drawing/2014/main" id="{9E46FA17-6643-4697-8A13-5A6B6CDC9CEC}"/>
              </a:ext>
            </a:extLst>
          </p:cNvPr>
          <p:cNvPicPr/>
          <p:nvPr/>
        </p:nvPicPr>
        <p:blipFill>
          <a:blip r:embed="rId5"/>
          <a:srcRect/>
          <a:stretch>
            <a:fillRect/>
          </a:stretch>
        </p:blipFill>
        <p:spPr bwMode="auto">
          <a:xfrm>
            <a:off x="8191034" y="6128801"/>
            <a:ext cx="974177" cy="729199"/>
          </a:xfrm>
          <a:prstGeom prst="rect">
            <a:avLst/>
          </a:prstGeom>
          <a:noFill/>
          <a:ln w="9525">
            <a:noFill/>
            <a:miter lim="800000"/>
            <a:headEnd/>
            <a:tailEnd/>
          </a:ln>
        </p:spPr>
      </p:pic>
      <p:cxnSp>
        <p:nvCxnSpPr>
          <p:cNvPr id="19" name="Straight Connector 6">
            <a:extLst>
              <a:ext uri="{FF2B5EF4-FFF2-40B4-BE49-F238E27FC236}">
                <a16:creationId xmlns:a16="http://schemas.microsoft.com/office/drawing/2014/main" id="{DE0218F2-8323-4F16-BE2F-A6C5F2833AD4}"/>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7">
            <a:extLst>
              <a:ext uri="{FF2B5EF4-FFF2-40B4-BE49-F238E27FC236}">
                <a16:creationId xmlns:a16="http://schemas.microsoft.com/office/drawing/2014/main" id="{86092BC2-2425-4EE1-9A28-9CBE0AB881F5}"/>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spTree>
    <p:extLst>
      <p:ext uri="{BB962C8B-B14F-4D97-AF65-F5344CB8AC3E}">
        <p14:creationId xmlns:p14="http://schemas.microsoft.com/office/powerpoint/2010/main" val="426148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6"/>
          <p:cNvSpPr>
            <a:spLocks noChangeArrowheads="1"/>
          </p:cNvSpPr>
          <p:nvPr/>
        </p:nvSpPr>
        <p:spPr bwMode="auto">
          <a:xfrm>
            <a:off x="230020" y="919937"/>
            <a:ext cx="8680069" cy="632994"/>
          </a:xfrm>
          <a:prstGeom prst="rect">
            <a:avLst/>
          </a:prstGeom>
          <a:noFill/>
          <a:ln w="9525">
            <a:noFill/>
            <a:miter lim="800000"/>
            <a:headEnd/>
            <a:tailEnd/>
          </a:ln>
        </p:spPr>
        <p:txBody>
          <a:bodyPr wrap="square">
            <a:spAutoFit/>
          </a:bodyPr>
          <a:lstStyle/>
          <a:p>
            <a:pPr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3. Results</a:t>
            </a:r>
            <a:endParaRPr lang="en-US" sz="1000" dirty="0">
              <a:solidFill>
                <a:srgbClr val="000000"/>
              </a:solidFill>
              <a:effectLst>
                <a:outerShdw blurRad="38100" dist="38100" dir="2700000" algn="tl">
                  <a:srgbClr val="000000">
                    <a:alpha val="43137"/>
                  </a:srgbClr>
                </a:outerShdw>
              </a:effectLst>
              <a:latin typeface="Book Antiqua" pitchFamily="18" charset="0"/>
            </a:endParaRPr>
          </a:p>
        </p:txBody>
      </p:sp>
      <p:cxnSp>
        <p:nvCxnSpPr>
          <p:cNvPr id="5" name="Straight Connector 4"/>
          <p:cNvCxnSpPr/>
          <p:nvPr/>
        </p:nvCxnSpPr>
        <p:spPr bwMode="auto">
          <a:xfrm>
            <a:off x="230020" y="1556792"/>
            <a:ext cx="844797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33127" y="1344373"/>
            <a:ext cx="8644869" cy="703591"/>
          </a:xfrm>
          <a:prstGeom prst="rect">
            <a:avLst/>
          </a:prstGeom>
        </p:spPr>
        <p:txBody>
          <a:bodyPr wrap="square">
            <a:spAutoFit/>
          </a:bodyPr>
          <a:lstStyle/>
          <a:p>
            <a:pPr marL="342900" indent="-342900" algn="just">
              <a:lnSpc>
                <a:spcPct val="200000"/>
              </a:lnSpc>
              <a:buFont typeface="Wingdings" panose="05000000000000000000" pitchFamily="2" charset="2"/>
              <a:buChar char="q"/>
            </a:pPr>
            <a:endParaRPr lang="en-US" sz="2300" dirty="0">
              <a:latin typeface="Book Antiqua" pitchFamily="18" charset="0"/>
            </a:endParaRPr>
          </a:p>
        </p:txBody>
      </p:sp>
      <p:sp>
        <p:nvSpPr>
          <p:cNvPr id="2" name="Rectangle 1"/>
          <p:cNvSpPr/>
          <p:nvPr/>
        </p:nvSpPr>
        <p:spPr>
          <a:xfrm>
            <a:off x="215020" y="2470254"/>
            <a:ext cx="8447976" cy="2355132"/>
          </a:xfrm>
          <a:prstGeom prst="rect">
            <a:avLst/>
          </a:prstGeom>
        </p:spPr>
        <p:txBody>
          <a:bodyPr wrap="square">
            <a:spAutoFit/>
          </a:bodyPr>
          <a:lstStyle/>
          <a:p>
            <a:pPr lvl="0" algn="just">
              <a:lnSpc>
                <a:spcPct val="150000"/>
              </a:lnSpc>
            </a:pPr>
            <a:r>
              <a:rPr lang="en-US" sz="2000" dirty="0">
                <a:solidFill>
                  <a:srgbClr val="000000"/>
                </a:solidFill>
                <a:effectLst>
                  <a:outerShdw blurRad="38100" dist="38100" dir="2700000" algn="tl">
                    <a:srgbClr val="000000">
                      <a:alpha val="43137"/>
                    </a:srgbClr>
                  </a:outerShdw>
                </a:effectLst>
                <a:latin typeface="Book Antiqua" pitchFamily="18" charset="0"/>
              </a:rPr>
              <a:t>The study covers one national history museum, one national library, 27 regional history museums and 27 regional libraries in Bulgaria. It considers the geographical location of the respective cultural institution, relative to the regional administrative division in the country, covering six planning areas, each of which includes from 4 to 5 regional cities.</a:t>
            </a:r>
          </a:p>
        </p:txBody>
      </p:sp>
      <p:pic>
        <p:nvPicPr>
          <p:cNvPr id="13" name="Картина 12"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8"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Picture 2" descr="EduCulture">
            <a:extLst>
              <a:ext uri="{FF2B5EF4-FFF2-40B4-BE49-F238E27FC236}">
                <a16:creationId xmlns:a16="http://schemas.microsoft.com/office/drawing/2014/main" id="{A1FAE9FA-D67A-46F3-B3E3-3A8250F24A5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7" descr="C:\Documents and Settings\Administrator.TEREZA-4CBD23C5\Desktop\svubit-logo.gif">
            <a:extLst>
              <a:ext uri="{FF2B5EF4-FFF2-40B4-BE49-F238E27FC236}">
                <a16:creationId xmlns:a16="http://schemas.microsoft.com/office/drawing/2014/main" id="{6DDA4AB5-9299-4816-B6B6-CDF1BFE5C618}"/>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cxnSp>
        <p:nvCxnSpPr>
          <p:cNvPr id="21" name="Straight Connector 6">
            <a:extLst>
              <a:ext uri="{FF2B5EF4-FFF2-40B4-BE49-F238E27FC236}">
                <a16:creationId xmlns:a16="http://schemas.microsoft.com/office/drawing/2014/main" id="{E3ED76C2-5C6F-49E8-97EA-FCA069655E91}"/>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7">
            <a:extLst>
              <a:ext uri="{FF2B5EF4-FFF2-40B4-BE49-F238E27FC236}">
                <a16:creationId xmlns:a16="http://schemas.microsoft.com/office/drawing/2014/main" id="{F62B1ADE-8907-4959-80B6-AE2FC717F377}"/>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spTree>
    <p:extLst>
      <p:ext uri="{BB962C8B-B14F-4D97-AF65-F5344CB8AC3E}">
        <p14:creationId xmlns:p14="http://schemas.microsoft.com/office/powerpoint/2010/main" val="381839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bwMode="auto">
          <a:xfrm>
            <a:off x="287524" y="1654549"/>
            <a:ext cx="849694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6"/>
          <p:cNvSpPr>
            <a:spLocks noChangeArrowheads="1"/>
          </p:cNvSpPr>
          <p:nvPr/>
        </p:nvSpPr>
        <p:spPr bwMode="auto">
          <a:xfrm>
            <a:off x="143509" y="1004878"/>
            <a:ext cx="8837708" cy="632994"/>
          </a:xfrm>
          <a:prstGeom prst="rect">
            <a:avLst/>
          </a:prstGeom>
          <a:noFill/>
          <a:ln w="9525">
            <a:noFill/>
            <a:miter lim="800000"/>
            <a:headEnd/>
            <a:tailEnd/>
          </a:ln>
        </p:spPr>
        <p:txBody>
          <a:bodyPr wrap="square">
            <a:spAutoFit/>
          </a:bodyPr>
          <a:lstStyle/>
          <a:p>
            <a:pPr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3. Results</a:t>
            </a:r>
            <a:endParaRPr lang="en-US" sz="1000" dirty="0">
              <a:solidFill>
                <a:srgbClr val="000000"/>
              </a:solidFill>
              <a:effectLst>
                <a:outerShdw blurRad="38100" dist="38100" dir="2700000" algn="tl">
                  <a:srgbClr val="000000">
                    <a:alpha val="43137"/>
                  </a:srgbClr>
                </a:outerShdw>
              </a:effectLst>
              <a:latin typeface="Book Antiqua" pitchFamily="18" charset="0"/>
            </a:endParaRPr>
          </a:p>
        </p:txBody>
      </p:sp>
      <p:pic>
        <p:nvPicPr>
          <p:cNvPr id="16" name="Картина 15"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9"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Picture 2" descr="EduCulture">
            <a:extLst>
              <a:ext uri="{FF2B5EF4-FFF2-40B4-BE49-F238E27FC236}">
                <a16:creationId xmlns:a16="http://schemas.microsoft.com/office/drawing/2014/main" id="{242A4B53-6A3B-4074-BA14-4BCAA37AA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Documents and Settings\Administrator.TEREZA-4CBD23C5\Desktop\svubit-logo.gif">
            <a:extLst>
              <a:ext uri="{FF2B5EF4-FFF2-40B4-BE49-F238E27FC236}">
                <a16:creationId xmlns:a16="http://schemas.microsoft.com/office/drawing/2014/main" id="{34379DE8-0D06-4FE9-8FED-106D639BCAE7}"/>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cxnSp>
        <p:nvCxnSpPr>
          <p:cNvPr id="21" name="Straight Connector 6">
            <a:extLst>
              <a:ext uri="{FF2B5EF4-FFF2-40B4-BE49-F238E27FC236}">
                <a16:creationId xmlns:a16="http://schemas.microsoft.com/office/drawing/2014/main" id="{D952BCBC-3FC8-4237-AFB9-B308F673BBED}"/>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7">
            <a:extLst>
              <a:ext uri="{FF2B5EF4-FFF2-40B4-BE49-F238E27FC236}">
                <a16:creationId xmlns:a16="http://schemas.microsoft.com/office/drawing/2014/main" id="{B8B02BD4-F865-4FBC-B815-FC4DDAC04238}"/>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graphicFrame>
        <p:nvGraphicFramePr>
          <p:cNvPr id="23" name="Таблица 22">
            <a:extLst>
              <a:ext uri="{FF2B5EF4-FFF2-40B4-BE49-F238E27FC236}">
                <a16:creationId xmlns:a16="http://schemas.microsoft.com/office/drawing/2014/main" id="{A2E273D7-FAD7-47D7-B32A-3528D20A9DB0}"/>
              </a:ext>
            </a:extLst>
          </p:cNvPr>
          <p:cNvGraphicFramePr>
            <a:graphicFrameLocks noGrp="1"/>
          </p:cNvGraphicFramePr>
          <p:nvPr>
            <p:extLst>
              <p:ext uri="{D42A27DB-BD31-4B8C-83A1-F6EECF244321}">
                <p14:modId xmlns:p14="http://schemas.microsoft.com/office/powerpoint/2010/main" val="3108357776"/>
              </p:ext>
            </p:extLst>
          </p:nvPr>
        </p:nvGraphicFramePr>
        <p:xfrm>
          <a:off x="3815916" y="1024195"/>
          <a:ext cx="5165300" cy="5070876"/>
        </p:xfrm>
        <a:graphic>
          <a:graphicData uri="http://schemas.openxmlformats.org/drawingml/2006/table">
            <a:tbl>
              <a:tblPr firstRow="1" firstCol="1" bandRow="1">
                <a:tableStyleId>{5C22544A-7EE6-4342-B048-85BDC9FD1C3A}</a:tableStyleId>
              </a:tblPr>
              <a:tblGrid>
                <a:gridCol w="2125311">
                  <a:extLst>
                    <a:ext uri="{9D8B030D-6E8A-4147-A177-3AD203B41FA5}">
                      <a16:colId xmlns:a16="http://schemas.microsoft.com/office/drawing/2014/main" val="2703918547"/>
                    </a:ext>
                  </a:extLst>
                </a:gridCol>
                <a:gridCol w="719748">
                  <a:extLst>
                    <a:ext uri="{9D8B030D-6E8A-4147-A177-3AD203B41FA5}">
                      <a16:colId xmlns:a16="http://schemas.microsoft.com/office/drawing/2014/main" val="354596029"/>
                    </a:ext>
                  </a:extLst>
                </a:gridCol>
                <a:gridCol w="719748">
                  <a:extLst>
                    <a:ext uri="{9D8B030D-6E8A-4147-A177-3AD203B41FA5}">
                      <a16:colId xmlns:a16="http://schemas.microsoft.com/office/drawing/2014/main" val="2934543062"/>
                    </a:ext>
                  </a:extLst>
                </a:gridCol>
                <a:gridCol w="793933">
                  <a:extLst>
                    <a:ext uri="{9D8B030D-6E8A-4147-A177-3AD203B41FA5}">
                      <a16:colId xmlns:a16="http://schemas.microsoft.com/office/drawing/2014/main" val="1309945060"/>
                    </a:ext>
                  </a:extLst>
                </a:gridCol>
                <a:gridCol w="806560">
                  <a:extLst>
                    <a:ext uri="{9D8B030D-6E8A-4147-A177-3AD203B41FA5}">
                      <a16:colId xmlns:a16="http://schemas.microsoft.com/office/drawing/2014/main" val="877013271"/>
                    </a:ext>
                  </a:extLst>
                </a:gridCol>
              </a:tblGrid>
              <a:tr h="973673">
                <a:tc>
                  <a:txBody>
                    <a:bodyPr/>
                    <a:lstStyle/>
                    <a:p>
                      <a:pPr algn="just"/>
                      <a:r>
                        <a:rPr lang="en-GB" sz="1000" kern="1800" dirty="0">
                          <a:effectLst/>
                        </a:rPr>
                        <a:t>Area/City</a:t>
                      </a:r>
                      <a:endParaRPr lang="bg-BG"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History Museum (2021)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History Museum (2022)</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Library (2021)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Library (2022)</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27613314"/>
                  </a:ext>
                </a:extLst>
              </a:tr>
              <a:tr h="241012">
                <a:tc>
                  <a:txBody>
                    <a:bodyPr/>
                    <a:lstStyle/>
                    <a:p>
                      <a:pPr algn="just"/>
                      <a:r>
                        <a:rPr lang="en-GB" sz="1000" b="1" kern="1800" dirty="0">
                          <a:solidFill>
                            <a:schemeClr val="tx1">
                              <a:lumMod val="95000"/>
                              <a:lumOff val="5000"/>
                            </a:schemeClr>
                          </a:solidFill>
                          <a:effectLst/>
                        </a:rPr>
                        <a:t>Southwest area</a:t>
                      </a:r>
                      <a:endParaRPr lang="bg-BG" sz="1200" b="1"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4600350"/>
                  </a:ext>
                </a:extLst>
              </a:tr>
              <a:tr h="241012">
                <a:tc>
                  <a:txBody>
                    <a:bodyPr/>
                    <a:lstStyle/>
                    <a:p>
                      <a:pPr algn="just"/>
                      <a:r>
                        <a:rPr lang="en-GB" sz="1000" kern="1800">
                          <a:effectLst/>
                        </a:rPr>
                        <a:t>Blagoevgrad</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6500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6900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1400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1789</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0916379"/>
                  </a:ext>
                </a:extLst>
              </a:tr>
              <a:tr h="241012">
                <a:tc>
                  <a:txBody>
                    <a:bodyPr/>
                    <a:lstStyle/>
                    <a:p>
                      <a:pPr algn="just"/>
                      <a:r>
                        <a:rPr lang="en-GB" sz="1000" kern="1800">
                          <a:effectLst/>
                        </a:rPr>
                        <a:t>Kyustendil</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3114</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3448</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1300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1918</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42732799"/>
                  </a:ext>
                </a:extLst>
              </a:tr>
              <a:tr h="241012">
                <a:tc>
                  <a:txBody>
                    <a:bodyPr/>
                    <a:lstStyle/>
                    <a:p>
                      <a:pPr algn="just"/>
                      <a:r>
                        <a:rPr lang="en-GB" sz="1000" kern="1800">
                          <a:effectLst/>
                        </a:rPr>
                        <a:t>Pernik</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2100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2353</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730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800</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84512340"/>
                  </a:ext>
                </a:extLst>
              </a:tr>
              <a:tr h="482023">
                <a:tc>
                  <a:txBody>
                    <a:bodyPr/>
                    <a:lstStyle/>
                    <a:p>
                      <a:pPr algn="just"/>
                      <a:r>
                        <a:rPr lang="en-GB" sz="1000" kern="1800">
                          <a:effectLst/>
                        </a:rPr>
                        <a:t>Sofia – Regional/National</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2910/</a:t>
                      </a:r>
                      <a:br>
                        <a:rPr lang="en-GB" sz="1000" kern="1800">
                          <a:effectLst/>
                        </a:rPr>
                      </a:br>
                      <a:r>
                        <a:rPr lang="en-GB" sz="1000" kern="1800">
                          <a:effectLst/>
                        </a:rPr>
                        <a:t>10800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3361/</a:t>
                      </a:r>
                      <a:endParaRPr lang="bg-BG" sz="1200">
                        <a:effectLst/>
                      </a:endParaRPr>
                    </a:p>
                    <a:p>
                      <a:pPr algn="ctr"/>
                      <a:r>
                        <a:rPr lang="en-GB" sz="1000" kern="1800">
                          <a:effectLst/>
                        </a:rPr>
                        <a:t>11083</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13100/</a:t>
                      </a:r>
                      <a:br>
                        <a:rPr lang="en-GB" sz="1000" kern="1800">
                          <a:effectLst/>
                        </a:rPr>
                      </a:br>
                      <a:r>
                        <a:rPr lang="en-GB" sz="1000" kern="1800">
                          <a:effectLst/>
                        </a:rPr>
                        <a:t>3400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14776/</a:t>
                      </a:r>
                      <a:endParaRPr lang="bg-BG" sz="1200">
                        <a:effectLst/>
                      </a:endParaRPr>
                    </a:p>
                    <a:p>
                      <a:pPr algn="ctr"/>
                      <a:r>
                        <a:rPr lang="en-GB" sz="1000" kern="1800">
                          <a:effectLst/>
                        </a:rPr>
                        <a:t>3900</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14431128"/>
                  </a:ext>
                </a:extLst>
              </a:tr>
              <a:tr h="241012">
                <a:tc>
                  <a:txBody>
                    <a:bodyPr/>
                    <a:lstStyle/>
                    <a:p>
                      <a:pPr algn="just"/>
                      <a:r>
                        <a:rPr lang="en-GB" sz="1000" kern="1800" dirty="0">
                          <a:solidFill>
                            <a:schemeClr val="tx1">
                              <a:lumMod val="95000"/>
                              <a:lumOff val="5000"/>
                            </a:schemeClr>
                          </a:solidFill>
                          <a:effectLst/>
                        </a:rPr>
                        <a:t>South Central area</a:t>
                      </a:r>
                      <a:endParaRPr lang="bg-BG" sz="12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563677"/>
                  </a:ext>
                </a:extLst>
              </a:tr>
              <a:tr h="241012">
                <a:tc>
                  <a:txBody>
                    <a:bodyPr/>
                    <a:lstStyle/>
                    <a:p>
                      <a:pPr algn="just"/>
                      <a:r>
                        <a:rPr lang="en-GB" sz="1000" kern="1800">
                          <a:effectLst/>
                        </a:rPr>
                        <a:t>Kardzhali</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2125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dirty="0">
                          <a:effectLst/>
                        </a:rPr>
                        <a:t>2396</a:t>
                      </a:r>
                      <a:endParaRPr lang="bg-BG"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1285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1369</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92572272"/>
                  </a:ext>
                </a:extLst>
              </a:tr>
              <a:tr h="241012">
                <a:tc>
                  <a:txBody>
                    <a:bodyPr/>
                    <a:lstStyle/>
                    <a:p>
                      <a:pPr algn="just"/>
                      <a:r>
                        <a:rPr lang="en-GB" sz="1000" kern="1800">
                          <a:effectLst/>
                        </a:rPr>
                        <a:t>Pazardzhik</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1388</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1554</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2159</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2349</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94936770"/>
                  </a:ext>
                </a:extLst>
              </a:tr>
              <a:tr h="241012">
                <a:tc>
                  <a:txBody>
                    <a:bodyPr/>
                    <a:lstStyle/>
                    <a:p>
                      <a:pPr algn="just"/>
                      <a:r>
                        <a:rPr lang="en-GB" sz="1000" kern="1800">
                          <a:effectLst/>
                        </a:rPr>
                        <a:t>Plovdiv</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6447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6865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5474</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6211</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4419865"/>
                  </a:ext>
                </a:extLst>
              </a:tr>
              <a:tr h="241012">
                <a:tc>
                  <a:txBody>
                    <a:bodyPr/>
                    <a:lstStyle/>
                    <a:p>
                      <a:pPr algn="just"/>
                      <a:r>
                        <a:rPr lang="en-GB" sz="1000" kern="1800">
                          <a:effectLst/>
                        </a:rPr>
                        <a:t>Smolyan</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3256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3616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325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716</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31445801"/>
                  </a:ext>
                </a:extLst>
              </a:tr>
              <a:tr h="241012">
                <a:tc>
                  <a:txBody>
                    <a:bodyPr/>
                    <a:lstStyle/>
                    <a:p>
                      <a:pPr algn="just"/>
                      <a:r>
                        <a:rPr lang="en-GB" sz="1000" kern="1800">
                          <a:effectLst/>
                        </a:rPr>
                        <a:t>Haskovo</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4036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4194</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1568</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1824</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79936679"/>
                  </a:ext>
                </a:extLst>
              </a:tr>
              <a:tr h="241012">
                <a:tc>
                  <a:txBody>
                    <a:bodyPr/>
                    <a:lstStyle/>
                    <a:p>
                      <a:pPr algn="just"/>
                      <a:r>
                        <a:rPr lang="en-GB" sz="1000" kern="1800" dirty="0">
                          <a:solidFill>
                            <a:schemeClr val="tx1">
                              <a:lumMod val="95000"/>
                              <a:lumOff val="5000"/>
                            </a:schemeClr>
                          </a:solidFill>
                          <a:effectLst/>
                        </a:rPr>
                        <a:t>Southeast area</a:t>
                      </a:r>
                      <a:endParaRPr lang="bg-BG" sz="12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 </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29365298"/>
                  </a:ext>
                </a:extLst>
              </a:tr>
              <a:tr h="241012">
                <a:tc>
                  <a:txBody>
                    <a:bodyPr/>
                    <a:lstStyle/>
                    <a:p>
                      <a:pPr algn="just"/>
                      <a:r>
                        <a:rPr lang="en-GB" sz="1000" kern="1800">
                          <a:effectLst/>
                        </a:rPr>
                        <a:t>Stara Zagora</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4089</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4612</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3496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3692</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44886308"/>
                  </a:ext>
                </a:extLst>
              </a:tr>
              <a:tr h="241012">
                <a:tc>
                  <a:txBody>
                    <a:bodyPr/>
                    <a:lstStyle/>
                    <a:p>
                      <a:pPr algn="just"/>
                      <a:r>
                        <a:rPr lang="en-GB" sz="1000" kern="1800">
                          <a:effectLst/>
                        </a:rPr>
                        <a:t>Sliven</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2297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2423</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335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412</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37399365"/>
                  </a:ext>
                </a:extLst>
              </a:tr>
              <a:tr h="241012">
                <a:tc>
                  <a:txBody>
                    <a:bodyPr/>
                    <a:lstStyle/>
                    <a:p>
                      <a:pPr algn="just"/>
                      <a:r>
                        <a:rPr lang="en-GB" sz="1000" kern="1800">
                          <a:effectLst/>
                        </a:rPr>
                        <a:t>Yambol</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1150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1442</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1294</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1398</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62347760"/>
                  </a:ext>
                </a:extLst>
              </a:tr>
              <a:tr h="241012">
                <a:tc>
                  <a:txBody>
                    <a:bodyPr/>
                    <a:lstStyle/>
                    <a:p>
                      <a:pPr algn="just"/>
                      <a:r>
                        <a:rPr lang="en-GB" sz="1000" kern="1800">
                          <a:effectLst/>
                        </a:rPr>
                        <a:t>Burgas</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6237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7160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2116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dirty="0">
                          <a:effectLst/>
                        </a:rPr>
                        <a:t>3972</a:t>
                      </a:r>
                      <a:endParaRPr lang="bg-BG"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44183396"/>
                  </a:ext>
                </a:extLst>
              </a:tr>
            </a:tbl>
          </a:graphicData>
        </a:graphic>
      </p:graphicFrame>
      <p:sp>
        <p:nvSpPr>
          <p:cNvPr id="24" name="Текстово поле 23">
            <a:extLst>
              <a:ext uri="{FF2B5EF4-FFF2-40B4-BE49-F238E27FC236}">
                <a16:creationId xmlns:a16="http://schemas.microsoft.com/office/drawing/2014/main" id="{FA67B304-3B81-4A9E-9718-AC0F9A3B71A7}"/>
              </a:ext>
            </a:extLst>
          </p:cNvPr>
          <p:cNvSpPr txBox="1"/>
          <p:nvPr/>
        </p:nvSpPr>
        <p:spPr>
          <a:xfrm>
            <a:off x="287524" y="1916834"/>
            <a:ext cx="3461309" cy="3693319"/>
          </a:xfrm>
          <a:prstGeom prst="rect">
            <a:avLst/>
          </a:prstGeom>
          <a:noFill/>
        </p:spPr>
        <p:txBody>
          <a:bodyPr wrap="square">
            <a:spAutoFit/>
          </a:bodyPr>
          <a:lstStyle/>
          <a:p>
            <a:r>
              <a:rPr lang="en-US" dirty="0">
                <a:effectLst>
                  <a:outerShdw blurRad="38100" dist="38100" dir="2700000" algn="tl">
                    <a:srgbClr val="000000">
                      <a:alpha val="43137"/>
                    </a:srgbClr>
                  </a:outerShdw>
                </a:effectLst>
                <a:latin typeface="Book Antiqua" panose="02040602050305030304" pitchFamily="18" charset="0"/>
              </a:rPr>
              <a:t>The page of the National History Museum in Sofia has the most followers in both periods, and in one year their audience grew by nearly 300 followers. If we consider only the regional history museums, however, the largest number of followers for 2021 and 2022 has the page of the Regional History Museum in Ruse – for 2021 there are 7500 and for 2022 – 8124. </a:t>
            </a:r>
            <a:endParaRPr lang="bg-BG" dirty="0">
              <a:effectLst>
                <a:outerShdw blurRad="38100" dist="38100" dir="2700000" algn="tl">
                  <a:srgbClr val="000000">
                    <a:alpha val="43137"/>
                  </a:srgbClr>
                </a:outerShdw>
              </a:effectLst>
              <a:latin typeface="Book Antiqua" panose="0204060205030503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bwMode="auto">
          <a:xfrm>
            <a:off x="249470" y="1772839"/>
            <a:ext cx="844797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Slide Number Placeholder 16"/>
          <p:cNvSpPr>
            <a:spLocks noGrp="1"/>
          </p:cNvSpPr>
          <p:nvPr>
            <p:ph type="sldNum" sz="quarter" idx="12"/>
          </p:nvPr>
        </p:nvSpPr>
        <p:spPr>
          <a:xfrm>
            <a:off x="7210378" y="6601234"/>
            <a:ext cx="349954" cy="356158"/>
          </a:xfrm>
        </p:spPr>
        <p:txBody>
          <a:bodyPr/>
          <a:lstStyle/>
          <a:p>
            <a:pPr>
              <a:defRPr/>
            </a:pPr>
            <a:fld id="{618E884F-DBDD-4FF1-BB6E-641A451676B6}" type="slidenum">
              <a:rPr lang="it-IT" b="1" smtClean="0">
                <a:solidFill>
                  <a:srgbClr val="000000"/>
                </a:solidFill>
                <a:latin typeface="Book Antiqua" panose="02040602050305030304" pitchFamily="18" charset="0"/>
              </a:rPr>
              <a:pPr>
                <a:defRPr/>
              </a:pPr>
              <a:t>7</a:t>
            </a:fld>
            <a:endParaRPr lang="it-IT" b="1" dirty="0">
              <a:solidFill>
                <a:srgbClr val="000000"/>
              </a:solidFill>
              <a:latin typeface="Book Antiqua" panose="02040602050305030304" pitchFamily="18" charset="0"/>
            </a:endParaRPr>
          </a:p>
        </p:txBody>
      </p:sp>
      <p:pic>
        <p:nvPicPr>
          <p:cNvPr id="11" name="Картина 10"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5"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 name="Таблица 2">
            <a:extLst>
              <a:ext uri="{FF2B5EF4-FFF2-40B4-BE49-F238E27FC236}">
                <a16:creationId xmlns:a16="http://schemas.microsoft.com/office/drawing/2014/main" id="{AEBB87C6-A096-4B6D-AA35-EDE1090E4AFA}"/>
              </a:ext>
            </a:extLst>
          </p:cNvPr>
          <p:cNvGraphicFramePr>
            <a:graphicFrameLocks noGrp="1"/>
          </p:cNvGraphicFramePr>
          <p:nvPr>
            <p:extLst>
              <p:ext uri="{D42A27DB-BD31-4B8C-83A1-F6EECF244321}">
                <p14:modId xmlns:p14="http://schemas.microsoft.com/office/powerpoint/2010/main" val="394345151"/>
              </p:ext>
            </p:extLst>
          </p:nvPr>
        </p:nvGraphicFramePr>
        <p:xfrm>
          <a:off x="3761076" y="992528"/>
          <a:ext cx="5311424" cy="5081207"/>
        </p:xfrm>
        <a:graphic>
          <a:graphicData uri="http://schemas.openxmlformats.org/drawingml/2006/table">
            <a:tbl>
              <a:tblPr firstRow="1" firstCol="1" bandRow="1">
                <a:tableStyleId>{5C22544A-7EE6-4342-B048-85BDC9FD1C3A}</a:tableStyleId>
              </a:tblPr>
              <a:tblGrid>
                <a:gridCol w="2185434">
                  <a:extLst>
                    <a:ext uri="{9D8B030D-6E8A-4147-A177-3AD203B41FA5}">
                      <a16:colId xmlns:a16="http://schemas.microsoft.com/office/drawing/2014/main" val="2703918547"/>
                    </a:ext>
                  </a:extLst>
                </a:gridCol>
                <a:gridCol w="740110">
                  <a:extLst>
                    <a:ext uri="{9D8B030D-6E8A-4147-A177-3AD203B41FA5}">
                      <a16:colId xmlns:a16="http://schemas.microsoft.com/office/drawing/2014/main" val="354596029"/>
                    </a:ext>
                  </a:extLst>
                </a:gridCol>
                <a:gridCol w="740110">
                  <a:extLst>
                    <a:ext uri="{9D8B030D-6E8A-4147-A177-3AD203B41FA5}">
                      <a16:colId xmlns:a16="http://schemas.microsoft.com/office/drawing/2014/main" val="2934543062"/>
                    </a:ext>
                  </a:extLst>
                </a:gridCol>
                <a:gridCol w="816393">
                  <a:extLst>
                    <a:ext uri="{9D8B030D-6E8A-4147-A177-3AD203B41FA5}">
                      <a16:colId xmlns:a16="http://schemas.microsoft.com/office/drawing/2014/main" val="1309945060"/>
                    </a:ext>
                  </a:extLst>
                </a:gridCol>
                <a:gridCol w="829377">
                  <a:extLst>
                    <a:ext uri="{9D8B030D-6E8A-4147-A177-3AD203B41FA5}">
                      <a16:colId xmlns:a16="http://schemas.microsoft.com/office/drawing/2014/main" val="877013271"/>
                    </a:ext>
                  </a:extLst>
                </a:gridCol>
              </a:tblGrid>
              <a:tr h="982653">
                <a:tc>
                  <a:txBody>
                    <a:bodyPr/>
                    <a:lstStyle/>
                    <a:p>
                      <a:pPr algn="just"/>
                      <a:r>
                        <a:rPr lang="en-GB" sz="1000" kern="1800" dirty="0">
                          <a:effectLst/>
                        </a:rPr>
                        <a:t>Area/City</a:t>
                      </a:r>
                      <a:endParaRPr lang="bg-BG"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History Museum (2021)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History Museum (2022)</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Library (2021)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effectLst/>
                        </a:rPr>
                        <a:t>Regional Library (2022)</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27613314"/>
                  </a:ext>
                </a:extLst>
              </a:tr>
              <a:tr h="243234">
                <a:tc>
                  <a:txBody>
                    <a:bodyPr/>
                    <a:lstStyle/>
                    <a:p>
                      <a:pPr algn="just"/>
                      <a:r>
                        <a:rPr lang="en-GB" sz="1000" b="1" kern="1800">
                          <a:solidFill>
                            <a:srgbClr val="000000"/>
                          </a:solidFill>
                          <a:effectLst/>
                          <a:latin typeface="Arial" panose="020B0604020202020204" pitchFamily="34" charset="0"/>
                          <a:ea typeface="Times New Roman" panose="02020603050405020304" pitchFamily="18" charset="0"/>
                        </a:rPr>
                        <a:t>Northeast area</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4600350"/>
                  </a:ext>
                </a:extLst>
              </a:tr>
              <a:tr h="243234">
                <a:tc>
                  <a:txBody>
                    <a:bodyPr/>
                    <a:lstStyle/>
                    <a:p>
                      <a:pPr algn="just"/>
                      <a:r>
                        <a:rPr lang="en-GB" sz="1000" kern="1800">
                          <a:solidFill>
                            <a:schemeClr val="bg1"/>
                          </a:solidFill>
                          <a:effectLst/>
                          <a:latin typeface="Arial" panose="020B0604020202020204" pitchFamily="34" charset="0"/>
                          <a:ea typeface="Times New Roman" panose="02020603050405020304" pitchFamily="18" charset="0"/>
                        </a:rPr>
                        <a:t>Varna</a:t>
                      </a:r>
                      <a:endParaRPr lang="bg-BG" sz="120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2170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2376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4739</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5044</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0916379"/>
                  </a:ext>
                </a:extLst>
              </a:tr>
              <a:tr h="243234">
                <a:tc>
                  <a:txBody>
                    <a:bodyPr/>
                    <a:lstStyle/>
                    <a:p>
                      <a:pPr algn="just"/>
                      <a:r>
                        <a:rPr lang="en-GB" sz="1000" kern="1800">
                          <a:solidFill>
                            <a:schemeClr val="bg1"/>
                          </a:solidFill>
                          <a:effectLst/>
                          <a:latin typeface="Arial" panose="020B0604020202020204" pitchFamily="34" charset="0"/>
                          <a:ea typeface="Times New Roman" panose="02020603050405020304" pitchFamily="18" charset="0"/>
                        </a:rPr>
                        <a:t>Dobrich</a:t>
                      </a:r>
                      <a:endParaRPr lang="bg-BG" sz="120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2225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2347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1410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2145</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42732799"/>
                  </a:ext>
                </a:extLst>
              </a:tr>
              <a:tr h="243234">
                <a:tc>
                  <a:txBody>
                    <a:bodyPr/>
                    <a:lstStyle/>
                    <a:p>
                      <a:pPr algn="just"/>
                      <a:r>
                        <a:rPr lang="en-GB" sz="1000" kern="1800">
                          <a:solidFill>
                            <a:schemeClr val="bg1"/>
                          </a:solidFill>
                          <a:effectLst/>
                          <a:latin typeface="Arial" panose="020B0604020202020204" pitchFamily="34" charset="0"/>
                          <a:ea typeface="Times New Roman" panose="02020603050405020304" pitchFamily="18" charset="0"/>
                        </a:rPr>
                        <a:t>Targovishte</a:t>
                      </a:r>
                      <a:endParaRPr lang="bg-BG" sz="120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2062</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2491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2041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2260</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84512340"/>
                  </a:ext>
                </a:extLst>
              </a:tr>
              <a:tr h="486469">
                <a:tc>
                  <a:txBody>
                    <a:bodyPr/>
                    <a:lstStyle/>
                    <a:p>
                      <a:pPr algn="just"/>
                      <a:r>
                        <a:rPr lang="en-GB" sz="1000" kern="1800" dirty="0">
                          <a:solidFill>
                            <a:schemeClr val="bg1"/>
                          </a:solidFill>
                          <a:effectLst/>
                          <a:latin typeface="Arial" panose="020B0604020202020204" pitchFamily="34" charset="0"/>
                          <a:ea typeface="Times New Roman" panose="02020603050405020304" pitchFamily="18" charset="0"/>
                        </a:rPr>
                        <a:t>Shumen</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6500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7018</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2597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2829</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14431128"/>
                  </a:ext>
                </a:extLst>
              </a:tr>
              <a:tr h="243234">
                <a:tc>
                  <a:txBody>
                    <a:bodyPr/>
                    <a:lstStyle/>
                    <a:p>
                      <a:pPr algn="just"/>
                      <a:r>
                        <a:rPr lang="en-GB" sz="1000" b="1" kern="1800">
                          <a:solidFill>
                            <a:srgbClr val="000000"/>
                          </a:solidFill>
                          <a:effectLst/>
                          <a:latin typeface="Arial" panose="020B0604020202020204" pitchFamily="34" charset="0"/>
                          <a:ea typeface="Times New Roman" panose="02020603050405020304" pitchFamily="18" charset="0"/>
                        </a:rPr>
                        <a:t>North Central area</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563677"/>
                  </a:ext>
                </a:extLst>
              </a:tr>
              <a:tr h="243234">
                <a:tc>
                  <a:txBody>
                    <a:bodyPr/>
                    <a:lstStyle/>
                    <a:p>
                      <a:pPr algn="just"/>
                      <a:r>
                        <a:rPr lang="en-GB" sz="1000" kern="1800">
                          <a:solidFill>
                            <a:schemeClr val="bg1"/>
                          </a:solidFill>
                          <a:effectLst/>
                          <a:latin typeface="Arial" panose="020B0604020202020204" pitchFamily="34" charset="0"/>
                          <a:ea typeface="Times New Roman" panose="02020603050405020304" pitchFamily="18" charset="0"/>
                        </a:rPr>
                        <a:t>Veliko Tarnovo</a:t>
                      </a:r>
                      <a:endParaRPr lang="bg-BG" sz="120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6700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7279</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1387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1560</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92572272"/>
                  </a:ext>
                </a:extLst>
              </a:tr>
              <a:tr h="243234">
                <a:tc>
                  <a:txBody>
                    <a:bodyPr/>
                    <a:lstStyle/>
                    <a:p>
                      <a:pPr algn="just"/>
                      <a:r>
                        <a:rPr lang="en-GB" sz="1000" kern="1800" dirty="0">
                          <a:solidFill>
                            <a:schemeClr val="bg1"/>
                          </a:solidFill>
                          <a:effectLst/>
                          <a:latin typeface="Arial" panose="020B0604020202020204" pitchFamily="34" charset="0"/>
                          <a:ea typeface="Times New Roman" panose="02020603050405020304" pitchFamily="18" charset="0"/>
                        </a:rPr>
                        <a:t>Gabrovo</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2525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2759</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2134</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2263</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94936770"/>
                  </a:ext>
                </a:extLst>
              </a:tr>
              <a:tr h="243234">
                <a:tc>
                  <a:txBody>
                    <a:bodyPr/>
                    <a:lstStyle/>
                    <a:p>
                      <a:pPr algn="just"/>
                      <a:r>
                        <a:rPr lang="en-GB" sz="1000" kern="1800">
                          <a:solidFill>
                            <a:schemeClr val="bg1"/>
                          </a:solidFill>
                          <a:effectLst/>
                          <a:latin typeface="Arial" panose="020B0604020202020204" pitchFamily="34" charset="0"/>
                          <a:ea typeface="Times New Roman" panose="02020603050405020304" pitchFamily="18" charset="0"/>
                        </a:rPr>
                        <a:t>Razgrad</a:t>
                      </a:r>
                      <a:endParaRPr lang="bg-BG" sz="120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6811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6802</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1623</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1705</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4419865"/>
                  </a:ext>
                </a:extLst>
              </a:tr>
              <a:tr h="243234">
                <a:tc>
                  <a:txBody>
                    <a:bodyPr/>
                    <a:lstStyle/>
                    <a:p>
                      <a:pPr algn="just"/>
                      <a:r>
                        <a:rPr lang="en-GB" sz="1000" kern="1800" dirty="0">
                          <a:solidFill>
                            <a:schemeClr val="bg1"/>
                          </a:solidFill>
                          <a:effectLst/>
                          <a:latin typeface="Arial" panose="020B0604020202020204" pitchFamily="34" charset="0"/>
                          <a:ea typeface="Times New Roman" panose="02020603050405020304" pitchFamily="18" charset="0"/>
                        </a:rPr>
                        <a:t>Ruse</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7500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8124</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6139</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6702</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31445801"/>
                  </a:ext>
                </a:extLst>
              </a:tr>
              <a:tr h="243234">
                <a:tc>
                  <a:txBody>
                    <a:bodyPr/>
                    <a:lstStyle/>
                    <a:p>
                      <a:pPr algn="just"/>
                      <a:r>
                        <a:rPr lang="en-GB" sz="1000" kern="1800" dirty="0" err="1">
                          <a:solidFill>
                            <a:schemeClr val="bg1"/>
                          </a:solidFill>
                          <a:effectLst/>
                          <a:latin typeface="Arial" panose="020B0604020202020204" pitchFamily="34" charset="0"/>
                          <a:ea typeface="Times New Roman" panose="02020603050405020304" pitchFamily="18" charset="0"/>
                        </a:rPr>
                        <a:t>Silistra</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2253</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2595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2021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2293</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79936679"/>
                  </a:ext>
                </a:extLst>
              </a:tr>
              <a:tr h="243234">
                <a:tc>
                  <a:txBody>
                    <a:bodyPr/>
                    <a:lstStyle/>
                    <a:p>
                      <a:pPr algn="just"/>
                      <a:r>
                        <a:rPr lang="en-GB" sz="1000" b="1" kern="1800">
                          <a:solidFill>
                            <a:srgbClr val="000000"/>
                          </a:solidFill>
                          <a:effectLst/>
                          <a:latin typeface="Arial" panose="020B0604020202020204" pitchFamily="34" charset="0"/>
                          <a:ea typeface="Times New Roman" panose="02020603050405020304" pitchFamily="18" charset="0"/>
                        </a:rPr>
                        <a:t>Northwest area</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 </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29365298"/>
                  </a:ext>
                </a:extLst>
              </a:tr>
              <a:tr h="243234">
                <a:tc>
                  <a:txBody>
                    <a:bodyPr/>
                    <a:lstStyle/>
                    <a:p>
                      <a:pPr algn="just"/>
                      <a:r>
                        <a:rPr lang="en-GB" sz="1000" kern="1800" dirty="0">
                          <a:solidFill>
                            <a:schemeClr val="bg1"/>
                          </a:solidFill>
                          <a:effectLst/>
                          <a:latin typeface="Arial" panose="020B0604020202020204" pitchFamily="34" charset="0"/>
                          <a:ea typeface="Times New Roman" panose="02020603050405020304" pitchFamily="18" charset="0"/>
                        </a:rPr>
                        <a:t>Vidin</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1597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2462</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3517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4132</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44886308"/>
                  </a:ext>
                </a:extLst>
              </a:tr>
              <a:tr h="243234">
                <a:tc>
                  <a:txBody>
                    <a:bodyPr/>
                    <a:lstStyle/>
                    <a:p>
                      <a:pPr algn="just"/>
                      <a:r>
                        <a:rPr lang="en-GB" sz="1000" kern="1800" dirty="0">
                          <a:solidFill>
                            <a:schemeClr val="bg1"/>
                          </a:solidFill>
                          <a:effectLst/>
                          <a:latin typeface="Arial" panose="020B0604020202020204" pitchFamily="34" charset="0"/>
                          <a:ea typeface="Times New Roman" panose="02020603050405020304" pitchFamily="18" charset="0"/>
                        </a:rPr>
                        <a:t>Vratsa</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3591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3965</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3158</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3622</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37399365"/>
                  </a:ext>
                </a:extLst>
              </a:tr>
              <a:tr h="243234">
                <a:tc>
                  <a:txBody>
                    <a:bodyPr/>
                    <a:lstStyle/>
                    <a:p>
                      <a:pPr algn="just"/>
                      <a:r>
                        <a:rPr lang="en-GB" sz="1000" kern="1800" dirty="0">
                          <a:solidFill>
                            <a:schemeClr val="bg1"/>
                          </a:solidFill>
                          <a:effectLst/>
                          <a:latin typeface="Arial" panose="020B0604020202020204" pitchFamily="34" charset="0"/>
                          <a:ea typeface="Times New Roman" panose="02020603050405020304" pitchFamily="18" charset="0"/>
                        </a:rPr>
                        <a:t>Montana</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1111</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1199</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3676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4297</a:t>
                      </a:r>
                      <a:endParaRPr lang="bg-BG"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62347760"/>
                  </a:ext>
                </a:extLst>
              </a:tr>
              <a:tr h="206809">
                <a:tc>
                  <a:txBody>
                    <a:bodyPr/>
                    <a:lstStyle/>
                    <a:p>
                      <a:pPr algn="just"/>
                      <a:r>
                        <a:rPr lang="en-GB" sz="1000" kern="1800" dirty="0">
                          <a:solidFill>
                            <a:schemeClr val="bg1"/>
                          </a:solidFill>
                          <a:effectLst/>
                          <a:latin typeface="Arial" panose="020B0604020202020204" pitchFamily="34" charset="0"/>
                          <a:ea typeface="Times New Roman" panose="02020603050405020304" pitchFamily="18" charset="0"/>
                        </a:rPr>
                        <a:t>Pleven</a:t>
                      </a:r>
                      <a:endParaRPr lang="bg-BG"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5737</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6060</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a:solidFill>
                            <a:srgbClr val="000000"/>
                          </a:solidFill>
                          <a:effectLst/>
                          <a:latin typeface="Arial" panose="020B0604020202020204" pitchFamily="34" charset="0"/>
                          <a:ea typeface="Times New Roman" panose="02020603050405020304" pitchFamily="18" charset="0"/>
                        </a:rPr>
                        <a:t>2266</a:t>
                      </a:r>
                      <a:endParaRPr lang="bg-BG"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000" kern="1800" dirty="0">
                          <a:solidFill>
                            <a:srgbClr val="000000"/>
                          </a:solidFill>
                          <a:effectLst/>
                          <a:latin typeface="Arial" panose="020B0604020202020204" pitchFamily="34" charset="0"/>
                          <a:ea typeface="Times New Roman" panose="02020603050405020304" pitchFamily="18" charset="0"/>
                        </a:rPr>
                        <a:t>2398</a:t>
                      </a:r>
                      <a:endParaRPr lang="bg-BG"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44183396"/>
                  </a:ext>
                </a:extLst>
              </a:tr>
            </a:tbl>
          </a:graphicData>
        </a:graphic>
      </p:graphicFrame>
      <p:pic>
        <p:nvPicPr>
          <p:cNvPr id="16" name="Picture 2" descr="EduCulture">
            <a:extLst>
              <a:ext uri="{FF2B5EF4-FFF2-40B4-BE49-F238E27FC236}">
                <a16:creationId xmlns:a16="http://schemas.microsoft.com/office/drawing/2014/main" id="{5E724076-D37C-478E-B3D2-07F205ED38D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7" descr="C:\Documents and Settings\Administrator.TEREZA-4CBD23C5\Desktop\svubit-logo.gif">
            <a:extLst>
              <a:ext uri="{FF2B5EF4-FFF2-40B4-BE49-F238E27FC236}">
                <a16:creationId xmlns:a16="http://schemas.microsoft.com/office/drawing/2014/main" id="{CE0E0EFB-FD6A-48F8-A5E6-F1F12D876E7F}"/>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cxnSp>
        <p:nvCxnSpPr>
          <p:cNvPr id="19" name="Straight Connector 6">
            <a:extLst>
              <a:ext uri="{FF2B5EF4-FFF2-40B4-BE49-F238E27FC236}">
                <a16:creationId xmlns:a16="http://schemas.microsoft.com/office/drawing/2014/main" id="{A03757EB-C07E-46F9-AFB5-9977E58775E0}"/>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6">
            <a:extLst>
              <a:ext uri="{FF2B5EF4-FFF2-40B4-BE49-F238E27FC236}">
                <a16:creationId xmlns:a16="http://schemas.microsoft.com/office/drawing/2014/main" id="{FA9F0282-3797-4019-9359-15AFEE589316}"/>
              </a:ext>
            </a:extLst>
          </p:cNvPr>
          <p:cNvSpPr>
            <a:spLocks noChangeArrowheads="1"/>
          </p:cNvSpPr>
          <p:nvPr/>
        </p:nvSpPr>
        <p:spPr bwMode="auto">
          <a:xfrm>
            <a:off x="143509" y="1004878"/>
            <a:ext cx="8837708" cy="632994"/>
          </a:xfrm>
          <a:prstGeom prst="rect">
            <a:avLst/>
          </a:prstGeom>
          <a:noFill/>
          <a:ln w="9525">
            <a:noFill/>
            <a:miter lim="800000"/>
            <a:headEnd/>
            <a:tailEnd/>
          </a:ln>
        </p:spPr>
        <p:txBody>
          <a:bodyPr wrap="square">
            <a:spAutoFit/>
          </a:bodyPr>
          <a:lstStyle/>
          <a:p>
            <a:pPr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3. Results</a:t>
            </a:r>
            <a:endParaRPr lang="en-US" sz="1000" dirty="0">
              <a:solidFill>
                <a:srgbClr val="000000"/>
              </a:solidFill>
              <a:effectLst>
                <a:outerShdw blurRad="38100" dist="38100" dir="2700000" algn="tl">
                  <a:srgbClr val="000000">
                    <a:alpha val="43137"/>
                  </a:srgbClr>
                </a:outerShdw>
              </a:effectLst>
              <a:latin typeface="Book Antiqua" pitchFamily="18" charset="0"/>
            </a:endParaRPr>
          </a:p>
        </p:txBody>
      </p:sp>
      <p:sp>
        <p:nvSpPr>
          <p:cNvPr id="21" name="Текстово поле 20">
            <a:extLst>
              <a:ext uri="{FF2B5EF4-FFF2-40B4-BE49-F238E27FC236}">
                <a16:creationId xmlns:a16="http://schemas.microsoft.com/office/drawing/2014/main" id="{3C47C928-4A02-4AC3-9EDE-93744F42EAC2}"/>
              </a:ext>
            </a:extLst>
          </p:cNvPr>
          <p:cNvSpPr txBox="1"/>
          <p:nvPr/>
        </p:nvSpPr>
        <p:spPr>
          <a:xfrm>
            <a:off x="330062" y="2544334"/>
            <a:ext cx="3350422" cy="2031325"/>
          </a:xfrm>
          <a:prstGeom prst="rect">
            <a:avLst/>
          </a:prstGeom>
          <a:noFill/>
        </p:spPr>
        <p:txBody>
          <a:bodyPr wrap="square">
            <a:spAutoFit/>
          </a:bodyPr>
          <a:lstStyle/>
          <a:p>
            <a:r>
              <a:rPr lang="en-US" dirty="0">
                <a:effectLst>
                  <a:outerShdw blurRad="38100" dist="38100" dir="2700000" algn="tl">
                    <a:srgbClr val="000000">
                      <a:alpha val="43137"/>
                    </a:srgbClr>
                  </a:outerShdw>
                </a:effectLst>
                <a:latin typeface="Book Antiqua" panose="02040602050305030304" pitchFamily="18" charset="0"/>
              </a:rPr>
              <a:t>The situation with regional libraries is a little different. </a:t>
            </a:r>
            <a:br>
              <a:rPr lang="bg-BG" dirty="0">
                <a:effectLst>
                  <a:outerShdw blurRad="38100" dist="38100" dir="2700000" algn="tl">
                    <a:srgbClr val="000000">
                      <a:alpha val="43137"/>
                    </a:srgbClr>
                  </a:outerShdw>
                </a:effectLst>
                <a:latin typeface="Book Antiqua" panose="02040602050305030304" pitchFamily="18" charset="0"/>
              </a:rPr>
            </a:br>
            <a:r>
              <a:rPr lang="en-US" dirty="0">
                <a:effectLst>
                  <a:outerShdw blurRad="38100" dist="38100" dir="2700000" algn="tl">
                    <a:srgbClr val="000000">
                      <a:alpha val="43137"/>
                    </a:srgbClr>
                  </a:outerShdw>
                </a:effectLst>
                <a:latin typeface="Book Antiqua" panose="02040602050305030304" pitchFamily="18" charset="0"/>
              </a:rPr>
              <a:t>The Sofia Library has the largest number of followers for both years - 13100 for 2021 and 14776 for 2022, recording a growth of over 1600 followers. </a:t>
            </a:r>
            <a:endParaRPr lang="bg-BG" dirty="0">
              <a:effectLst>
                <a:outerShdw blurRad="38100" dist="38100" dir="2700000" algn="tl">
                  <a:srgbClr val="000000">
                    <a:alpha val="43137"/>
                  </a:srgbClr>
                </a:outerShdw>
              </a:effectLst>
              <a:latin typeface="Book Antiqua" panose="02040602050305030304" pitchFamily="18" charset="0"/>
            </a:endParaRPr>
          </a:p>
        </p:txBody>
      </p:sp>
      <p:sp>
        <p:nvSpPr>
          <p:cNvPr id="22" name="Rectangle 7">
            <a:extLst>
              <a:ext uri="{FF2B5EF4-FFF2-40B4-BE49-F238E27FC236}">
                <a16:creationId xmlns:a16="http://schemas.microsoft.com/office/drawing/2014/main" id="{78C9315D-4053-494B-B0AD-27118C6FF5D4}"/>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spTree>
    <p:extLst>
      <p:ext uri="{BB962C8B-B14F-4D97-AF65-F5344CB8AC3E}">
        <p14:creationId xmlns:p14="http://schemas.microsoft.com/office/powerpoint/2010/main" val="322300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776929" y="3246435"/>
            <a:ext cx="3030579" cy="461665"/>
          </a:xfrm>
          <a:prstGeom prst="rect">
            <a:avLst/>
          </a:prstGeom>
        </p:spPr>
        <p:txBody>
          <a:bodyPr wrap="square">
            <a:spAutoFit/>
          </a:bodyPr>
          <a:lstStyle/>
          <a:p>
            <a:endParaRPr lang="bg-BG" dirty="0"/>
          </a:p>
        </p:txBody>
      </p:sp>
      <p:cxnSp>
        <p:nvCxnSpPr>
          <p:cNvPr id="5" name="Straight Connector 4"/>
          <p:cNvCxnSpPr/>
          <p:nvPr/>
        </p:nvCxnSpPr>
        <p:spPr bwMode="auto">
          <a:xfrm>
            <a:off x="230020" y="1520788"/>
            <a:ext cx="8577488"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Картина 11"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9"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6">
            <a:extLst>
              <a:ext uri="{FF2B5EF4-FFF2-40B4-BE49-F238E27FC236}">
                <a16:creationId xmlns:a16="http://schemas.microsoft.com/office/drawing/2014/main" id="{D745D9DB-A35A-4A13-84FB-B4A1840EF82D}"/>
              </a:ext>
            </a:extLst>
          </p:cNvPr>
          <p:cNvSpPr>
            <a:spLocks noChangeArrowheads="1"/>
          </p:cNvSpPr>
          <p:nvPr/>
        </p:nvSpPr>
        <p:spPr bwMode="auto">
          <a:xfrm>
            <a:off x="143509" y="1004878"/>
            <a:ext cx="8837708" cy="632994"/>
          </a:xfrm>
          <a:prstGeom prst="rect">
            <a:avLst/>
          </a:prstGeom>
          <a:noFill/>
          <a:ln w="9525">
            <a:noFill/>
            <a:miter lim="800000"/>
            <a:headEnd/>
            <a:tailEnd/>
          </a:ln>
        </p:spPr>
        <p:txBody>
          <a:bodyPr wrap="square">
            <a:spAutoFit/>
          </a:bodyPr>
          <a:lstStyle/>
          <a:p>
            <a:pPr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3. Results</a:t>
            </a:r>
            <a:endParaRPr lang="en-US" sz="1000" dirty="0">
              <a:solidFill>
                <a:srgbClr val="000000"/>
              </a:solidFill>
              <a:effectLst>
                <a:outerShdw blurRad="38100" dist="38100" dir="2700000" algn="tl">
                  <a:srgbClr val="000000">
                    <a:alpha val="43137"/>
                  </a:srgbClr>
                </a:outerShdw>
              </a:effectLst>
              <a:latin typeface="Book Antiqua" pitchFamily="18" charset="0"/>
            </a:endParaRPr>
          </a:p>
        </p:txBody>
      </p:sp>
      <p:sp>
        <p:nvSpPr>
          <p:cNvPr id="20" name="Текстово поле 19">
            <a:extLst>
              <a:ext uri="{FF2B5EF4-FFF2-40B4-BE49-F238E27FC236}">
                <a16:creationId xmlns:a16="http://schemas.microsoft.com/office/drawing/2014/main" id="{49ABEDD8-7D9D-4553-A723-4982E9D48651}"/>
              </a:ext>
            </a:extLst>
          </p:cNvPr>
          <p:cNvSpPr txBox="1"/>
          <p:nvPr/>
        </p:nvSpPr>
        <p:spPr>
          <a:xfrm>
            <a:off x="248753" y="1665959"/>
            <a:ext cx="8644725" cy="4247317"/>
          </a:xfrm>
          <a:prstGeom prst="rect">
            <a:avLst/>
          </a:prstGeom>
          <a:noFill/>
        </p:spPr>
        <p:txBody>
          <a:bodyPr wrap="square">
            <a:spAutoFit/>
          </a:bodyPr>
          <a:lstStyle/>
          <a:p>
            <a:r>
              <a:rPr lang="en-US" dirty="0">
                <a:effectLst>
                  <a:outerShdw blurRad="38100" dist="38100" dir="2700000" algn="tl">
                    <a:srgbClr val="000000">
                      <a:alpha val="43137"/>
                    </a:srgbClr>
                  </a:outerShdw>
                </a:effectLst>
                <a:latin typeface="Book Antiqua" panose="02040602050305030304" pitchFamily="18" charset="0"/>
              </a:rPr>
              <a:t>As good practices per every area could be pointed:</a:t>
            </a:r>
            <a:br>
              <a:rPr lang="bg-BG" dirty="0">
                <a:effectLst>
                  <a:outerShdw blurRad="38100" dist="38100" dir="2700000" algn="tl">
                    <a:srgbClr val="000000">
                      <a:alpha val="43137"/>
                    </a:srgbClr>
                  </a:outerShdw>
                </a:effectLst>
                <a:latin typeface="Book Antiqua" panose="02040602050305030304" pitchFamily="18" charset="0"/>
              </a:rPr>
            </a:br>
            <a:endParaRPr lang="bg-BG" dirty="0">
              <a:effectLst>
                <a:outerShdw blurRad="38100" dist="38100" dir="2700000" algn="tl">
                  <a:srgbClr val="000000">
                    <a:alpha val="43137"/>
                  </a:srgbClr>
                </a:outerShdw>
              </a:effectLst>
              <a:latin typeface="Book Antiqua" panose="02040602050305030304" pitchFamily="18" charset="0"/>
            </a:endParaRPr>
          </a:p>
          <a:p>
            <a:pPr marL="285750" indent="-285750">
              <a:buFont typeface="Wingdings" panose="05000000000000000000" pitchFamily="2" charset="2"/>
              <a:buChar char="q"/>
            </a:pPr>
            <a:r>
              <a:rPr lang="en-US" b="1" dirty="0">
                <a:effectLst>
                  <a:outerShdw blurRad="38100" dist="38100" dir="2700000" algn="tl">
                    <a:srgbClr val="000000">
                      <a:alpha val="43137"/>
                    </a:srgbClr>
                  </a:outerShdw>
                </a:effectLst>
                <a:latin typeface="Book Antiqua" panose="02040602050305030304" pitchFamily="18" charset="0"/>
              </a:rPr>
              <a:t>Southwest area </a:t>
            </a:r>
            <a:r>
              <a:rPr lang="en-US" dirty="0">
                <a:effectLst>
                  <a:outerShdw blurRad="38100" dist="38100" dir="2700000" algn="tl">
                    <a:srgbClr val="000000">
                      <a:alpha val="43137"/>
                    </a:srgbClr>
                  </a:outerShdw>
                </a:effectLst>
                <a:latin typeface="Book Antiqua" panose="02040602050305030304" pitchFamily="18" charset="0"/>
              </a:rPr>
              <a:t>– Regional History Museum in Sofia launched its special online series called “Sofia Puzzle”. In the series “places are intertwined with facts, events, retro photos from the Museum’s collection, as well as emblematic exhibits”. The Regional Library in Blagoevgrad they offer instructions for painting eggs with wax and red beets, showing their creations.</a:t>
            </a:r>
            <a:br>
              <a:rPr lang="bg-BG" dirty="0">
                <a:effectLst>
                  <a:outerShdw blurRad="38100" dist="38100" dir="2700000" algn="tl">
                    <a:srgbClr val="000000">
                      <a:alpha val="43137"/>
                    </a:srgbClr>
                  </a:outerShdw>
                </a:effectLst>
                <a:latin typeface="Book Antiqua" panose="02040602050305030304" pitchFamily="18" charset="0"/>
              </a:rPr>
            </a:br>
            <a:endParaRPr lang="en-US" dirty="0">
              <a:effectLst>
                <a:outerShdw blurRad="38100" dist="38100" dir="2700000" algn="tl">
                  <a:srgbClr val="000000">
                    <a:alpha val="43137"/>
                  </a:srgbClr>
                </a:outerShdw>
              </a:effectLst>
              <a:latin typeface="Book Antiqua" panose="02040602050305030304" pitchFamily="18" charset="0"/>
            </a:endParaRPr>
          </a:p>
          <a:p>
            <a:pPr marL="285750" indent="-285750">
              <a:buFont typeface="Wingdings" panose="05000000000000000000" pitchFamily="2" charset="2"/>
              <a:buChar char="q"/>
            </a:pPr>
            <a:r>
              <a:rPr lang="en-US" b="1" dirty="0">
                <a:effectLst>
                  <a:outerShdw blurRad="38100" dist="38100" dir="2700000" algn="tl">
                    <a:srgbClr val="000000">
                      <a:alpha val="43137"/>
                    </a:srgbClr>
                  </a:outerShdw>
                </a:effectLst>
                <a:latin typeface="Book Antiqua" panose="02040602050305030304" pitchFamily="18" charset="0"/>
              </a:rPr>
              <a:t>South Central area </a:t>
            </a:r>
            <a:r>
              <a:rPr lang="en-US" dirty="0">
                <a:effectLst>
                  <a:outerShdw blurRad="38100" dist="38100" dir="2700000" algn="tl">
                    <a:srgbClr val="000000">
                      <a:alpha val="43137"/>
                    </a:srgbClr>
                  </a:outerShdw>
                </a:effectLst>
                <a:latin typeface="Book Antiqua" panose="02040602050305030304" pitchFamily="18" charset="0"/>
              </a:rPr>
              <a:t>– Regional History Museum in </a:t>
            </a:r>
            <a:r>
              <a:rPr lang="en-US" dirty="0" err="1">
                <a:effectLst>
                  <a:outerShdw blurRad="38100" dist="38100" dir="2700000" algn="tl">
                    <a:srgbClr val="000000">
                      <a:alpha val="43137"/>
                    </a:srgbClr>
                  </a:outerShdw>
                </a:effectLst>
                <a:latin typeface="Book Antiqua" panose="02040602050305030304" pitchFamily="18" charset="0"/>
              </a:rPr>
              <a:t>Kardzhali</a:t>
            </a:r>
            <a:r>
              <a:rPr lang="en-US" dirty="0">
                <a:effectLst>
                  <a:outerShdw blurRad="38100" dist="38100" dir="2700000" algn="tl">
                    <a:srgbClr val="000000">
                      <a:alpha val="43137"/>
                    </a:srgbClr>
                  </a:outerShdw>
                </a:effectLst>
                <a:latin typeface="Book Antiqua" panose="02040602050305030304" pitchFamily="18" charset="0"/>
              </a:rPr>
              <a:t> shared with its audience a link to a virtual tour of the museum’s halls, which is actively shared on Facebook. There is also active work with local radio stations that broadcast information about the museum’s exhibits. The Regional library in </a:t>
            </a:r>
            <a:r>
              <a:rPr lang="en-US" dirty="0" err="1">
                <a:effectLst>
                  <a:outerShdw blurRad="38100" dist="38100" dir="2700000" algn="tl">
                    <a:srgbClr val="000000">
                      <a:alpha val="43137"/>
                    </a:srgbClr>
                  </a:outerShdw>
                </a:effectLst>
                <a:latin typeface="Book Antiqua" panose="02040602050305030304" pitchFamily="18" charset="0"/>
              </a:rPr>
              <a:t>Pazardzhik</a:t>
            </a:r>
            <a:r>
              <a:rPr lang="en-US" dirty="0">
                <a:effectLst>
                  <a:outerShdw blurRad="38100" dist="38100" dir="2700000" algn="tl">
                    <a:srgbClr val="000000">
                      <a:alpha val="43137"/>
                    </a:srgbClr>
                  </a:outerShdw>
                </a:effectLst>
                <a:latin typeface="Book Antiqua" panose="02040602050305030304" pitchFamily="18" charset="0"/>
              </a:rPr>
              <a:t> share videos with the children from Primary school “L. </a:t>
            </a:r>
            <a:r>
              <a:rPr lang="en-US" dirty="0" err="1">
                <a:effectLst>
                  <a:outerShdw blurRad="38100" dist="38100" dir="2700000" algn="tl">
                    <a:srgbClr val="000000">
                      <a:alpha val="43137"/>
                    </a:srgbClr>
                  </a:outerShdw>
                </a:effectLst>
                <a:latin typeface="Book Antiqua" panose="02040602050305030304" pitchFamily="18" charset="0"/>
              </a:rPr>
              <a:t>Karavelov</a:t>
            </a:r>
            <a:r>
              <a:rPr lang="en-US" dirty="0">
                <a:effectLst>
                  <a:outerShdw blurRad="38100" dist="38100" dir="2700000" algn="tl">
                    <a:srgbClr val="000000">
                      <a:alpha val="43137"/>
                    </a:srgbClr>
                  </a:outerShdw>
                </a:effectLst>
                <a:latin typeface="Book Antiqua" panose="02040602050305030304" pitchFamily="18" charset="0"/>
              </a:rPr>
              <a:t>” – </a:t>
            </a:r>
            <a:r>
              <a:rPr lang="en-US" dirty="0" err="1">
                <a:effectLst>
                  <a:outerShdw blurRad="38100" dist="38100" dir="2700000" algn="tl">
                    <a:srgbClr val="000000">
                      <a:alpha val="43137"/>
                    </a:srgbClr>
                  </a:outerShdw>
                </a:effectLst>
                <a:latin typeface="Book Antiqua" panose="02040602050305030304" pitchFamily="18" charset="0"/>
              </a:rPr>
              <a:t>Pazardzhik</a:t>
            </a:r>
            <a:r>
              <a:rPr lang="en-US" dirty="0">
                <a:effectLst>
                  <a:outerShdw blurRad="38100" dist="38100" dir="2700000" algn="tl">
                    <a:srgbClr val="000000">
                      <a:alpha val="43137"/>
                    </a:srgbClr>
                  </a:outerShdw>
                </a:effectLst>
                <a:latin typeface="Book Antiqua" panose="02040602050305030304" pitchFamily="18" charset="0"/>
              </a:rPr>
              <a:t> that participate, together with the library in online reading on the occasion of the Reading Marathon</a:t>
            </a:r>
            <a:r>
              <a:rPr lang="en-GB" dirty="0">
                <a:effectLst>
                  <a:outerShdw blurRad="38100" dist="38100" dir="2700000" algn="tl">
                    <a:srgbClr val="000000">
                      <a:alpha val="43137"/>
                    </a:srgbClr>
                  </a:outerShdw>
                </a:effectLst>
                <a:latin typeface="Book Antiqua" panose="02040602050305030304" pitchFamily="18" charset="0"/>
              </a:rPr>
              <a:t>.</a:t>
            </a:r>
            <a:endParaRPr lang="en-US" dirty="0">
              <a:effectLst>
                <a:outerShdw blurRad="38100" dist="38100" dir="2700000" algn="tl">
                  <a:srgbClr val="000000">
                    <a:alpha val="43137"/>
                  </a:srgbClr>
                </a:outerShdw>
              </a:effectLst>
              <a:latin typeface="Book Antiqua" panose="02040602050305030304" pitchFamily="18" charset="0"/>
            </a:endParaRPr>
          </a:p>
        </p:txBody>
      </p:sp>
      <p:sp>
        <p:nvSpPr>
          <p:cNvPr id="21" name="Rectangle 7">
            <a:extLst>
              <a:ext uri="{FF2B5EF4-FFF2-40B4-BE49-F238E27FC236}">
                <a16:creationId xmlns:a16="http://schemas.microsoft.com/office/drawing/2014/main" id="{B9311ECF-FA7F-4259-A970-48F535F181E2}"/>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pic>
        <p:nvPicPr>
          <p:cNvPr id="22" name="Picture 2" descr="EduCulture">
            <a:extLst>
              <a:ext uri="{FF2B5EF4-FFF2-40B4-BE49-F238E27FC236}">
                <a16:creationId xmlns:a16="http://schemas.microsoft.com/office/drawing/2014/main" id="{2DE096FE-49DD-4BD9-A559-9EBD9B99123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7" descr="C:\Documents and Settings\Administrator.TEREZA-4CBD23C5\Desktop\svubit-logo.gif">
            <a:extLst>
              <a:ext uri="{FF2B5EF4-FFF2-40B4-BE49-F238E27FC236}">
                <a16:creationId xmlns:a16="http://schemas.microsoft.com/office/drawing/2014/main" id="{E5EE3C49-6034-496A-A442-A8E3D5594A20}"/>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cxnSp>
        <p:nvCxnSpPr>
          <p:cNvPr id="24" name="Straight Connector 6">
            <a:extLst>
              <a:ext uri="{FF2B5EF4-FFF2-40B4-BE49-F238E27FC236}">
                <a16:creationId xmlns:a16="http://schemas.microsoft.com/office/drawing/2014/main" id="{F4EB532B-8BFA-4C09-AB0F-F25FCC0FEF01}"/>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9798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776929" y="3246435"/>
            <a:ext cx="3030579" cy="461665"/>
          </a:xfrm>
          <a:prstGeom prst="rect">
            <a:avLst/>
          </a:prstGeom>
        </p:spPr>
        <p:txBody>
          <a:bodyPr wrap="square">
            <a:spAutoFit/>
          </a:bodyPr>
          <a:lstStyle/>
          <a:p>
            <a:endParaRPr lang="bg-BG" dirty="0"/>
          </a:p>
        </p:txBody>
      </p:sp>
      <p:cxnSp>
        <p:nvCxnSpPr>
          <p:cNvPr id="5" name="Straight Connector 4"/>
          <p:cNvCxnSpPr/>
          <p:nvPr/>
        </p:nvCxnSpPr>
        <p:spPr bwMode="auto">
          <a:xfrm>
            <a:off x="230020" y="1520788"/>
            <a:ext cx="8577488"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Картина 11" descr="BANNER NPSE 5TH"/>
          <p:cNvPicPr/>
          <p:nvPr/>
        </p:nvPicPr>
        <p:blipFill>
          <a:blip r:embed="rId3" cstate="print">
            <a:extLst>
              <a:ext uri="{28A0092B-C50C-407E-A947-70E740481C1C}">
                <a14:useLocalDpi xmlns:a14="http://schemas.microsoft.com/office/drawing/2010/main" val="0"/>
              </a:ext>
            </a:extLst>
          </a:blip>
          <a:srcRect b="15396"/>
          <a:stretch>
            <a:fillRect/>
          </a:stretch>
        </p:blipFill>
        <p:spPr bwMode="auto">
          <a:xfrm>
            <a:off x="3222" y="2614"/>
            <a:ext cx="9140778" cy="935990"/>
          </a:xfrm>
          <a:prstGeom prst="rect">
            <a:avLst/>
          </a:prstGeom>
          <a:noFill/>
        </p:spPr>
      </p:pic>
      <p:cxnSp>
        <p:nvCxnSpPr>
          <p:cNvPr id="19" name="Straight Connector 27"/>
          <p:cNvCxnSpPr/>
          <p:nvPr/>
        </p:nvCxnSpPr>
        <p:spPr bwMode="auto">
          <a:xfrm flipV="1">
            <a:off x="-16069" y="944724"/>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6">
            <a:extLst>
              <a:ext uri="{FF2B5EF4-FFF2-40B4-BE49-F238E27FC236}">
                <a16:creationId xmlns:a16="http://schemas.microsoft.com/office/drawing/2014/main" id="{D745D9DB-A35A-4A13-84FB-B4A1840EF82D}"/>
              </a:ext>
            </a:extLst>
          </p:cNvPr>
          <p:cNvSpPr>
            <a:spLocks noChangeArrowheads="1"/>
          </p:cNvSpPr>
          <p:nvPr/>
        </p:nvSpPr>
        <p:spPr bwMode="auto">
          <a:xfrm>
            <a:off x="143509" y="1004878"/>
            <a:ext cx="8837708" cy="632994"/>
          </a:xfrm>
          <a:prstGeom prst="rect">
            <a:avLst/>
          </a:prstGeom>
          <a:noFill/>
          <a:ln w="9525">
            <a:noFill/>
            <a:miter lim="800000"/>
            <a:headEnd/>
            <a:tailEnd/>
          </a:ln>
        </p:spPr>
        <p:txBody>
          <a:bodyPr wrap="square">
            <a:spAutoFit/>
          </a:bodyPr>
          <a:lstStyle/>
          <a:p>
            <a:pPr algn="just">
              <a:lnSpc>
                <a:spcPct val="150000"/>
              </a:lnSpc>
            </a:pPr>
            <a:r>
              <a:rPr lang="en-US" sz="2600" b="1" dirty="0">
                <a:solidFill>
                  <a:srgbClr val="008000"/>
                </a:solidFill>
                <a:effectLst>
                  <a:outerShdw blurRad="38100" dist="38100" dir="2700000" algn="tl">
                    <a:srgbClr val="000000">
                      <a:alpha val="43137"/>
                    </a:srgbClr>
                  </a:outerShdw>
                </a:effectLst>
                <a:latin typeface="Book Antiqua" pitchFamily="18" charset="0"/>
                <a:cs typeface="Arial" charset="0"/>
              </a:rPr>
              <a:t>3. Results</a:t>
            </a:r>
            <a:endParaRPr lang="en-US" sz="1000" dirty="0">
              <a:solidFill>
                <a:srgbClr val="000000"/>
              </a:solidFill>
              <a:effectLst>
                <a:outerShdw blurRad="38100" dist="38100" dir="2700000" algn="tl">
                  <a:srgbClr val="000000">
                    <a:alpha val="43137"/>
                  </a:srgbClr>
                </a:outerShdw>
              </a:effectLst>
              <a:latin typeface="Book Antiqua" pitchFamily="18" charset="0"/>
            </a:endParaRPr>
          </a:p>
        </p:txBody>
      </p:sp>
      <p:sp>
        <p:nvSpPr>
          <p:cNvPr id="20" name="Текстово поле 19">
            <a:extLst>
              <a:ext uri="{FF2B5EF4-FFF2-40B4-BE49-F238E27FC236}">
                <a16:creationId xmlns:a16="http://schemas.microsoft.com/office/drawing/2014/main" id="{49ABEDD8-7D9D-4553-A723-4982E9D48651}"/>
              </a:ext>
            </a:extLst>
          </p:cNvPr>
          <p:cNvSpPr txBox="1"/>
          <p:nvPr/>
        </p:nvSpPr>
        <p:spPr>
          <a:xfrm>
            <a:off x="336492" y="1637872"/>
            <a:ext cx="8644725" cy="4524315"/>
          </a:xfrm>
          <a:prstGeom prst="rect">
            <a:avLst/>
          </a:prstGeom>
          <a:noFill/>
        </p:spPr>
        <p:txBody>
          <a:bodyPr wrap="square">
            <a:spAutoFit/>
          </a:bodyPr>
          <a:lstStyle/>
          <a:p>
            <a:r>
              <a:rPr lang="en-US" dirty="0">
                <a:effectLst>
                  <a:outerShdw blurRad="38100" dist="38100" dir="2700000" algn="tl">
                    <a:srgbClr val="000000">
                      <a:alpha val="43137"/>
                    </a:srgbClr>
                  </a:outerShdw>
                </a:effectLst>
                <a:latin typeface="Book Antiqua" panose="02040602050305030304" pitchFamily="18" charset="0"/>
              </a:rPr>
              <a:t>As good practices per every area could be pointed:</a:t>
            </a:r>
            <a:br>
              <a:rPr lang="en-US" dirty="0">
                <a:effectLst>
                  <a:outerShdw blurRad="38100" dist="38100" dir="2700000" algn="tl">
                    <a:srgbClr val="000000">
                      <a:alpha val="43137"/>
                    </a:srgbClr>
                  </a:outerShdw>
                </a:effectLst>
                <a:latin typeface="Book Antiqua" panose="02040602050305030304" pitchFamily="18" charset="0"/>
              </a:rPr>
            </a:br>
            <a:endParaRPr lang="bg-BG" dirty="0">
              <a:effectLst>
                <a:outerShdw blurRad="38100" dist="38100" dir="2700000" algn="tl">
                  <a:srgbClr val="000000">
                    <a:alpha val="43137"/>
                  </a:srgbClr>
                </a:outerShdw>
              </a:effectLst>
              <a:latin typeface="Book Antiqua" panose="02040602050305030304" pitchFamily="18" charset="0"/>
            </a:endParaRPr>
          </a:p>
          <a:p>
            <a:pPr marL="285750" indent="-285750">
              <a:buFont typeface="Wingdings" panose="05000000000000000000" pitchFamily="2" charset="2"/>
              <a:buChar char="q"/>
            </a:pPr>
            <a:r>
              <a:rPr lang="en-US" b="1" dirty="0">
                <a:effectLst>
                  <a:outerShdw blurRad="38100" dist="38100" dir="2700000" algn="tl">
                    <a:srgbClr val="000000">
                      <a:alpha val="43137"/>
                    </a:srgbClr>
                  </a:outerShdw>
                </a:effectLst>
                <a:latin typeface="Book Antiqua" panose="02040602050305030304" pitchFamily="18" charset="0"/>
              </a:rPr>
              <a:t>Southeast area – </a:t>
            </a:r>
            <a:r>
              <a:rPr lang="en-US" dirty="0">
                <a:effectLst>
                  <a:outerShdw blurRad="38100" dist="38100" dir="2700000" algn="tl">
                    <a:srgbClr val="000000">
                      <a:alpha val="43137"/>
                    </a:srgbClr>
                  </a:outerShdw>
                </a:effectLst>
                <a:latin typeface="Book Antiqua" panose="02040602050305030304" pitchFamily="18" charset="0"/>
              </a:rPr>
              <a:t>Regional History Museum in </a:t>
            </a:r>
            <a:r>
              <a:rPr lang="en-US" dirty="0" err="1">
                <a:effectLst>
                  <a:outerShdw blurRad="38100" dist="38100" dir="2700000" algn="tl">
                    <a:srgbClr val="000000">
                      <a:alpha val="43137"/>
                    </a:srgbClr>
                  </a:outerShdw>
                </a:effectLst>
                <a:latin typeface="Book Antiqua" panose="02040602050305030304" pitchFamily="18" charset="0"/>
              </a:rPr>
              <a:t>Burgas</a:t>
            </a:r>
            <a:r>
              <a:rPr lang="en-US" dirty="0">
                <a:effectLst>
                  <a:outerShdw blurRad="38100" dist="38100" dir="2700000" algn="tl">
                    <a:srgbClr val="000000">
                      <a:alpha val="43137"/>
                    </a:srgbClr>
                  </a:outerShdw>
                </a:effectLst>
                <a:latin typeface="Book Antiqua" panose="02040602050305030304" pitchFamily="18" charset="0"/>
              </a:rPr>
              <a:t> – the four expositions of the </a:t>
            </a:r>
            <a:r>
              <a:rPr lang="en-US" dirty="0" err="1">
                <a:effectLst>
                  <a:outerShdw blurRad="38100" dist="38100" dir="2700000" algn="tl">
                    <a:srgbClr val="000000">
                      <a:alpha val="43137"/>
                    </a:srgbClr>
                  </a:outerShdw>
                </a:effectLst>
                <a:latin typeface="Book Antiqua" panose="02040602050305030304" pitchFamily="18" charset="0"/>
              </a:rPr>
              <a:t>Burgas</a:t>
            </a:r>
            <a:r>
              <a:rPr lang="en-US" dirty="0">
                <a:effectLst>
                  <a:outerShdw blurRad="38100" dist="38100" dir="2700000" algn="tl">
                    <a:srgbClr val="000000">
                      <a:alpha val="43137"/>
                    </a:srgbClr>
                  </a:outerShdw>
                </a:effectLst>
                <a:latin typeface="Book Antiqua" panose="02040602050305030304" pitchFamily="18" charset="0"/>
              </a:rPr>
              <a:t> Museum offer a virtual tour with 360 degree shooting in Google Maps. The appeal to the audience reads “View them freely while you stay at home!” and this post is actively shared by users. The Regional library in </a:t>
            </a:r>
            <a:r>
              <a:rPr lang="en-US" dirty="0" err="1">
                <a:effectLst>
                  <a:outerShdw blurRad="38100" dist="38100" dir="2700000" algn="tl">
                    <a:srgbClr val="000000">
                      <a:alpha val="43137"/>
                    </a:srgbClr>
                  </a:outerShdw>
                </a:effectLst>
                <a:latin typeface="Book Antiqua" panose="02040602050305030304" pitchFamily="18" charset="0"/>
              </a:rPr>
              <a:t>Burgas</a:t>
            </a:r>
            <a:r>
              <a:rPr lang="en-US" dirty="0">
                <a:effectLst>
                  <a:outerShdw blurRad="38100" dist="38100" dir="2700000" algn="tl">
                    <a:srgbClr val="000000">
                      <a:alpha val="43137"/>
                    </a:srgbClr>
                  </a:outerShdw>
                </a:effectLst>
                <a:latin typeface="Book Antiqua" panose="02040602050305030304" pitchFamily="18" charset="0"/>
              </a:rPr>
              <a:t> tries to engage readers by publishing works, jokes, and pranks related to libraries, librarians, reading, and books</a:t>
            </a:r>
            <a:br>
              <a:rPr lang="en-US" dirty="0">
                <a:effectLst>
                  <a:outerShdw blurRad="38100" dist="38100" dir="2700000" algn="tl">
                    <a:srgbClr val="000000">
                      <a:alpha val="43137"/>
                    </a:srgbClr>
                  </a:outerShdw>
                </a:effectLst>
                <a:latin typeface="Book Antiqua" panose="02040602050305030304" pitchFamily="18" charset="0"/>
              </a:rPr>
            </a:br>
            <a:endParaRPr lang="en-US" dirty="0">
              <a:effectLst>
                <a:outerShdw blurRad="38100" dist="38100" dir="2700000" algn="tl">
                  <a:srgbClr val="000000">
                    <a:alpha val="43137"/>
                  </a:srgbClr>
                </a:outerShdw>
              </a:effectLst>
              <a:latin typeface="Book Antiqua" panose="02040602050305030304" pitchFamily="18" charset="0"/>
            </a:endParaRPr>
          </a:p>
          <a:p>
            <a:pPr marL="285750" indent="-285750">
              <a:buFont typeface="Wingdings" panose="05000000000000000000" pitchFamily="2" charset="2"/>
              <a:buChar char="q"/>
            </a:pPr>
            <a:r>
              <a:rPr lang="en-US" b="1" dirty="0">
                <a:effectLst>
                  <a:outerShdw blurRad="38100" dist="38100" dir="2700000" algn="tl">
                    <a:srgbClr val="000000">
                      <a:alpha val="43137"/>
                    </a:srgbClr>
                  </a:outerShdw>
                </a:effectLst>
                <a:latin typeface="Book Antiqua" panose="02040602050305030304" pitchFamily="18" charset="0"/>
              </a:rPr>
              <a:t>Northeast area – </a:t>
            </a:r>
            <a:r>
              <a:rPr lang="en-US" dirty="0">
                <a:effectLst>
                  <a:outerShdw blurRad="38100" dist="38100" dir="2700000" algn="tl">
                    <a:srgbClr val="000000">
                      <a:alpha val="43137"/>
                    </a:srgbClr>
                  </a:outerShdw>
                </a:effectLst>
                <a:latin typeface="Book Antiqua" panose="02040602050305030304" pitchFamily="18" charset="0"/>
              </a:rPr>
              <a:t>Regional History Museum in Dobrich in which a poetry competition is held for students aged 13 to 19. In connection with Easter, a video greeting was published by a student who is a member of the Club “Do you know Bulgarian?” at the Dobrich school “St. Kliment Ohridski”. The Regional library “Dora Gabe” in Dobrich offers “an easy way to be informed and of course to have fun with a variety of virtual cultural walks. The online series “Once Upon a Time” are started with reading fairy tales.</a:t>
            </a:r>
          </a:p>
        </p:txBody>
      </p:sp>
      <p:sp>
        <p:nvSpPr>
          <p:cNvPr id="21" name="Rectangle 7">
            <a:extLst>
              <a:ext uri="{FF2B5EF4-FFF2-40B4-BE49-F238E27FC236}">
                <a16:creationId xmlns:a16="http://schemas.microsoft.com/office/drawing/2014/main" id="{B9311ECF-FA7F-4259-A970-48F535F181E2}"/>
              </a:ext>
            </a:extLst>
          </p:cNvPr>
          <p:cNvSpPr>
            <a:spLocks noChangeArrowheads="1"/>
          </p:cNvSpPr>
          <p:nvPr/>
        </p:nvSpPr>
        <p:spPr bwMode="auto">
          <a:xfrm>
            <a:off x="1084124" y="6199652"/>
            <a:ext cx="6973984" cy="456663"/>
          </a:xfrm>
          <a:prstGeom prst="rect">
            <a:avLst/>
          </a:prstGeom>
          <a:noFill/>
          <a:ln w="9525">
            <a:noFill/>
            <a:miter lim="800000"/>
            <a:headEnd/>
            <a:tailEnd/>
          </a:ln>
        </p:spPr>
        <p:txBody>
          <a:bodyPr wrap="square">
            <a:spAutoFit/>
          </a:bodyPr>
          <a:lstStyle/>
          <a:p>
            <a:pPr algn="ctr">
              <a:lnSpc>
                <a:spcPct val="110000"/>
              </a:lnSpc>
            </a:pPr>
            <a:r>
              <a:rPr lang="en-US" sz="1100" b="1" dirty="0">
                <a:latin typeface="Book Antiqua" pitchFamily="18" charset="0"/>
                <a:cs typeface="Arial" charset="0"/>
              </a:rPr>
              <a:t>Adaptation of the Cultural Institutions in Bulgaria to the New Reality – Practice from Social Networks</a:t>
            </a:r>
          </a:p>
          <a:p>
            <a:pPr algn="ctr">
              <a:lnSpc>
                <a:spcPct val="110000"/>
              </a:lnSpc>
            </a:pPr>
            <a:r>
              <a:rPr lang="en-US" sz="1100" dirty="0">
                <a:latin typeface="Book Antiqua" pitchFamily="18" charset="0"/>
                <a:cs typeface="Arial" charset="0"/>
              </a:rPr>
              <a:t>Sonya Spasova, Svetoslava Dimitrova, </a:t>
            </a:r>
            <a:r>
              <a:rPr lang="en-US" sz="1100" dirty="0" err="1">
                <a:latin typeface="Book Antiqua" pitchFamily="18" charset="0"/>
                <a:cs typeface="Arial" charset="0"/>
              </a:rPr>
              <a:t>Antonii</a:t>
            </a:r>
            <a:r>
              <a:rPr lang="en-US" sz="1100" dirty="0">
                <a:latin typeface="Book Antiqua" pitchFamily="18" charset="0"/>
                <a:cs typeface="Arial" charset="0"/>
              </a:rPr>
              <a:t> </a:t>
            </a:r>
            <a:r>
              <a:rPr lang="en-US" sz="1100" dirty="0" err="1">
                <a:latin typeface="Book Antiqua" pitchFamily="18" charset="0"/>
                <a:cs typeface="Arial" charset="0"/>
              </a:rPr>
              <a:t>Stanimirov</a:t>
            </a:r>
            <a:r>
              <a:rPr lang="en-US" sz="1100" dirty="0">
                <a:latin typeface="Book Antiqua" pitchFamily="18" charset="0"/>
                <a:cs typeface="Arial" charset="0"/>
              </a:rPr>
              <a:t>, </a:t>
            </a:r>
            <a:r>
              <a:rPr lang="en-US" sz="1100" dirty="0" err="1">
                <a:latin typeface="Book Antiqua" pitchFamily="18" charset="0"/>
                <a:cs typeface="Arial" charset="0"/>
              </a:rPr>
              <a:t>Arsini</a:t>
            </a:r>
            <a:r>
              <a:rPr lang="en-US" sz="1100" dirty="0">
                <a:latin typeface="Book Antiqua" pitchFamily="18" charset="0"/>
                <a:cs typeface="Arial" charset="0"/>
              </a:rPr>
              <a:t> Kolev</a:t>
            </a:r>
          </a:p>
        </p:txBody>
      </p:sp>
      <p:pic>
        <p:nvPicPr>
          <p:cNvPr id="22" name="Picture 2" descr="EduCulture">
            <a:extLst>
              <a:ext uri="{FF2B5EF4-FFF2-40B4-BE49-F238E27FC236}">
                <a16:creationId xmlns:a16="http://schemas.microsoft.com/office/drawing/2014/main" id="{2DE096FE-49DD-4BD9-A559-9EBD9B99123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60283"/>
            <a:ext cx="697644" cy="6890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7" descr="C:\Documents and Settings\Administrator.TEREZA-4CBD23C5\Desktop\svubit-logo.gif">
            <a:extLst>
              <a:ext uri="{FF2B5EF4-FFF2-40B4-BE49-F238E27FC236}">
                <a16:creationId xmlns:a16="http://schemas.microsoft.com/office/drawing/2014/main" id="{E5EE3C49-6034-496A-A442-A8E3D5594A20}"/>
              </a:ext>
            </a:extLst>
          </p:cNvPr>
          <p:cNvPicPr/>
          <p:nvPr/>
        </p:nvPicPr>
        <p:blipFill>
          <a:blip r:embed="rId5"/>
          <a:srcRect/>
          <a:stretch>
            <a:fillRect/>
          </a:stretch>
        </p:blipFill>
        <p:spPr bwMode="auto">
          <a:xfrm>
            <a:off x="8175908" y="6120181"/>
            <a:ext cx="974177" cy="729199"/>
          </a:xfrm>
          <a:prstGeom prst="rect">
            <a:avLst/>
          </a:prstGeom>
          <a:noFill/>
          <a:ln w="9525">
            <a:noFill/>
            <a:miter lim="800000"/>
            <a:headEnd/>
            <a:tailEnd/>
          </a:ln>
        </p:spPr>
      </p:pic>
      <p:cxnSp>
        <p:nvCxnSpPr>
          <p:cNvPr id="24" name="Straight Connector 6">
            <a:extLst>
              <a:ext uri="{FF2B5EF4-FFF2-40B4-BE49-F238E27FC236}">
                <a16:creationId xmlns:a16="http://schemas.microsoft.com/office/drawing/2014/main" id="{F4EB532B-8BFA-4C09-AB0F-F25FCC0FEF01}"/>
              </a:ext>
            </a:extLst>
          </p:cNvPr>
          <p:cNvCxnSpPr/>
          <p:nvPr/>
        </p:nvCxnSpPr>
        <p:spPr bwMode="auto">
          <a:xfrm flipV="1">
            <a:off x="0" y="6120181"/>
            <a:ext cx="9160069" cy="14987"/>
          </a:xfrm>
          <a:prstGeom prst="line">
            <a:avLst/>
          </a:prstGeom>
          <a:solidFill>
            <a:schemeClr val="accent1"/>
          </a:solidFill>
          <a:ln w="76200" cap="flat" cmpd="sng" algn="ctr">
            <a:solidFill>
              <a:srgbClr val="00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База">
  <a:themeElements>
    <a:clrScheme name="База">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а">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TM03457444[[fn=База]]</Template>
  <TotalTime>6087</TotalTime>
  <Words>1871</Words>
  <Application>Microsoft Office PowerPoint</Application>
  <PresentationFormat>Презентация на цял екран (4:3)</PresentationFormat>
  <Paragraphs>277</Paragraphs>
  <Slides>13</Slides>
  <Notes>13</Notes>
  <HiddenSlides>0</HiddenSlides>
  <MMClips>0</MMClips>
  <ScaleCrop>false</ScaleCrop>
  <HeadingPairs>
    <vt:vector size="6" baseType="variant">
      <vt:variant>
        <vt:lpstr>Използвани шрифтове</vt:lpstr>
      </vt:variant>
      <vt:variant>
        <vt:i4>7</vt:i4>
      </vt:variant>
      <vt:variant>
        <vt:lpstr>Тема</vt:lpstr>
      </vt:variant>
      <vt:variant>
        <vt:i4>1</vt:i4>
      </vt:variant>
      <vt:variant>
        <vt:lpstr>Заглавия на слайдовете</vt:lpstr>
      </vt:variant>
      <vt:variant>
        <vt:i4>13</vt:i4>
      </vt:variant>
    </vt:vector>
  </HeadingPairs>
  <TitlesOfParts>
    <vt:vector size="21" baseType="lpstr">
      <vt:lpstr>Arial</vt:lpstr>
      <vt:lpstr>Book Antiqua</vt:lpstr>
      <vt:lpstr>Calibri</vt:lpstr>
      <vt:lpstr>Corbel</vt:lpstr>
      <vt:lpstr>Times New Roman</vt:lpstr>
      <vt:lpstr>Trebuchet MS</vt:lpstr>
      <vt:lpstr>Wingdings</vt:lpstr>
      <vt:lpstr>База</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Company>Roberto Barberis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Roberto Barberis</dc:creator>
  <cp:lastModifiedBy>Svetoslava Dimitrova</cp:lastModifiedBy>
  <cp:revision>509</cp:revision>
  <cp:lastPrinted>2015-03-16T12:21:33Z</cp:lastPrinted>
  <dcterms:created xsi:type="dcterms:W3CDTF">2012-05-15T11:28:45Z</dcterms:created>
  <dcterms:modified xsi:type="dcterms:W3CDTF">2022-02-23T08:09:34Z</dcterms:modified>
</cp:coreProperties>
</file>