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8" r:id="rId1"/>
  </p:sldMasterIdLst>
  <p:notesMasterIdLst>
    <p:notesMasterId r:id="rId14"/>
  </p:notesMasterIdLst>
  <p:handoutMasterIdLst>
    <p:handoutMasterId r:id="rId15"/>
  </p:handoutMasterIdLst>
  <p:sldIdLst>
    <p:sldId id="302" r:id="rId2"/>
    <p:sldId id="259" r:id="rId3"/>
    <p:sldId id="342" r:id="rId4"/>
    <p:sldId id="340" r:id="rId5"/>
    <p:sldId id="341" r:id="rId6"/>
    <p:sldId id="317" r:id="rId7"/>
    <p:sldId id="343" r:id="rId8"/>
    <p:sldId id="350" r:id="rId9"/>
    <p:sldId id="305" r:id="rId10"/>
    <p:sldId id="348" r:id="rId11"/>
    <p:sldId id="349" r:id="rId12"/>
    <p:sldId id="304" r:id="rId13"/>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00"/>
    <a:srgbClr val="006600"/>
    <a:srgbClr val="008000"/>
    <a:srgbClr val="003300"/>
    <a:srgbClr val="FF6600"/>
    <a:srgbClr val="8C0228"/>
    <a:srgbClr val="BBE0E3"/>
    <a:srgbClr val="E97F0B"/>
    <a:srgbClr val="ECED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5226" autoAdjust="0"/>
  </p:normalViewPr>
  <p:slideViewPr>
    <p:cSldViewPr>
      <p:cViewPr varScale="1">
        <p:scale>
          <a:sx n="86" d="100"/>
          <a:sy n="86" d="100"/>
        </p:scale>
        <p:origin x="1248" y="58"/>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1974" y="90"/>
      </p:cViewPr>
      <p:guideLst>
        <p:guide orient="horz" pos="3127"/>
        <p:guide pos="210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3" name="Date Placeholder 2"/>
          <p:cNvSpPr>
            <a:spLocks noGrp="1"/>
          </p:cNvSpPr>
          <p:nvPr>
            <p:ph type="dt" sz="quarter" idx="1"/>
          </p:nvPr>
        </p:nvSpPr>
        <p:spPr>
          <a:xfrm>
            <a:off x="3777607" y="0"/>
            <a:ext cx="2889938"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712760D-A089-4478-A6A2-7E3B4E8C83D3}" type="datetime1">
              <a:rPr lang="it-IT"/>
              <a:pPr>
                <a:defRPr/>
              </a:pPr>
              <a:t>23/02/2022</a:t>
            </a:fld>
            <a:endParaRPr lang="it-IT"/>
          </a:p>
        </p:txBody>
      </p:sp>
      <p:sp>
        <p:nvSpPr>
          <p:cNvPr id="4" name="Footer Placeholder 3"/>
          <p:cNvSpPr>
            <a:spLocks noGrp="1"/>
          </p:cNvSpPr>
          <p:nvPr>
            <p:ph type="ftr" sz="quarter" idx="2"/>
          </p:nvPr>
        </p:nvSpPr>
        <p:spPr>
          <a:xfrm>
            <a:off x="0" y="9428583"/>
            <a:ext cx="2889938" cy="496332"/>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B8C2E9E-3361-4320-A0D9-FED5040C92E8}" type="slidenum">
              <a:rPr lang="it-IT"/>
              <a:pPr>
                <a:defRPr/>
              </a:pPr>
              <a:t>‹#›</a:t>
            </a:fld>
            <a:endParaRPr lang="it-IT"/>
          </a:p>
        </p:txBody>
      </p:sp>
    </p:spTree>
    <p:extLst>
      <p:ext uri="{BB962C8B-B14F-4D97-AF65-F5344CB8AC3E}">
        <p14:creationId xmlns:p14="http://schemas.microsoft.com/office/powerpoint/2010/main" val="3327399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938" cy="496332"/>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3075" name="Rectangle 3"/>
          <p:cNvSpPr>
            <a:spLocks noGrp="1" noChangeArrowheads="1"/>
          </p:cNvSpPr>
          <p:nvPr>
            <p:ph type="dt" idx="1"/>
          </p:nvPr>
        </p:nvSpPr>
        <p:spPr bwMode="auto">
          <a:xfrm>
            <a:off x="3779150" y="0"/>
            <a:ext cx="2889938" cy="496332"/>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1741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9212" y="4715153"/>
            <a:ext cx="4890665" cy="4466987"/>
          </a:xfrm>
          <a:prstGeom prst="rect">
            <a:avLst/>
          </a:prstGeom>
          <a:noFill/>
          <a:ln>
            <a:noFill/>
          </a:ln>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078" name="Rectangle 6"/>
          <p:cNvSpPr>
            <a:spLocks noGrp="1" noChangeArrowheads="1"/>
          </p:cNvSpPr>
          <p:nvPr>
            <p:ph type="ftr" sz="quarter" idx="4"/>
          </p:nvPr>
        </p:nvSpPr>
        <p:spPr bwMode="auto">
          <a:xfrm>
            <a:off x="0" y="9430306"/>
            <a:ext cx="2889938" cy="496332"/>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3079" name="Rectangle 7"/>
          <p:cNvSpPr>
            <a:spLocks noGrp="1" noChangeArrowheads="1"/>
          </p:cNvSpPr>
          <p:nvPr>
            <p:ph type="sldNum" sz="quarter" idx="5"/>
          </p:nvPr>
        </p:nvSpPr>
        <p:spPr bwMode="auto">
          <a:xfrm>
            <a:off x="3779150" y="9430306"/>
            <a:ext cx="2889938" cy="496332"/>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36C841D0-014A-49A5-9C02-F789D22753B0}" type="slidenum">
              <a:rPr lang="it-IT"/>
              <a:pPr>
                <a:defRPr/>
              </a:pPr>
              <a:t>‹#›</a:t>
            </a:fld>
            <a:endParaRPr lang="it-IT"/>
          </a:p>
        </p:txBody>
      </p:sp>
    </p:spTree>
    <p:extLst>
      <p:ext uri="{BB962C8B-B14F-4D97-AF65-F5344CB8AC3E}">
        <p14:creationId xmlns:p14="http://schemas.microsoft.com/office/powerpoint/2010/main" val="1467321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779150" y="9430306"/>
            <a:ext cx="2889938" cy="496332"/>
          </a:xfrm>
          <a:prstGeom prst="rect">
            <a:avLst/>
          </a:prstGeom>
          <a:noFill/>
          <a:ln w="9525">
            <a:noFill/>
            <a:miter lim="800000"/>
            <a:headEnd/>
            <a:tailEnd/>
          </a:ln>
        </p:spPr>
        <p:txBody>
          <a:bodyPr anchor="b"/>
          <a:lstStyle/>
          <a:p>
            <a:pPr algn="r"/>
            <a:fld id="{FCDA892D-2E85-4B8F-BD2F-3917D21C93BF}" type="slidenum">
              <a:rPr lang="it-IT" sz="1200"/>
              <a:pPr algn="r"/>
              <a:t>1</a:t>
            </a:fld>
            <a:endParaRPr lang="it-IT" sz="1200"/>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noFill/>
          <a:ln>
            <a:solidFill>
              <a:srgbClr val="000000"/>
            </a:solidFill>
            <a:miter lim="800000"/>
            <a:headEnd/>
            <a:tailEnd/>
          </a:ln>
        </p:spPr>
        <p:txBody>
          <a:bodyPr/>
          <a:lstStyle/>
          <a:p>
            <a:pPr eaLnBrk="1" hangingPunct="1"/>
            <a:endParaRPr lang="bg-BG" dirty="0">
              <a:ea typeface="ＭＳ Ｐゴシック" pitchFamily="-106" charset="-128"/>
            </a:endParaRPr>
          </a:p>
        </p:txBody>
      </p:sp>
    </p:spTree>
    <p:extLst>
      <p:ext uri="{BB962C8B-B14F-4D97-AF65-F5344CB8AC3E}">
        <p14:creationId xmlns:p14="http://schemas.microsoft.com/office/powerpoint/2010/main" val="291119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5769DDF0-41A4-479F-9331-BC63EA41389F}" type="slidenum">
              <a:rPr lang="it-IT" smtClean="0"/>
              <a:pPr/>
              <a:t>10</a:t>
            </a:fld>
            <a:endParaRPr lang="it-IT"/>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bg-BG">
              <a:ea typeface="ＭＳ Ｐゴシック" pitchFamily="-106" charset="-128"/>
            </a:endParaRPr>
          </a:p>
        </p:txBody>
      </p:sp>
    </p:spTree>
    <p:extLst>
      <p:ext uri="{BB962C8B-B14F-4D97-AF65-F5344CB8AC3E}">
        <p14:creationId xmlns:p14="http://schemas.microsoft.com/office/powerpoint/2010/main" val="4199254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5769DDF0-41A4-479F-9331-BC63EA41389F}" type="slidenum">
              <a:rPr lang="it-IT" smtClean="0"/>
              <a:pPr/>
              <a:t>11</a:t>
            </a:fld>
            <a:endParaRPr lang="it-IT"/>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bg-BG">
              <a:ea typeface="ＭＳ Ｐゴシック" pitchFamily="-106" charset="-128"/>
            </a:endParaRPr>
          </a:p>
        </p:txBody>
      </p:sp>
    </p:spTree>
    <p:extLst>
      <p:ext uri="{BB962C8B-B14F-4D97-AF65-F5344CB8AC3E}">
        <p14:creationId xmlns:p14="http://schemas.microsoft.com/office/powerpoint/2010/main" val="394333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779150" y="9430306"/>
            <a:ext cx="2889938" cy="496332"/>
          </a:xfrm>
          <a:prstGeom prst="rect">
            <a:avLst/>
          </a:prstGeom>
          <a:noFill/>
          <a:ln w="9525">
            <a:noFill/>
            <a:miter lim="800000"/>
            <a:headEnd/>
            <a:tailEnd/>
          </a:ln>
        </p:spPr>
        <p:txBody>
          <a:bodyPr anchor="b"/>
          <a:lstStyle/>
          <a:p>
            <a:pPr algn="r"/>
            <a:fld id="{0978D257-094F-4002-AEA5-54EBCC94C8D8}" type="slidenum">
              <a:rPr lang="it-IT" sz="1200"/>
              <a:pPr algn="r"/>
              <a:t>12</a:t>
            </a:fld>
            <a:endParaRPr lang="it-IT" sz="1200"/>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noFill/>
          <a:ln>
            <a:solidFill>
              <a:srgbClr val="000000"/>
            </a:solidFill>
            <a:miter lim="800000"/>
            <a:headEnd/>
            <a:tailEnd/>
          </a:ln>
        </p:spPr>
        <p:txBody>
          <a:bodyPr/>
          <a:lstStyle/>
          <a:p>
            <a:pPr eaLnBrk="1" hangingPunct="1"/>
            <a:endParaRPr lang="bg-BG" dirty="0">
              <a:ea typeface="ＭＳ Ｐゴシック" pitchFamily="-106" charset="-128"/>
            </a:endParaRPr>
          </a:p>
        </p:txBody>
      </p:sp>
    </p:spTree>
    <p:extLst>
      <p:ext uri="{BB962C8B-B14F-4D97-AF65-F5344CB8AC3E}">
        <p14:creationId xmlns:p14="http://schemas.microsoft.com/office/powerpoint/2010/main" val="45745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5584E334-36F5-4C87-88D8-A1ECBD3C32FB}" type="slidenum">
              <a:rPr lang="it-IT" smtClean="0"/>
              <a:pPr/>
              <a:t>2</a:t>
            </a:fld>
            <a:endParaRPr lang="it-IT"/>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bg-BG">
              <a:ea typeface="ＭＳ Ｐゴシック" pitchFamily="-106" charset="-128"/>
            </a:endParaRPr>
          </a:p>
        </p:txBody>
      </p:sp>
    </p:spTree>
    <p:extLst>
      <p:ext uri="{BB962C8B-B14F-4D97-AF65-F5344CB8AC3E}">
        <p14:creationId xmlns:p14="http://schemas.microsoft.com/office/powerpoint/2010/main" val="413841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5584E334-36F5-4C87-88D8-A1ECBD3C32FB}" type="slidenum">
              <a:rPr lang="it-IT" smtClean="0">
                <a:solidFill>
                  <a:srgbClr val="000000"/>
                </a:solidFill>
              </a:rPr>
              <a:pPr/>
              <a:t>3</a:t>
            </a:fld>
            <a:endParaRPr lang="it-IT">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bg-BG">
              <a:ea typeface="ＭＳ Ｐゴシック" pitchFamily="-106" charset="-128"/>
            </a:endParaRPr>
          </a:p>
        </p:txBody>
      </p:sp>
    </p:spTree>
    <p:extLst>
      <p:ext uri="{BB962C8B-B14F-4D97-AF65-F5344CB8AC3E}">
        <p14:creationId xmlns:p14="http://schemas.microsoft.com/office/powerpoint/2010/main" val="102162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147432B-E4AF-435D-9E03-886C8477F2B5}" type="slidenum">
              <a:rPr lang="it-IT" smtClean="0">
                <a:solidFill>
                  <a:srgbClr val="000000"/>
                </a:solidFill>
              </a:rPr>
              <a:pPr/>
              <a:t>4</a:t>
            </a:fld>
            <a:endParaRPr lang="it-IT">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bg-BG">
              <a:ea typeface="ＭＳ Ｐゴシック" pitchFamily="-106" charset="-128"/>
            </a:endParaRPr>
          </a:p>
        </p:txBody>
      </p:sp>
    </p:spTree>
    <p:extLst>
      <p:ext uri="{BB962C8B-B14F-4D97-AF65-F5344CB8AC3E}">
        <p14:creationId xmlns:p14="http://schemas.microsoft.com/office/powerpoint/2010/main" val="101643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5584E334-36F5-4C87-88D8-A1ECBD3C32FB}" type="slidenum">
              <a:rPr lang="it-IT" smtClean="0">
                <a:solidFill>
                  <a:srgbClr val="000000"/>
                </a:solidFill>
              </a:rPr>
              <a:pPr/>
              <a:t>5</a:t>
            </a:fld>
            <a:endParaRPr lang="it-IT">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bg-BG">
              <a:ea typeface="ＭＳ Ｐゴシック" pitchFamily="-106" charset="-128"/>
            </a:endParaRPr>
          </a:p>
        </p:txBody>
      </p:sp>
    </p:spTree>
    <p:extLst>
      <p:ext uri="{BB962C8B-B14F-4D97-AF65-F5344CB8AC3E}">
        <p14:creationId xmlns:p14="http://schemas.microsoft.com/office/powerpoint/2010/main" val="204393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69CCABCF-261D-40C4-B9D4-C286597C4DB3}" type="slidenum">
              <a:rPr lang="it-IT" smtClean="0"/>
              <a:pPr/>
              <a:t>6</a:t>
            </a:fld>
            <a:endParaRPr lang="it-IT"/>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bg-BG">
              <a:ea typeface="ＭＳ Ｐゴシック" pitchFamily="-106" charset="-128"/>
            </a:endParaRPr>
          </a:p>
        </p:txBody>
      </p:sp>
    </p:spTree>
    <p:extLst>
      <p:ext uri="{BB962C8B-B14F-4D97-AF65-F5344CB8AC3E}">
        <p14:creationId xmlns:p14="http://schemas.microsoft.com/office/powerpoint/2010/main" val="416809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miter lim="800000"/>
            <a:headEnd/>
            <a:tailEnd/>
          </a:ln>
        </p:spPr>
        <p:txBody>
          <a:bodyPr/>
          <a:lstStyle/>
          <a:p>
            <a:fld id="{5584E334-36F5-4C87-88D8-A1ECBD3C32FB}" type="slidenum">
              <a:rPr lang="it-IT" smtClean="0">
                <a:solidFill>
                  <a:srgbClr val="000000"/>
                </a:solidFill>
              </a:rPr>
              <a:pPr/>
              <a:t>7</a:t>
            </a:fld>
            <a:endParaRPr lang="it-IT">
              <a:solidFill>
                <a:srgbClr val="000000"/>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bg-BG">
              <a:ea typeface="ＭＳ Ｐゴシック" pitchFamily="-106" charset="-128"/>
            </a:endParaRPr>
          </a:p>
        </p:txBody>
      </p:sp>
    </p:spTree>
    <p:extLst>
      <p:ext uri="{BB962C8B-B14F-4D97-AF65-F5344CB8AC3E}">
        <p14:creationId xmlns:p14="http://schemas.microsoft.com/office/powerpoint/2010/main" val="334972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147432B-E4AF-435D-9E03-886C8477F2B5}" type="slidenum">
              <a:rPr lang="it-IT" smtClean="0"/>
              <a:pPr/>
              <a:t>8</a:t>
            </a:fld>
            <a:endParaRPr lang="it-IT"/>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bg-BG">
              <a:ea typeface="ＭＳ Ｐゴシック" pitchFamily="-106" charset="-128"/>
            </a:endParaRPr>
          </a:p>
        </p:txBody>
      </p:sp>
    </p:spTree>
    <p:extLst>
      <p:ext uri="{BB962C8B-B14F-4D97-AF65-F5344CB8AC3E}">
        <p14:creationId xmlns:p14="http://schemas.microsoft.com/office/powerpoint/2010/main" val="57473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147432B-E4AF-435D-9E03-886C8477F2B5}" type="slidenum">
              <a:rPr lang="it-IT" smtClean="0"/>
              <a:pPr/>
              <a:t>9</a:t>
            </a:fld>
            <a:endParaRPr lang="it-IT"/>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bg-BG">
              <a:ea typeface="ＭＳ Ｐゴシック" pitchFamily="-106" charset="-128"/>
            </a:endParaRPr>
          </a:p>
        </p:txBody>
      </p:sp>
    </p:spTree>
    <p:extLst>
      <p:ext uri="{BB962C8B-B14F-4D97-AF65-F5344CB8AC3E}">
        <p14:creationId xmlns:p14="http://schemas.microsoft.com/office/powerpoint/2010/main" val="218663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bg-BG"/>
              <a:t>Редакт. стил загл. образец</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it-IT"/>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it-IT"/>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DAC056D9-FE6D-4BCB-A6E3-0C1604970154}" type="slidenum">
              <a:rPr lang="it-IT" smtClean="0"/>
              <a:pPr>
                <a:defRPr/>
              </a:pPr>
              <a:t>‹#›</a:t>
            </a:fld>
            <a:endParaRPr lang="it-IT"/>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08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DAC056D9-FE6D-4BCB-A6E3-0C1604970154}" type="slidenum">
              <a:rPr lang="it-IT" smtClean="0"/>
              <a:pPr>
                <a:defRPr/>
              </a:pPr>
              <a:t>‹#›</a:t>
            </a:fld>
            <a:endParaRPr lang="it-IT"/>
          </a:p>
        </p:txBody>
      </p:sp>
    </p:spTree>
    <p:extLst>
      <p:ext uri="{BB962C8B-B14F-4D97-AF65-F5344CB8AC3E}">
        <p14:creationId xmlns:p14="http://schemas.microsoft.com/office/powerpoint/2010/main" val="204185935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DAC056D9-FE6D-4BCB-A6E3-0C1604970154}" type="slidenum">
              <a:rPr lang="it-IT" smtClean="0"/>
              <a:pPr>
                <a:defRPr/>
              </a:pPr>
              <a:t>‹#›</a:t>
            </a:fld>
            <a:endParaRPr lang="it-IT"/>
          </a:p>
        </p:txBody>
      </p:sp>
    </p:spTree>
    <p:extLst>
      <p:ext uri="{BB962C8B-B14F-4D97-AF65-F5344CB8AC3E}">
        <p14:creationId xmlns:p14="http://schemas.microsoft.com/office/powerpoint/2010/main" val="300497329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DAC056D9-FE6D-4BCB-A6E3-0C1604970154}" type="slidenum">
              <a:rPr lang="it-IT" smtClean="0"/>
              <a:pPr>
                <a:defRPr/>
              </a:pPr>
              <a:t>‹#›</a:t>
            </a:fld>
            <a:endParaRPr lang="it-IT"/>
          </a:p>
        </p:txBody>
      </p:sp>
    </p:spTree>
    <p:extLst>
      <p:ext uri="{BB962C8B-B14F-4D97-AF65-F5344CB8AC3E}">
        <p14:creationId xmlns:p14="http://schemas.microsoft.com/office/powerpoint/2010/main" val="396611460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bg-BG"/>
              <a:t>Редакт. стил загл. образец</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DAC056D9-FE6D-4BCB-A6E3-0C1604970154}" type="slidenum">
              <a:rPr lang="it-IT" smtClean="0"/>
              <a:pPr>
                <a:defRPr/>
              </a:pPr>
              <a:t>‹#›</a:t>
            </a:fld>
            <a:endParaRPr lang="it-IT"/>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51886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DAC056D9-FE6D-4BCB-A6E3-0C1604970154}" type="slidenum">
              <a:rPr lang="it-IT" smtClean="0"/>
              <a:pPr>
                <a:defRPr/>
              </a:pPr>
              <a:t>‹#›</a:t>
            </a:fld>
            <a:endParaRPr lang="it-IT"/>
          </a:p>
        </p:txBody>
      </p:sp>
    </p:spTree>
    <p:extLst>
      <p:ext uri="{BB962C8B-B14F-4D97-AF65-F5344CB8AC3E}">
        <p14:creationId xmlns:p14="http://schemas.microsoft.com/office/powerpoint/2010/main" val="171035481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pPr>
              <a:defRPr/>
            </a:pPr>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DAC056D9-FE6D-4BCB-A6E3-0C1604970154}" type="slidenum">
              <a:rPr lang="it-IT" smtClean="0"/>
              <a:pPr>
                <a:defRPr/>
              </a:pPr>
              <a:t>‹#›</a:t>
            </a:fld>
            <a:endParaRPr lang="it-IT"/>
          </a:p>
        </p:txBody>
      </p:sp>
    </p:spTree>
    <p:extLst>
      <p:ext uri="{BB962C8B-B14F-4D97-AF65-F5344CB8AC3E}">
        <p14:creationId xmlns:p14="http://schemas.microsoft.com/office/powerpoint/2010/main" val="154629887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pPr>
              <a:defRPr/>
            </a:pPr>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DAC056D9-FE6D-4BCB-A6E3-0C1604970154}" type="slidenum">
              <a:rPr lang="it-IT" smtClean="0"/>
              <a:pPr>
                <a:defRPr/>
              </a:pPr>
              <a:t>‹#›</a:t>
            </a:fld>
            <a:endParaRPr lang="it-IT"/>
          </a:p>
        </p:txBody>
      </p:sp>
    </p:spTree>
    <p:extLst>
      <p:ext uri="{BB962C8B-B14F-4D97-AF65-F5344CB8AC3E}">
        <p14:creationId xmlns:p14="http://schemas.microsoft.com/office/powerpoint/2010/main" val="175597826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t-IT"/>
          </a:p>
        </p:txBody>
      </p:sp>
      <p:sp>
        <p:nvSpPr>
          <p:cNvPr id="3" name="Footer Placeholder 2"/>
          <p:cNvSpPr>
            <a:spLocks noGrp="1"/>
          </p:cNvSpPr>
          <p:nvPr>
            <p:ph type="ftr" sz="quarter" idx="11"/>
          </p:nvPr>
        </p:nvSpPr>
        <p:spPr/>
        <p:txBody>
          <a:bodyPr/>
          <a:lstStyle/>
          <a:p>
            <a:pPr>
              <a:defRPr/>
            </a:pPr>
            <a:endParaRPr lang="it-IT"/>
          </a:p>
        </p:txBody>
      </p:sp>
      <p:sp>
        <p:nvSpPr>
          <p:cNvPr id="4" name="Slide Number Placeholder 3"/>
          <p:cNvSpPr>
            <a:spLocks noGrp="1"/>
          </p:cNvSpPr>
          <p:nvPr>
            <p:ph type="sldNum" sz="quarter" idx="12"/>
          </p:nvPr>
        </p:nvSpPr>
        <p:spPr/>
        <p:txBody>
          <a:bodyPr/>
          <a:lstStyle/>
          <a:p>
            <a:pPr>
              <a:defRPr/>
            </a:pPr>
            <a:fld id="{DAC056D9-FE6D-4BCB-A6E3-0C1604970154}" type="slidenum">
              <a:rPr lang="it-IT" smtClean="0"/>
              <a:pPr>
                <a:defRPr/>
              </a:pPr>
              <a:t>‹#›</a:t>
            </a:fld>
            <a:endParaRPr lang="it-IT"/>
          </a:p>
        </p:txBody>
      </p:sp>
    </p:spTree>
    <p:extLst>
      <p:ext uri="{BB962C8B-B14F-4D97-AF65-F5344CB8AC3E}">
        <p14:creationId xmlns:p14="http://schemas.microsoft.com/office/powerpoint/2010/main" val="365477044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bg-BG"/>
              <a:t>Редакт. стил загл. образец</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DAC056D9-FE6D-4BCB-A6E3-0C1604970154}" type="slidenum">
              <a:rPr lang="it-IT" smtClean="0"/>
              <a:pPr>
                <a:defRPr/>
              </a:pPr>
              <a:t>‹#›</a:t>
            </a:fld>
            <a:endParaRPr lang="it-IT"/>
          </a:p>
        </p:txBody>
      </p:sp>
    </p:spTree>
    <p:extLst>
      <p:ext uri="{BB962C8B-B14F-4D97-AF65-F5344CB8AC3E}">
        <p14:creationId xmlns:p14="http://schemas.microsoft.com/office/powerpoint/2010/main" val="421119698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p>
            <a:pPr>
              <a:defRPr/>
            </a:pPr>
            <a:fld id="{DAC056D9-FE6D-4BCB-A6E3-0C1604970154}" type="slidenum">
              <a:rPr lang="it-IT" smtClean="0"/>
              <a:pPr>
                <a:defRPr/>
              </a:pPr>
              <a:t>‹#›</a:t>
            </a:fld>
            <a:endParaRPr lang="it-IT"/>
          </a:p>
        </p:txBody>
      </p:sp>
    </p:spTree>
    <p:extLst>
      <p:ext uri="{BB962C8B-B14F-4D97-AF65-F5344CB8AC3E}">
        <p14:creationId xmlns:p14="http://schemas.microsoft.com/office/powerpoint/2010/main" val="14695360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endParaRPr lang="it-IT"/>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it-IT"/>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DAC056D9-FE6D-4BCB-A6E3-0C1604970154}" type="slidenum">
              <a:rPr lang="it-IT" smtClean="0"/>
              <a:pPr>
                <a:defRPr/>
              </a:pPr>
              <a:t>‹#›</a:t>
            </a:fld>
            <a:endParaRPr lang="it-IT"/>
          </a:p>
        </p:txBody>
      </p:sp>
    </p:spTree>
    <p:extLst>
      <p:ext uri="{BB962C8B-B14F-4D97-AF65-F5344CB8AC3E}">
        <p14:creationId xmlns:p14="http://schemas.microsoft.com/office/powerpoint/2010/main" val="359526292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educulture.unibit.bg/" TargetMode="External"/><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jpeg"/><Relationship Id="rId4" Type="http://schemas.openxmlformats.org/officeDocument/2006/relationships/hyperlink" Target="https://www.facebook.com/eduCultureb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s.dusheva@unibit.bg" TargetMode="External"/><Relationship Id="rId3" Type="http://schemas.openxmlformats.org/officeDocument/2006/relationships/image" Target="../media/image2.jpeg"/><Relationship Id="rId7" Type="http://schemas.openxmlformats.org/officeDocument/2006/relationships/hyperlink" Target="mailto:s.dimitrova@unibit.b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mailto:s.spasova@unibit.bg" TargetMode="External"/><Relationship Id="rId5" Type="http://schemas.openxmlformats.org/officeDocument/2006/relationships/image" Target="../media/image1.png"/><Relationship Id="rId4" Type="http://schemas.openxmlformats.org/officeDocument/2006/relationships/image" Target="../media/image4.jpeg"/><Relationship Id="rId9" Type="http://schemas.openxmlformats.org/officeDocument/2006/relationships/hyperlink" Target="mailto:p.gindev@unibit.b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educulture.unibit.bg/museums-and-librar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7"/>
          <p:cNvSpPr>
            <a:spLocks noChangeArrowheads="1"/>
          </p:cNvSpPr>
          <p:nvPr/>
        </p:nvSpPr>
        <p:spPr bwMode="auto">
          <a:xfrm>
            <a:off x="-61475" y="2053063"/>
            <a:ext cx="9181020" cy="1698222"/>
          </a:xfrm>
          <a:prstGeom prst="rect">
            <a:avLst/>
          </a:prstGeom>
          <a:noFill/>
          <a:ln w="9525">
            <a:noFill/>
            <a:miter lim="800000"/>
            <a:headEnd/>
            <a:tailEnd/>
          </a:ln>
        </p:spPr>
        <p:txBody>
          <a:bodyPr wrap="square">
            <a:spAutoFit/>
          </a:bodyPr>
          <a:lstStyle/>
          <a:p>
            <a:pPr algn="ctr">
              <a:lnSpc>
                <a:spcPct val="150000"/>
              </a:lnSpc>
            </a:pPr>
            <a:r>
              <a:rPr lang="en-US" sz="2400" b="1" dirty="0">
                <a:solidFill>
                  <a:schemeClr val="accent1">
                    <a:lumMod val="50000"/>
                  </a:schemeClr>
                </a:solidFill>
                <a:effectLst>
                  <a:outerShdw blurRad="38100" dist="38100" dir="2700000" algn="tl">
                    <a:srgbClr val="000000">
                      <a:alpha val="43137"/>
                    </a:srgbClr>
                  </a:outerShdw>
                </a:effectLst>
                <a:latin typeface="Book Antiqua" pitchFamily="18" charset="0"/>
              </a:rPr>
              <a:t>Cultural Institutions and Education in Bulgaria – </a:t>
            </a:r>
          </a:p>
          <a:p>
            <a:pPr algn="ctr">
              <a:lnSpc>
                <a:spcPct val="150000"/>
              </a:lnSpc>
            </a:pPr>
            <a:r>
              <a:rPr lang="en-US" sz="2400" b="1" dirty="0">
                <a:solidFill>
                  <a:schemeClr val="accent1">
                    <a:lumMod val="50000"/>
                  </a:schemeClr>
                </a:solidFill>
                <a:effectLst>
                  <a:outerShdw blurRad="38100" dist="38100" dir="2700000" algn="tl">
                    <a:srgbClr val="000000">
                      <a:alpha val="43137"/>
                    </a:srgbClr>
                  </a:outerShdw>
                </a:effectLst>
                <a:latin typeface="Book Antiqua" pitchFamily="18" charset="0"/>
              </a:rPr>
              <a:t>Popularization of Programs </a:t>
            </a:r>
          </a:p>
          <a:p>
            <a:pPr algn="ctr">
              <a:lnSpc>
                <a:spcPct val="150000"/>
              </a:lnSpc>
            </a:pPr>
            <a:r>
              <a:rPr lang="en-US" sz="2400" b="1" dirty="0">
                <a:solidFill>
                  <a:schemeClr val="accent1">
                    <a:lumMod val="50000"/>
                  </a:schemeClr>
                </a:solidFill>
                <a:effectLst>
                  <a:outerShdw blurRad="38100" dist="38100" dir="2700000" algn="tl">
                    <a:srgbClr val="000000">
                      <a:alpha val="43137"/>
                    </a:srgbClr>
                  </a:outerShdw>
                </a:effectLst>
                <a:latin typeface="Book Antiqua" pitchFamily="18" charset="0"/>
              </a:rPr>
              <a:t>with a Scientific and Research Project</a:t>
            </a:r>
          </a:p>
        </p:txBody>
      </p:sp>
      <p:sp>
        <p:nvSpPr>
          <p:cNvPr id="2056" name="Rectangle 7"/>
          <p:cNvSpPr>
            <a:spLocks noChangeArrowheads="1"/>
          </p:cNvSpPr>
          <p:nvPr/>
        </p:nvSpPr>
        <p:spPr bwMode="auto">
          <a:xfrm>
            <a:off x="-105435" y="4042942"/>
            <a:ext cx="9144000" cy="2684453"/>
          </a:xfrm>
          <a:prstGeom prst="rect">
            <a:avLst/>
          </a:prstGeom>
          <a:noFill/>
          <a:ln w="9525">
            <a:noFill/>
            <a:miter lim="800000"/>
            <a:headEnd/>
            <a:tailEnd/>
          </a:ln>
        </p:spPr>
        <p:txBody>
          <a:bodyPr wrap="square">
            <a:spAutoFit/>
          </a:bodyPr>
          <a:lstStyle/>
          <a:p>
            <a:pPr algn="ctr">
              <a:lnSpc>
                <a:spcPct val="110000"/>
              </a:lnSpc>
            </a:pPr>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Svetoslava Dimitrova, PhD</a:t>
            </a:r>
          </a:p>
          <a:p>
            <a:pPr algn="ctr">
              <a:lnSpc>
                <a:spcPct val="110000"/>
              </a:lnSpc>
            </a:pPr>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Chief Assist. Sonya Spasova, PhD</a:t>
            </a:r>
          </a:p>
          <a:p>
            <a:pPr algn="ctr">
              <a:lnSpc>
                <a:spcPct val="110000"/>
              </a:lnSpc>
            </a:pPr>
            <a:r>
              <a:rPr lang="en-GB" b="1"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Simona </a:t>
            </a:r>
            <a:r>
              <a:rPr lang="en-GB" b="1" dirty="0" err="1">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Dusheva</a:t>
            </a:r>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 Master’s Student</a:t>
            </a:r>
          </a:p>
          <a:p>
            <a:pPr algn="ctr">
              <a:lnSpc>
                <a:spcPct val="110000"/>
              </a:lnSpc>
            </a:pPr>
            <a:r>
              <a:rPr lang="en-US" b="1" dirty="0" err="1">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Panayot</a:t>
            </a:r>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 </a:t>
            </a:r>
            <a:r>
              <a:rPr lang="en-US" b="1" dirty="0" err="1">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Gindev</a:t>
            </a:r>
            <a:r>
              <a:rPr lang="en-US" b="1"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 PhD Student</a:t>
            </a:r>
          </a:p>
          <a:p>
            <a:pPr algn="ctr">
              <a:lnSpc>
                <a:spcPct val="110000"/>
              </a:lnSpc>
            </a:pPr>
            <a:endParaRPr lang="en-US" sz="2000" b="1"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endParaRPr>
          </a:p>
          <a:p>
            <a:pPr algn="ctr">
              <a:lnSpc>
                <a:spcPct val="110000"/>
              </a:lnSpc>
            </a:pPr>
            <a:r>
              <a:rPr lang="en-US" sz="1600"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University of Library Studies and Information Technologies (ULSIT)</a:t>
            </a:r>
          </a:p>
          <a:p>
            <a:pPr algn="ctr">
              <a:lnSpc>
                <a:spcPct val="110000"/>
              </a:lnSpc>
            </a:pPr>
            <a:r>
              <a:rPr lang="en-US" sz="1600"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Sofia, BULGARIA</a:t>
            </a:r>
            <a:r>
              <a:rPr lang="bg-BG" sz="1600"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   </a:t>
            </a:r>
          </a:p>
          <a:p>
            <a:pPr algn="ctr">
              <a:lnSpc>
                <a:spcPct val="110000"/>
              </a:lnSpc>
            </a:pPr>
            <a:endParaRPr lang="en-US" sz="1000"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endParaRPr>
          </a:p>
          <a:p>
            <a:pPr algn="ctr">
              <a:lnSpc>
                <a:spcPct val="110000"/>
              </a:lnSpc>
            </a:pPr>
            <a:endParaRPr lang="en-US" sz="2000"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endParaRPr>
          </a:p>
        </p:txBody>
      </p:sp>
      <p:sp>
        <p:nvSpPr>
          <p:cNvPr id="2057" name="Rectangle 4"/>
          <p:cNvSpPr>
            <a:spLocks noChangeArrowheads="1"/>
          </p:cNvSpPr>
          <p:nvPr/>
        </p:nvSpPr>
        <p:spPr bwMode="auto">
          <a:xfrm>
            <a:off x="-324544" y="1086149"/>
            <a:ext cx="9144000" cy="704808"/>
          </a:xfrm>
          <a:prstGeom prst="rect">
            <a:avLst/>
          </a:prstGeom>
          <a:noFill/>
          <a:ln w="9525">
            <a:noFill/>
            <a:miter lim="800000"/>
            <a:headEnd/>
            <a:tailEnd/>
          </a:ln>
        </p:spPr>
        <p:txBody>
          <a:bodyPr>
            <a:spAutoFit/>
          </a:bodyPr>
          <a:lstStyle/>
          <a:p>
            <a:pPr algn="ctr">
              <a:lnSpc>
                <a:spcPct val="150000"/>
              </a:lnSpc>
            </a:pPr>
            <a:r>
              <a:rPr lang="en-US" sz="1400" b="1" dirty="0">
                <a:solidFill>
                  <a:schemeClr val="accent1">
                    <a:lumMod val="50000"/>
                  </a:schemeClr>
                </a:solidFill>
                <a:effectLst>
                  <a:outerShdw blurRad="38100" dist="38100" dir="2700000" algn="tl">
                    <a:srgbClr val="000000">
                      <a:alpha val="43137"/>
                    </a:srgbClr>
                  </a:outerShdw>
                </a:effectLst>
                <a:latin typeface="Book Antiqua" pitchFamily="18" charset="0"/>
              </a:rPr>
              <a:t>International Conference “New Perspectives in Science Education” – 11</a:t>
            </a:r>
            <a:r>
              <a:rPr lang="en-US" sz="1400" b="1" baseline="30000" dirty="0">
                <a:solidFill>
                  <a:schemeClr val="accent1">
                    <a:lumMod val="50000"/>
                  </a:schemeClr>
                </a:solidFill>
                <a:effectLst>
                  <a:outerShdw blurRad="38100" dist="38100" dir="2700000" algn="tl">
                    <a:srgbClr val="000000">
                      <a:alpha val="43137"/>
                    </a:srgbClr>
                  </a:outerShdw>
                </a:effectLst>
                <a:latin typeface="Book Antiqua" pitchFamily="18" charset="0"/>
              </a:rPr>
              <a:t>th</a:t>
            </a:r>
            <a:r>
              <a:rPr lang="en-US" sz="1400" b="1" dirty="0">
                <a:solidFill>
                  <a:schemeClr val="accent1">
                    <a:lumMod val="50000"/>
                  </a:schemeClr>
                </a:solidFill>
                <a:effectLst>
                  <a:outerShdw blurRad="38100" dist="38100" dir="2700000" algn="tl">
                    <a:srgbClr val="000000">
                      <a:alpha val="43137"/>
                    </a:srgbClr>
                  </a:outerShdw>
                </a:effectLst>
                <a:latin typeface="Book Antiqua" pitchFamily="18" charset="0"/>
              </a:rPr>
              <a:t> Edition</a:t>
            </a:r>
            <a:endParaRPr lang="bg-BG" sz="1400" b="1" dirty="0">
              <a:solidFill>
                <a:schemeClr val="accent1">
                  <a:lumMod val="50000"/>
                </a:schemeClr>
              </a:solidFill>
              <a:effectLst>
                <a:outerShdw blurRad="38100" dist="38100" dir="2700000" algn="tl">
                  <a:srgbClr val="000000">
                    <a:alpha val="43137"/>
                  </a:srgbClr>
                </a:outerShdw>
              </a:effectLst>
              <a:latin typeface="Book Antiqua" pitchFamily="18" charset="0"/>
            </a:endParaRPr>
          </a:p>
          <a:p>
            <a:pPr algn="ctr">
              <a:lnSpc>
                <a:spcPct val="150000"/>
              </a:lnSpc>
            </a:pPr>
            <a:r>
              <a:rPr lang="bg-BG" sz="1400" b="1" dirty="0">
                <a:solidFill>
                  <a:schemeClr val="accent1">
                    <a:lumMod val="50000"/>
                  </a:schemeClr>
                </a:solidFill>
                <a:effectLst>
                  <a:outerShdw blurRad="38100" dist="38100" dir="2700000" algn="tl">
                    <a:srgbClr val="000000">
                      <a:alpha val="43137"/>
                    </a:srgbClr>
                  </a:outerShdw>
                </a:effectLst>
                <a:latin typeface="Book Antiqua" pitchFamily="18" charset="0"/>
                <a:sym typeface="Wingdings 2"/>
              </a:rPr>
              <a:t> </a:t>
            </a:r>
            <a:r>
              <a:rPr lang="en-US" sz="1400" b="1" dirty="0">
                <a:solidFill>
                  <a:schemeClr val="accent1">
                    <a:lumMod val="50000"/>
                  </a:schemeClr>
                </a:solidFill>
                <a:effectLst>
                  <a:outerShdw blurRad="38100" dist="38100" dir="2700000" algn="tl">
                    <a:srgbClr val="000000">
                      <a:alpha val="43137"/>
                    </a:srgbClr>
                  </a:outerShdw>
                </a:effectLst>
                <a:latin typeface="Book Antiqua" pitchFamily="18" charset="0"/>
                <a:sym typeface="Wingdings 2"/>
              </a:rPr>
              <a:t>17 </a:t>
            </a:r>
            <a:r>
              <a:rPr lang="bg-BG" sz="1400" b="1" dirty="0">
                <a:solidFill>
                  <a:schemeClr val="accent1">
                    <a:lumMod val="50000"/>
                  </a:schemeClr>
                </a:solidFill>
                <a:effectLst>
                  <a:outerShdw blurRad="38100" dist="38100" dir="2700000" algn="tl">
                    <a:srgbClr val="000000">
                      <a:alpha val="43137"/>
                    </a:srgbClr>
                  </a:outerShdw>
                </a:effectLst>
                <a:latin typeface="Book Antiqua" pitchFamily="18" charset="0"/>
              </a:rPr>
              <a:t>–</a:t>
            </a:r>
            <a:r>
              <a:rPr lang="en-US" sz="1400" b="1" dirty="0">
                <a:solidFill>
                  <a:schemeClr val="accent1">
                    <a:lumMod val="50000"/>
                  </a:schemeClr>
                </a:solidFill>
                <a:effectLst>
                  <a:outerShdw blurRad="38100" dist="38100" dir="2700000" algn="tl">
                    <a:srgbClr val="000000">
                      <a:alpha val="43137"/>
                    </a:srgbClr>
                  </a:outerShdw>
                </a:effectLst>
                <a:latin typeface="Book Antiqua" pitchFamily="18" charset="0"/>
              </a:rPr>
              <a:t> 18</a:t>
            </a:r>
            <a:r>
              <a:rPr lang="en-US" sz="1400" b="1" baseline="30000" dirty="0">
                <a:solidFill>
                  <a:schemeClr val="accent1">
                    <a:lumMod val="50000"/>
                  </a:schemeClr>
                </a:solidFill>
                <a:effectLst>
                  <a:outerShdw blurRad="38100" dist="38100" dir="2700000" algn="tl">
                    <a:srgbClr val="000000">
                      <a:alpha val="43137"/>
                    </a:srgbClr>
                  </a:outerShdw>
                </a:effectLst>
                <a:latin typeface="Book Antiqua" pitchFamily="18" charset="0"/>
              </a:rPr>
              <a:t>th</a:t>
            </a:r>
            <a:r>
              <a:rPr lang="en-US" sz="1400" b="1" dirty="0">
                <a:solidFill>
                  <a:schemeClr val="accent1">
                    <a:lumMod val="50000"/>
                  </a:schemeClr>
                </a:solidFill>
                <a:effectLst>
                  <a:outerShdw blurRad="38100" dist="38100" dir="2700000" algn="tl">
                    <a:srgbClr val="000000">
                      <a:alpha val="43137"/>
                    </a:srgbClr>
                  </a:outerShdw>
                </a:effectLst>
                <a:latin typeface="Book Antiqua" pitchFamily="18" charset="0"/>
              </a:rPr>
              <a:t> </a:t>
            </a:r>
            <a:r>
              <a:rPr lang="bg-BG" sz="1400" b="1" dirty="0">
                <a:solidFill>
                  <a:schemeClr val="accent1">
                    <a:lumMod val="50000"/>
                  </a:schemeClr>
                </a:solidFill>
                <a:effectLst>
                  <a:outerShdw blurRad="38100" dist="38100" dir="2700000" algn="tl">
                    <a:srgbClr val="000000">
                      <a:alpha val="43137"/>
                    </a:srgbClr>
                  </a:outerShdw>
                </a:effectLst>
                <a:latin typeface="Book Antiqua" pitchFamily="18" charset="0"/>
              </a:rPr>
              <a:t> </a:t>
            </a:r>
            <a:r>
              <a:rPr lang="en-US" sz="1400" b="1" dirty="0">
                <a:solidFill>
                  <a:schemeClr val="accent1">
                    <a:lumMod val="50000"/>
                  </a:schemeClr>
                </a:solidFill>
                <a:effectLst>
                  <a:outerShdw blurRad="38100" dist="38100" dir="2700000" algn="tl">
                    <a:srgbClr val="000000">
                      <a:alpha val="43137"/>
                    </a:srgbClr>
                  </a:outerShdw>
                </a:effectLst>
                <a:latin typeface="Book Antiqua" pitchFamily="18" charset="0"/>
              </a:rPr>
              <a:t>March </a:t>
            </a:r>
            <a:r>
              <a:rPr lang="bg-BG" sz="1400" b="1" dirty="0">
                <a:solidFill>
                  <a:schemeClr val="accent1">
                    <a:lumMod val="50000"/>
                  </a:schemeClr>
                </a:solidFill>
                <a:effectLst>
                  <a:outerShdw blurRad="38100" dist="38100" dir="2700000" algn="tl">
                    <a:srgbClr val="000000">
                      <a:alpha val="43137"/>
                    </a:srgbClr>
                  </a:outerShdw>
                </a:effectLst>
                <a:latin typeface="Book Antiqua" pitchFamily="18" charset="0"/>
              </a:rPr>
              <a:t>20</a:t>
            </a:r>
            <a:r>
              <a:rPr lang="en-US" sz="1400" b="1" dirty="0">
                <a:solidFill>
                  <a:schemeClr val="accent1">
                    <a:lumMod val="50000"/>
                  </a:schemeClr>
                </a:solidFill>
                <a:effectLst>
                  <a:outerShdw blurRad="38100" dist="38100" dir="2700000" algn="tl">
                    <a:srgbClr val="000000">
                      <a:alpha val="43137"/>
                    </a:srgbClr>
                  </a:outerShdw>
                </a:effectLst>
                <a:latin typeface="Book Antiqua" pitchFamily="18" charset="0"/>
              </a:rPr>
              <a:t>22,</a:t>
            </a:r>
            <a:r>
              <a:rPr lang="bg-BG" sz="1400" b="1" dirty="0">
                <a:solidFill>
                  <a:schemeClr val="accent1">
                    <a:lumMod val="50000"/>
                  </a:schemeClr>
                </a:solidFill>
                <a:effectLst>
                  <a:outerShdw blurRad="38100" dist="38100" dir="2700000" algn="tl">
                    <a:srgbClr val="000000">
                      <a:alpha val="43137"/>
                    </a:srgbClr>
                  </a:outerShdw>
                </a:effectLst>
                <a:latin typeface="Book Antiqua" pitchFamily="18" charset="0"/>
              </a:rPr>
              <a:t> </a:t>
            </a:r>
            <a:r>
              <a:rPr lang="en-US" sz="1400" b="1" dirty="0">
                <a:solidFill>
                  <a:schemeClr val="accent1">
                    <a:lumMod val="50000"/>
                  </a:schemeClr>
                </a:solidFill>
                <a:effectLst>
                  <a:outerShdw blurRad="38100" dist="38100" dir="2700000" algn="tl">
                    <a:srgbClr val="000000">
                      <a:alpha val="43137"/>
                    </a:srgbClr>
                  </a:outerShdw>
                </a:effectLst>
                <a:latin typeface="Book Antiqua" pitchFamily="18" charset="0"/>
              </a:rPr>
              <a:t> Florence</a:t>
            </a:r>
            <a:r>
              <a:rPr lang="bg-BG" sz="1400" b="1" dirty="0">
                <a:solidFill>
                  <a:schemeClr val="accent1">
                    <a:lumMod val="50000"/>
                  </a:schemeClr>
                </a:solidFill>
                <a:effectLst>
                  <a:outerShdw blurRad="38100" dist="38100" dir="2700000" algn="tl">
                    <a:srgbClr val="000000">
                      <a:alpha val="43137"/>
                    </a:srgbClr>
                  </a:outerShdw>
                </a:effectLst>
                <a:latin typeface="Book Antiqua" pitchFamily="18" charset="0"/>
              </a:rPr>
              <a:t>,</a:t>
            </a:r>
            <a:r>
              <a:rPr lang="en-US" sz="1400" b="1" dirty="0">
                <a:solidFill>
                  <a:schemeClr val="accent1">
                    <a:lumMod val="50000"/>
                  </a:schemeClr>
                </a:solidFill>
                <a:effectLst>
                  <a:outerShdw blurRad="38100" dist="38100" dir="2700000" algn="tl">
                    <a:srgbClr val="000000">
                      <a:alpha val="43137"/>
                    </a:srgbClr>
                  </a:outerShdw>
                </a:effectLst>
                <a:latin typeface="Book Antiqua" pitchFamily="18" charset="0"/>
              </a:rPr>
              <a:t> Italy </a:t>
            </a:r>
            <a:r>
              <a:rPr lang="bg-BG" sz="1400" b="1" dirty="0">
                <a:solidFill>
                  <a:schemeClr val="accent1">
                    <a:lumMod val="50000"/>
                  </a:schemeClr>
                </a:solidFill>
                <a:effectLst>
                  <a:outerShdw blurRad="38100" dist="38100" dir="2700000" algn="tl">
                    <a:srgbClr val="000000">
                      <a:alpha val="43137"/>
                    </a:srgbClr>
                  </a:outerShdw>
                </a:effectLst>
                <a:latin typeface="Book Antiqua" pitchFamily="18" charset="0"/>
                <a:sym typeface="Wingdings 2"/>
              </a:rPr>
              <a:t> </a:t>
            </a:r>
            <a:r>
              <a:rPr lang="en-US" sz="1400" b="1" dirty="0">
                <a:solidFill>
                  <a:schemeClr val="accent1">
                    <a:lumMod val="50000"/>
                  </a:schemeClr>
                </a:solidFill>
                <a:effectLst>
                  <a:outerShdw blurRad="38100" dist="38100" dir="2700000" algn="tl">
                    <a:srgbClr val="000000">
                      <a:alpha val="43137"/>
                    </a:srgbClr>
                  </a:outerShdw>
                </a:effectLst>
                <a:latin typeface="Book Antiqua" pitchFamily="18" charset="0"/>
                <a:sym typeface="Wingdings 2"/>
              </a:rPr>
              <a:t> </a:t>
            </a:r>
          </a:p>
        </p:txBody>
      </p:sp>
      <p:pic>
        <p:nvPicPr>
          <p:cNvPr id="18" name="Picture 17" descr="C:\Documents and Settings\Administrator.TEREZA-4CBD23C5\Desktop\svubit-logo.gif"/>
          <p:cNvPicPr/>
          <p:nvPr/>
        </p:nvPicPr>
        <p:blipFill>
          <a:blip r:embed="rId3"/>
          <a:srcRect/>
          <a:stretch>
            <a:fillRect/>
          </a:stretch>
        </p:blipFill>
        <p:spPr bwMode="auto">
          <a:xfrm>
            <a:off x="8064388" y="1026157"/>
            <a:ext cx="974177" cy="675538"/>
          </a:xfrm>
          <a:prstGeom prst="rect">
            <a:avLst/>
          </a:prstGeom>
          <a:noFill/>
          <a:ln w="9525">
            <a:noFill/>
            <a:miter lim="800000"/>
            <a:headEnd/>
            <a:tailEnd/>
          </a:ln>
        </p:spPr>
      </p:pic>
      <p:sp>
        <p:nvSpPr>
          <p:cNvPr id="15" name="Slide Number Placeholder 14"/>
          <p:cNvSpPr>
            <a:spLocks noGrp="1"/>
          </p:cNvSpPr>
          <p:nvPr>
            <p:ph type="sldNum" sz="quarter" idx="12"/>
          </p:nvPr>
        </p:nvSpPr>
        <p:spPr>
          <a:xfrm>
            <a:off x="7218494" y="6571437"/>
            <a:ext cx="1905000" cy="311916"/>
          </a:xfrm>
        </p:spPr>
        <p:txBody>
          <a:bodyPr/>
          <a:lstStyle/>
          <a:p>
            <a:pPr>
              <a:defRPr/>
            </a:pPr>
            <a:r>
              <a:rPr lang="it-IT" b="1" dirty="0">
                <a:latin typeface="Book Antiqua" panose="02040602050305030304" pitchFamily="18" charset="0"/>
              </a:rPr>
              <a:t>1</a:t>
            </a:r>
          </a:p>
        </p:txBody>
      </p:sp>
      <p:pic>
        <p:nvPicPr>
          <p:cNvPr id="16" name="Картина 15" descr="BANNER NPSE 5TH"/>
          <p:cNvPicPr/>
          <p:nvPr/>
        </p:nvPicPr>
        <p:blipFill>
          <a:blip r:embed="rId4" cstate="print">
            <a:extLst>
              <a:ext uri="{28A0092B-C50C-407E-A947-70E740481C1C}">
                <a14:useLocalDpi xmlns:a14="http://schemas.microsoft.com/office/drawing/2010/main" val="0"/>
              </a:ext>
            </a:extLst>
          </a:blip>
          <a:srcRect b="15396"/>
          <a:stretch>
            <a:fillRect/>
          </a:stretch>
        </p:blipFill>
        <p:spPr bwMode="auto">
          <a:xfrm>
            <a:off x="3222" y="2613"/>
            <a:ext cx="9140778" cy="968223"/>
          </a:xfrm>
          <a:prstGeom prst="rect">
            <a:avLst/>
          </a:prstGeom>
          <a:noFill/>
        </p:spPr>
      </p:pic>
      <p:pic>
        <p:nvPicPr>
          <p:cNvPr id="3" name="Картина 2">
            <a:extLst>
              <a:ext uri="{FF2B5EF4-FFF2-40B4-BE49-F238E27FC236}">
                <a16:creationId xmlns:a16="http://schemas.microsoft.com/office/drawing/2014/main" id="{05EB91E7-9D58-4BFF-9374-8F6EDF669A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5974280"/>
            <a:ext cx="2945975" cy="597157"/>
          </a:xfrm>
          <a:prstGeom prst="rect">
            <a:avLst/>
          </a:prstGeom>
        </p:spPr>
      </p:pic>
      <p:pic>
        <p:nvPicPr>
          <p:cNvPr id="1026" name="Picture 2" descr="EduCulture">
            <a:extLst>
              <a:ext uri="{FF2B5EF4-FFF2-40B4-BE49-F238E27FC236}">
                <a16:creationId xmlns:a16="http://schemas.microsoft.com/office/drawing/2014/main" id="{879D7753-E3D8-48F4-BA2E-C876BF4E8B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235" y="5992465"/>
            <a:ext cx="697644" cy="68909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27">
            <a:extLst>
              <a:ext uri="{FF2B5EF4-FFF2-40B4-BE49-F238E27FC236}">
                <a16:creationId xmlns:a16="http://schemas.microsoft.com/office/drawing/2014/main" id="{1553B8BD-BD5B-4394-90EC-D45246542750}"/>
              </a:ext>
            </a:extLst>
          </p:cNvPr>
          <p:cNvCxnSpPr/>
          <p:nvPr/>
        </p:nvCxnSpPr>
        <p:spPr bwMode="auto">
          <a:xfrm flipV="1">
            <a:off x="-16069" y="908720"/>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flipV="1">
            <a:off x="388514" y="1576173"/>
            <a:ext cx="8503458" cy="1662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6"/>
          <p:cNvSpPr>
            <a:spLocks noChangeArrowheads="1"/>
          </p:cNvSpPr>
          <p:nvPr/>
        </p:nvSpPr>
        <p:spPr bwMode="auto">
          <a:xfrm>
            <a:off x="373528" y="1006658"/>
            <a:ext cx="8770472" cy="569515"/>
          </a:xfrm>
          <a:prstGeom prst="rect">
            <a:avLst/>
          </a:prstGeom>
          <a:noFill/>
          <a:ln w="9525">
            <a:noFill/>
            <a:miter lim="800000"/>
            <a:headEnd/>
            <a:tailEnd/>
          </a:ln>
        </p:spPr>
        <p:txBody>
          <a:bodyPr wrap="square">
            <a:spAutoFit/>
          </a:bodyPr>
          <a:lstStyle/>
          <a:p>
            <a:pPr algn="just">
              <a:lnSpc>
                <a:spcPct val="150000"/>
              </a:lnSpc>
            </a:pPr>
            <a:r>
              <a:rPr lang="bg-BG" sz="2300" b="1" dirty="0">
                <a:solidFill>
                  <a:srgbClr val="008000"/>
                </a:solidFill>
                <a:effectLst>
                  <a:outerShdw blurRad="38100" dist="38100" dir="2700000" algn="tl">
                    <a:srgbClr val="000000">
                      <a:alpha val="43137"/>
                    </a:srgbClr>
                  </a:outerShdw>
                </a:effectLst>
                <a:latin typeface="Book Antiqua" pitchFamily="18" charset="0"/>
                <a:cs typeface="Arial" charset="0"/>
              </a:rPr>
              <a:t>4</a:t>
            </a:r>
            <a:r>
              <a:rPr lang="en-US" sz="2300" b="1" dirty="0">
                <a:solidFill>
                  <a:srgbClr val="008000"/>
                </a:solidFill>
                <a:effectLst>
                  <a:outerShdw blurRad="38100" dist="38100" dir="2700000" algn="tl">
                    <a:srgbClr val="000000">
                      <a:alpha val="43137"/>
                    </a:srgbClr>
                  </a:outerShdw>
                </a:effectLst>
                <a:latin typeface="Book Antiqua" pitchFamily="18" charset="0"/>
                <a:cs typeface="Arial" charset="0"/>
              </a:rPr>
              <a:t>. Conclusion </a:t>
            </a:r>
          </a:p>
        </p:txBody>
      </p:sp>
      <p:sp>
        <p:nvSpPr>
          <p:cNvPr id="2" name="Rectangle 1"/>
          <p:cNvSpPr/>
          <p:nvPr/>
        </p:nvSpPr>
        <p:spPr>
          <a:xfrm>
            <a:off x="76288" y="1599190"/>
            <a:ext cx="8503458" cy="4324261"/>
          </a:xfrm>
          <a:prstGeom prst="rect">
            <a:avLst/>
          </a:prstGeom>
        </p:spPr>
        <p:txBody>
          <a:bodyPr wrap="square">
            <a:spAutoFit/>
          </a:bodyPr>
          <a:lstStyle/>
          <a:p>
            <a:pPr marL="425196" lvl="0" indent="-342900" algn="just" eaLnBrk="1" fontAlgn="auto" hangingPunct="1">
              <a:spcBef>
                <a:spcPts val="600"/>
              </a:spcBef>
              <a:spcAft>
                <a:spcPts val="0"/>
              </a:spcAft>
              <a:buSzPct val="80000"/>
              <a:buFont typeface="Wingdings" panose="05000000000000000000" pitchFamily="2" charset="2"/>
              <a:buChar char="q"/>
            </a:pPr>
            <a:r>
              <a:rPr lang="en-US" dirty="0">
                <a:solidFill>
                  <a:prstClr val="black"/>
                </a:solidFill>
                <a:latin typeface="Book Antiqua" pitchFamily="18" charset="0"/>
                <a:ea typeface="+mn-ea"/>
              </a:rPr>
              <a:t>In the classroom, educators can present information to students many ways, whether via lecture, video, or readings. Field trips can not only entertain, but they also serve as a supplement for material discussed in class. Physically surrounded by elements that they have previously been taught allows students to connect the visual with their class experiences. When both iterations of the same information are merged, a complete understanding of the subject matter is more easily achieved by the student, allowing them to successfully further their education.</a:t>
            </a:r>
          </a:p>
          <a:p>
            <a:pPr marL="425196" lvl="0" indent="-342900" algn="just" eaLnBrk="1" fontAlgn="auto" hangingPunct="1">
              <a:spcBef>
                <a:spcPts val="600"/>
              </a:spcBef>
              <a:spcAft>
                <a:spcPts val="0"/>
              </a:spcAft>
              <a:buSzPct val="80000"/>
              <a:buFont typeface="Wingdings" panose="05000000000000000000" pitchFamily="2" charset="2"/>
              <a:buChar char="q"/>
            </a:pPr>
            <a:r>
              <a:rPr lang="en-US" dirty="0">
                <a:solidFill>
                  <a:prstClr val="black"/>
                </a:solidFill>
                <a:latin typeface="Book Antiqua" pitchFamily="18" charset="0"/>
                <a:ea typeface="+mn-ea"/>
              </a:rPr>
              <a:t>The presentation of these cultural institutions and their educational activities to national and international scientific audience would help to enhance the prestige of Bulgaria as a country with rich cultural heritage, preserved traditions and active cultural and educational activities. Promoting their activities and presenting them in a convenient format for the end user (parent, student, etc.) will further increase their attendance and show their interactive side.</a:t>
            </a:r>
            <a:endParaRPr lang="bg-BG" dirty="0">
              <a:solidFill>
                <a:prstClr val="black"/>
              </a:solidFill>
              <a:latin typeface="Book Antiqua" pitchFamily="18" charset="0"/>
              <a:ea typeface="+mn-ea"/>
            </a:endParaRPr>
          </a:p>
        </p:txBody>
      </p:sp>
      <p:pic>
        <p:nvPicPr>
          <p:cNvPr id="13" name="Картина 12" descr="BANNER NPSE 5TH"/>
          <p:cNvPicPr/>
          <p:nvPr/>
        </p:nvPicPr>
        <p:blipFill>
          <a:blip r:embed="rId3" cstate="print">
            <a:extLst>
              <a:ext uri="{28A0092B-C50C-407E-A947-70E740481C1C}">
                <a14:useLocalDpi xmlns:a14="http://schemas.microsoft.com/office/drawing/2010/main" val="0"/>
              </a:ext>
            </a:extLst>
          </a:blip>
          <a:srcRect b="15396"/>
          <a:stretch>
            <a:fillRect/>
          </a:stretch>
        </p:blipFill>
        <p:spPr bwMode="auto">
          <a:xfrm>
            <a:off x="-508" y="-27384"/>
            <a:ext cx="9144508" cy="935990"/>
          </a:xfrm>
          <a:prstGeom prst="rect">
            <a:avLst/>
          </a:prstGeom>
          <a:noFill/>
        </p:spPr>
      </p:pic>
      <p:cxnSp>
        <p:nvCxnSpPr>
          <p:cNvPr id="15" name="Straight Connector 27"/>
          <p:cNvCxnSpPr/>
          <p:nvPr/>
        </p:nvCxnSpPr>
        <p:spPr bwMode="auto">
          <a:xfrm flipV="1">
            <a:off x="-16069" y="908720"/>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2" descr="EduCulture">
            <a:extLst>
              <a:ext uri="{FF2B5EF4-FFF2-40B4-BE49-F238E27FC236}">
                <a16:creationId xmlns:a16="http://schemas.microsoft.com/office/drawing/2014/main" id="{13181005-88CB-4E72-A87B-42E6962F88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0283"/>
            <a:ext cx="697644" cy="6890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Documents and Settings\Administrator.TEREZA-4CBD23C5\Desktop\svubit-logo.gif">
            <a:extLst>
              <a:ext uri="{FF2B5EF4-FFF2-40B4-BE49-F238E27FC236}">
                <a16:creationId xmlns:a16="http://schemas.microsoft.com/office/drawing/2014/main" id="{4C4FA390-4948-4D79-9DB8-7211BA06D96B}"/>
              </a:ext>
            </a:extLst>
          </p:cNvPr>
          <p:cNvPicPr/>
          <p:nvPr/>
        </p:nvPicPr>
        <p:blipFill>
          <a:blip r:embed="rId5"/>
          <a:srcRect/>
          <a:stretch>
            <a:fillRect/>
          </a:stretch>
        </p:blipFill>
        <p:spPr bwMode="auto">
          <a:xfrm>
            <a:off x="8175908" y="6120181"/>
            <a:ext cx="974177" cy="729199"/>
          </a:xfrm>
          <a:prstGeom prst="rect">
            <a:avLst/>
          </a:prstGeom>
          <a:noFill/>
          <a:ln w="9525">
            <a:noFill/>
            <a:miter lim="800000"/>
            <a:headEnd/>
            <a:tailEnd/>
          </a:ln>
        </p:spPr>
      </p:pic>
      <p:cxnSp>
        <p:nvCxnSpPr>
          <p:cNvPr id="23" name="Straight Connector 6">
            <a:extLst>
              <a:ext uri="{FF2B5EF4-FFF2-40B4-BE49-F238E27FC236}">
                <a16:creationId xmlns:a16="http://schemas.microsoft.com/office/drawing/2014/main" id="{AE18DD91-7A3E-45E4-B552-1178B76AC1E3}"/>
              </a:ext>
            </a:extLst>
          </p:cNvPr>
          <p:cNvCxnSpPr/>
          <p:nvPr/>
        </p:nvCxnSpPr>
        <p:spPr bwMode="auto">
          <a:xfrm flipV="1">
            <a:off x="0" y="6120181"/>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7">
            <a:extLst>
              <a:ext uri="{FF2B5EF4-FFF2-40B4-BE49-F238E27FC236}">
                <a16:creationId xmlns:a16="http://schemas.microsoft.com/office/drawing/2014/main" id="{AADFD45E-CD39-4506-B800-6A5B50DA56A5}"/>
              </a:ext>
            </a:extLst>
          </p:cNvPr>
          <p:cNvSpPr>
            <a:spLocks noChangeArrowheads="1"/>
          </p:cNvSpPr>
          <p:nvPr/>
        </p:nvSpPr>
        <p:spPr bwMode="auto">
          <a:xfrm>
            <a:off x="685811" y="6256448"/>
            <a:ext cx="7636356" cy="456663"/>
          </a:xfrm>
          <a:prstGeom prst="rect">
            <a:avLst/>
          </a:prstGeom>
          <a:noFill/>
          <a:ln w="9525">
            <a:noFill/>
            <a:miter lim="800000"/>
            <a:headEnd/>
            <a:tailEnd/>
          </a:ln>
        </p:spPr>
        <p:txBody>
          <a:bodyPr wrap="square">
            <a:spAutoFit/>
          </a:bodyPr>
          <a:lstStyle/>
          <a:p>
            <a:pPr algn="ctr">
              <a:lnSpc>
                <a:spcPct val="110000"/>
              </a:lnSpc>
            </a:pPr>
            <a:r>
              <a:rPr lang="en-US" sz="1100" b="1" dirty="0">
                <a:latin typeface="Book Antiqua" pitchFamily="18" charset="0"/>
                <a:cs typeface="Arial" charset="0"/>
              </a:rPr>
              <a:t>Cultural Institutions and Education in Bulgaria –  Popularization of Programs  with a Scientific and Research Project</a:t>
            </a:r>
          </a:p>
          <a:p>
            <a:pPr algn="ctr">
              <a:lnSpc>
                <a:spcPct val="110000"/>
              </a:lnSpc>
            </a:pPr>
            <a:r>
              <a:rPr lang="en-US" sz="1100" dirty="0">
                <a:latin typeface="Book Antiqua" pitchFamily="18" charset="0"/>
                <a:cs typeface="Arial" charset="0"/>
              </a:rPr>
              <a:t>Svetoslava Dimitrova, Sonya Spasova, Simona </a:t>
            </a:r>
            <a:r>
              <a:rPr lang="en-US" sz="1100" dirty="0" err="1">
                <a:latin typeface="Book Antiqua" pitchFamily="18" charset="0"/>
                <a:cs typeface="Arial" charset="0"/>
              </a:rPr>
              <a:t>Dusheva</a:t>
            </a:r>
            <a:r>
              <a:rPr lang="en-US" sz="1100" dirty="0">
                <a:latin typeface="Book Antiqua" pitchFamily="18" charset="0"/>
                <a:cs typeface="Arial" charset="0"/>
              </a:rPr>
              <a:t>, </a:t>
            </a:r>
            <a:r>
              <a:rPr lang="en-US" sz="1100" dirty="0" err="1">
                <a:latin typeface="Book Antiqua" pitchFamily="18" charset="0"/>
                <a:cs typeface="Arial" charset="0"/>
              </a:rPr>
              <a:t>Panayoit</a:t>
            </a:r>
            <a:r>
              <a:rPr lang="en-US" sz="1100" dirty="0">
                <a:latin typeface="Book Antiqua" pitchFamily="18" charset="0"/>
                <a:cs typeface="Arial" charset="0"/>
              </a:rPr>
              <a:t> </a:t>
            </a:r>
            <a:r>
              <a:rPr lang="en-US" sz="1100" dirty="0" err="1">
                <a:latin typeface="Book Antiqua" pitchFamily="18" charset="0"/>
                <a:cs typeface="Arial" charset="0"/>
              </a:rPr>
              <a:t>Gindev</a:t>
            </a:r>
            <a:endParaRPr lang="en-US" sz="1100" dirty="0">
              <a:latin typeface="Book Antiqua" pitchFamily="18" charset="0"/>
              <a:cs typeface="Arial" charset="0"/>
            </a:endParaRPr>
          </a:p>
        </p:txBody>
      </p:sp>
    </p:spTree>
    <p:extLst>
      <p:ext uri="{BB962C8B-B14F-4D97-AF65-F5344CB8AC3E}">
        <p14:creationId xmlns:p14="http://schemas.microsoft.com/office/powerpoint/2010/main" val="350165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bwMode="auto">
          <a:xfrm flipV="1">
            <a:off x="307293" y="1559550"/>
            <a:ext cx="8503458" cy="1662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Slide Number Placeholder 43"/>
          <p:cNvSpPr txBox="1">
            <a:spLocks/>
          </p:cNvSpPr>
          <p:nvPr/>
        </p:nvSpPr>
        <p:spPr bwMode="auto">
          <a:xfrm>
            <a:off x="7056276" y="6597352"/>
            <a:ext cx="500844" cy="232633"/>
          </a:xfrm>
          <a:prstGeom prst="rect">
            <a:avLst/>
          </a:prstGeom>
          <a:noFill/>
          <a:ln>
            <a:noFill/>
          </a:ln>
        </p:spPr>
        <p:txBody>
          <a:bodyPr vert="horz" wrap="square" lIns="91440" tIns="45720" rIns="91440" bIns="45720" numCol="1" anchor="t" anchorCtr="0" compatLnSpc="1">
            <a:prstTxWarp prst="textNoShape">
              <a:avLst/>
            </a:prstTxWarp>
          </a:bodyPr>
          <a:lstStyle>
            <a:defPPr>
              <a:defRPr lang="it-IT"/>
            </a:defPPr>
            <a:lvl1pPr algn="r" rtl="0" eaLnBrk="0" fontAlgn="base" hangingPunct="0">
              <a:spcBef>
                <a:spcPct val="0"/>
              </a:spcBef>
              <a:spcAft>
                <a:spcPct val="0"/>
              </a:spcAft>
              <a:defRPr sz="1400" kern="1200">
                <a:solidFill>
                  <a:schemeClr val="tx1"/>
                </a:solidFill>
                <a:latin typeface="Arial" charset="0"/>
                <a:ea typeface="ＭＳ Ｐゴシック" pitchFamily="-10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5pPr>
            <a:lvl6pPr marL="2286000" algn="l" defTabSz="914400" rtl="0" eaLnBrk="1" latinLnBrk="0" hangingPunct="1">
              <a:defRPr sz="2400" kern="1200">
                <a:solidFill>
                  <a:schemeClr val="tx1"/>
                </a:solidFill>
                <a:latin typeface="Arial" charset="0"/>
                <a:ea typeface="ＭＳ Ｐゴシック" pitchFamily="-106" charset="-128"/>
                <a:cs typeface="+mn-cs"/>
              </a:defRPr>
            </a:lvl6pPr>
            <a:lvl7pPr marL="2743200" algn="l" defTabSz="914400" rtl="0" eaLnBrk="1" latinLnBrk="0" hangingPunct="1">
              <a:defRPr sz="2400" kern="1200">
                <a:solidFill>
                  <a:schemeClr val="tx1"/>
                </a:solidFill>
                <a:latin typeface="Arial" charset="0"/>
                <a:ea typeface="ＭＳ Ｐゴシック" pitchFamily="-106" charset="-128"/>
                <a:cs typeface="+mn-cs"/>
              </a:defRPr>
            </a:lvl7pPr>
            <a:lvl8pPr marL="3200400" algn="l" defTabSz="914400" rtl="0" eaLnBrk="1" latinLnBrk="0" hangingPunct="1">
              <a:defRPr sz="2400" kern="1200">
                <a:solidFill>
                  <a:schemeClr val="tx1"/>
                </a:solidFill>
                <a:latin typeface="Arial" charset="0"/>
                <a:ea typeface="ＭＳ Ｐゴシック" pitchFamily="-106" charset="-128"/>
                <a:cs typeface="+mn-cs"/>
              </a:defRPr>
            </a:lvl8pPr>
            <a:lvl9pPr marL="3657600" algn="l" defTabSz="914400" rtl="0" eaLnBrk="1" latinLnBrk="0" hangingPunct="1">
              <a:defRPr sz="2400" kern="1200">
                <a:solidFill>
                  <a:schemeClr val="tx1"/>
                </a:solidFill>
                <a:latin typeface="Arial" charset="0"/>
                <a:ea typeface="ＭＳ Ｐゴシック" pitchFamily="-106" charset="-128"/>
                <a:cs typeface="+mn-cs"/>
              </a:defRPr>
            </a:lvl9pPr>
          </a:lstStyle>
          <a:p>
            <a:pPr>
              <a:defRPr/>
            </a:pPr>
            <a:r>
              <a:rPr lang="bg-BG" b="1" dirty="0">
                <a:latin typeface="Book Antiqua" panose="02040602050305030304" pitchFamily="18" charset="0"/>
              </a:rPr>
              <a:t>1</a:t>
            </a:r>
            <a:r>
              <a:rPr lang="it-IT" b="1" dirty="0">
                <a:latin typeface="Book Antiqua" panose="02040602050305030304" pitchFamily="18" charset="0"/>
              </a:rPr>
              <a:t>7</a:t>
            </a:r>
          </a:p>
        </p:txBody>
      </p:sp>
      <p:sp>
        <p:nvSpPr>
          <p:cNvPr id="12" name="Rectangle 6"/>
          <p:cNvSpPr>
            <a:spLocks noChangeArrowheads="1"/>
          </p:cNvSpPr>
          <p:nvPr/>
        </p:nvSpPr>
        <p:spPr bwMode="auto">
          <a:xfrm>
            <a:off x="373528" y="1006658"/>
            <a:ext cx="8770472" cy="569515"/>
          </a:xfrm>
          <a:prstGeom prst="rect">
            <a:avLst/>
          </a:prstGeom>
          <a:noFill/>
          <a:ln w="9525">
            <a:noFill/>
            <a:miter lim="800000"/>
            <a:headEnd/>
            <a:tailEnd/>
          </a:ln>
        </p:spPr>
        <p:txBody>
          <a:bodyPr wrap="square">
            <a:spAutoFit/>
          </a:bodyPr>
          <a:lstStyle/>
          <a:p>
            <a:pPr algn="just">
              <a:lnSpc>
                <a:spcPct val="150000"/>
              </a:lnSpc>
            </a:pPr>
            <a:r>
              <a:rPr lang="bg-BG" sz="2300" b="1" dirty="0">
                <a:solidFill>
                  <a:srgbClr val="008000"/>
                </a:solidFill>
                <a:effectLst>
                  <a:outerShdw blurRad="38100" dist="38100" dir="2700000" algn="tl">
                    <a:srgbClr val="000000">
                      <a:alpha val="43137"/>
                    </a:srgbClr>
                  </a:outerShdw>
                </a:effectLst>
                <a:latin typeface="Book Antiqua" pitchFamily="18" charset="0"/>
                <a:cs typeface="Arial" charset="0"/>
              </a:rPr>
              <a:t>5</a:t>
            </a:r>
            <a:r>
              <a:rPr lang="en-US" sz="2300" b="1" dirty="0">
                <a:solidFill>
                  <a:srgbClr val="008000"/>
                </a:solidFill>
                <a:effectLst>
                  <a:outerShdw blurRad="38100" dist="38100" dir="2700000" algn="tl">
                    <a:srgbClr val="000000">
                      <a:alpha val="43137"/>
                    </a:srgbClr>
                  </a:outerShdw>
                </a:effectLst>
                <a:latin typeface="Book Antiqua" pitchFamily="18" charset="0"/>
                <a:cs typeface="Arial" charset="0"/>
              </a:rPr>
              <a:t>. Acknowledgments </a:t>
            </a:r>
          </a:p>
        </p:txBody>
      </p:sp>
      <p:sp>
        <p:nvSpPr>
          <p:cNvPr id="2" name="Rectangle 1"/>
          <p:cNvSpPr/>
          <p:nvPr/>
        </p:nvSpPr>
        <p:spPr>
          <a:xfrm>
            <a:off x="185307" y="1698829"/>
            <a:ext cx="8747430" cy="4021678"/>
          </a:xfrm>
          <a:prstGeom prst="rect">
            <a:avLst/>
          </a:prstGeom>
        </p:spPr>
        <p:txBody>
          <a:bodyPr wrap="square">
            <a:spAutoFit/>
          </a:bodyPr>
          <a:lstStyle/>
          <a:p>
            <a:pPr marL="82296" lvl="0" algn="just" eaLnBrk="1" fontAlgn="auto" hangingPunct="1">
              <a:lnSpc>
                <a:spcPct val="150000"/>
              </a:lnSpc>
              <a:spcBef>
                <a:spcPts val="600"/>
              </a:spcBef>
              <a:spcAft>
                <a:spcPts val="0"/>
              </a:spcAft>
              <a:buSzPct val="80000"/>
            </a:pPr>
            <a:r>
              <a:rPr lang="en-US" dirty="0">
                <a:solidFill>
                  <a:prstClr val="black"/>
                </a:solidFill>
                <a:effectLst>
                  <a:outerShdw blurRad="38100" dist="38100" dir="2700000" algn="tl">
                    <a:srgbClr val="000000">
                      <a:alpha val="43137"/>
                    </a:srgbClr>
                  </a:outerShdw>
                </a:effectLst>
                <a:latin typeface="Book Antiqua" pitchFamily="18" charset="0"/>
                <a:ea typeface="+mn-ea"/>
              </a:rPr>
              <a:t>This research would not be possible without the financial assistance of the following project: “Research of contemporary educational programs of cultural institutions in Bulgaria”, financed by National Science Fund of the Ministry of Education and Science of the Republic of Bulgaria with Contract № KP-06-M35/3 from 18.12.2019, led by Assist. Sonya Spasova, PhD.</a:t>
            </a:r>
          </a:p>
          <a:p>
            <a:pPr marL="82296" lvl="0" algn="just" eaLnBrk="1" fontAlgn="auto" hangingPunct="1">
              <a:lnSpc>
                <a:spcPct val="150000"/>
              </a:lnSpc>
              <a:spcBef>
                <a:spcPts val="600"/>
              </a:spcBef>
              <a:spcAft>
                <a:spcPts val="0"/>
              </a:spcAft>
              <a:buSzPct val="80000"/>
            </a:pPr>
            <a:endParaRPr lang="en-US" dirty="0">
              <a:solidFill>
                <a:prstClr val="black"/>
              </a:solidFill>
              <a:effectLst>
                <a:outerShdw blurRad="38100" dist="38100" dir="2700000" algn="tl">
                  <a:srgbClr val="000000">
                    <a:alpha val="43137"/>
                  </a:srgbClr>
                </a:outerShdw>
              </a:effectLst>
              <a:latin typeface="Book Antiqua" pitchFamily="18" charset="0"/>
              <a:ea typeface="+mn-ea"/>
            </a:endParaRPr>
          </a:p>
          <a:p>
            <a:pPr marL="82296" lvl="0" algn="just" eaLnBrk="1" fontAlgn="auto" hangingPunct="1">
              <a:lnSpc>
                <a:spcPct val="150000"/>
              </a:lnSpc>
              <a:spcBef>
                <a:spcPts val="600"/>
              </a:spcBef>
              <a:spcAft>
                <a:spcPts val="0"/>
              </a:spcAft>
              <a:buSzPct val="80000"/>
            </a:pPr>
            <a:r>
              <a:rPr lang="en-US" dirty="0">
                <a:solidFill>
                  <a:prstClr val="black"/>
                </a:solidFill>
                <a:effectLst>
                  <a:outerShdw blurRad="38100" dist="38100" dir="2700000" algn="tl">
                    <a:srgbClr val="000000">
                      <a:alpha val="43137"/>
                    </a:srgbClr>
                  </a:outerShdw>
                </a:effectLst>
                <a:latin typeface="Book Antiqua" pitchFamily="18" charset="0"/>
                <a:ea typeface="+mn-ea"/>
              </a:rPr>
              <a:t>For more information: </a:t>
            </a:r>
            <a:endParaRPr lang="bg-BG" dirty="0">
              <a:solidFill>
                <a:prstClr val="black"/>
              </a:solidFill>
              <a:effectLst>
                <a:outerShdw blurRad="38100" dist="38100" dir="2700000" algn="tl">
                  <a:srgbClr val="000000">
                    <a:alpha val="43137"/>
                  </a:srgbClr>
                </a:outerShdw>
              </a:effectLst>
              <a:latin typeface="Book Antiqua" pitchFamily="18" charset="0"/>
            </a:endParaRPr>
          </a:p>
          <a:p>
            <a:pPr marL="82296" lvl="0" eaLnBrk="1" fontAlgn="auto" hangingPunct="1">
              <a:lnSpc>
                <a:spcPct val="150000"/>
              </a:lnSpc>
              <a:spcBef>
                <a:spcPts val="600"/>
              </a:spcBef>
              <a:spcAft>
                <a:spcPts val="0"/>
              </a:spcAft>
              <a:buSzPct val="80000"/>
            </a:pPr>
            <a:r>
              <a:rPr lang="en-US" dirty="0">
                <a:solidFill>
                  <a:prstClr val="black"/>
                </a:solidFill>
                <a:effectLst>
                  <a:outerShdw blurRad="38100" dist="38100" dir="2700000" algn="tl">
                    <a:srgbClr val="000000">
                      <a:alpha val="43137"/>
                    </a:srgbClr>
                  </a:outerShdw>
                </a:effectLst>
                <a:latin typeface="Book Antiqua" pitchFamily="18" charset="0"/>
                <a:ea typeface="+mn-ea"/>
              </a:rPr>
              <a:t>Official website of the project –</a:t>
            </a:r>
            <a:r>
              <a:rPr lang="bg-BG" dirty="0">
                <a:solidFill>
                  <a:prstClr val="black"/>
                </a:solidFill>
                <a:effectLst>
                  <a:outerShdw blurRad="38100" dist="38100" dir="2700000" algn="tl">
                    <a:srgbClr val="000000">
                      <a:alpha val="43137"/>
                    </a:srgbClr>
                  </a:outerShdw>
                </a:effectLst>
                <a:latin typeface="Book Antiqua" pitchFamily="18" charset="0"/>
                <a:ea typeface="+mn-ea"/>
              </a:rPr>
              <a:t> </a:t>
            </a:r>
            <a:r>
              <a:rPr lang="en-US" dirty="0">
                <a:solidFill>
                  <a:prstClr val="black"/>
                </a:solidFill>
                <a:effectLst>
                  <a:outerShdw blurRad="38100" dist="38100" dir="2700000" algn="tl">
                    <a:srgbClr val="000000">
                      <a:alpha val="43137"/>
                    </a:srgbClr>
                  </a:outerShdw>
                </a:effectLst>
                <a:latin typeface="Book Antiqua" pitchFamily="18" charset="0"/>
                <a:ea typeface="+mn-ea"/>
                <a:hlinkClick r:id="rId3"/>
              </a:rPr>
              <a:t>https://educulture.unibit.bg/</a:t>
            </a:r>
            <a:r>
              <a:rPr lang="en-US" dirty="0">
                <a:solidFill>
                  <a:prstClr val="black"/>
                </a:solidFill>
                <a:effectLst>
                  <a:outerShdw blurRad="38100" dist="38100" dir="2700000" algn="tl">
                    <a:srgbClr val="000000">
                      <a:alpha val="43137"/>
                    </a:srgbClr>
                  </a:outerShdw>
                </a:effectLst>
                <a:latin typeface="Book Antiqua" pitchFamily="18" charset="0"/>
                <a:ea typeface="+mn-ea"/>
              </a:rPr>
              <a:t> </a:t>
            </a:r>
            <a:br>
              <a:rPr lang="bg-BG" dirty="0">
                <a:solidFill>
                  <a:prstClr val="black"/>
                </a:solidFill>
                <a:effectLst>
                  <a:outerShdw blurRad="38100" dist="38100" dir="2700000" algn="tl">
                    <a:srgbClr val="000000">
                      <a:alpha val="43137"/>
                    </a:srgbClr>
                  </a:outerShdw>
                </a:effectLst>
                <a:latin typeface="Book Antiqua" pitchFamily="18" charset="0"/>
                <a:ea typeface="+mn-ea"/>
              </a:rPr>
            </a:br>
            <a:r>
              <a:rPr lang="en-US" dirty="0">
                <a:solidFill>
                  <a:prstClr val="black"/>
                </a:solidFill>
                <a:effectLst>
                  <a:outerShdw blurRad="38100" dist="38100" dir="2700000" algn="tl">
                    <a:srgbClr val="000000">
                      <a:alpha val="43137"/>
                    </a:srgbClr>
                  </a:outerShdw>
                </a:effectLst>
                <a:latin typeface="Book Antiqua" pitchFamily="18" charset="0"/>
                <a:ea typeface="+mn-ea"/>
              </a:rPr>
              <a:t>Facebook page – </a:t>
            </a:r>
            <a:r>
              <a:rPr lang="en-US" dirty="0">
                <a:solidFill>
                  <a:prstClr val="black"/>
                </a:solidFill>
                <a:effectLst>
                  <a:outerShdw blurRad="38100" dist="38100" dir="2700000" algn="tl">
                    <a:srgbClr val="000000">
                      <a:alpha val="43137"/>
                    </a:srgbClr>
                  </a:outerShdw>
                </a:effectLst>
                <a:latin typeface="Book Antiqua" pitchFamily="18" charset="0"/>
                <a:ea typeface="+mn-ea"/>
                <a:hlinkClick r:id="rId4"/>
              </a:rPr>
              <a:t>https://www.facebook.com/eduCulturebg</a:t>
            </a:r>
            <a:r>
              <a:rPr lang="en-US" dirty="0">
                <a:solidFill>
                  <a:prstClr val="black"/>
                </a:solidFill>
                <a:effectLst>
                  <a:outerShdw blurRad="38100" dist="38100" dir="2700000" algn="tl">
                    <a:srgbClr val="000000">
                      <a:alpha val="43137"/>
                    </a:srgbClr>
                  </a:outerShdw>
                </a:effectLst>
                <a:latin typeface="Book Antiqua" pitchFamily="18" charset="0"/>
                <a:ea typeface="+mn-ea"/>
              </a:rPr>
              <a:t> </a:t>
            </a:r>
          </a:p>
        </p:txBody>
      </p:sp>
      <p:pic>
        <p:nvPicPr>
          <p:cNvPr id="11" name="Картина 10" descr="BANNER NPSE 5TH"/>
          <p:cNvPicPr/>
          <p:nvPr/>
        </p:nvPicPr>
        <p:blipFill>
          <a:blip r:embed="rId5" cstate="print">
            <a:extLst>
              <a:ext uri="{28A0092B-C50C-407E-A947-70E740481C1C}">
                <a14:useLocalDpi xmlns:a14="http://schemas.microsoft.com/office/drawing/2010/main" val="0"/>
              </a:ext>
            </a:extLst>
          </a:blip>
          <a:srcRect b="15396"/>
          <a:stretch>
            <a:fillRect/>
          </a:stretch>
        </p:blipFill>
        <p:spPr bwMode="auto">
          <a:xfrm>
            <a:off x="-508" y="-27384"/>
            <a:ext cx="9144508" cy="935990"/>
          </a:xfrm>
          <a:prstGeom prst="rect">
            <a:avLst/>
          </a:prstGeom>
          <a:noFill/>
        </p:spPr>
      </p:pic>
      <p:cxnSp>
        <p:nvCxnSpPr>
          <p:cNvPr id="14" name="Straight Connector 27"/>
          <p:cNvCxnSpPr/>
          <p:nvPr/>
        </p:nvCxnSpPr>
        <p:spPr bwMode="auto">
          <a:xfrm flipV="1">
            <a:off x="-16069" y="908720"/>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2" descr="EduCulture">
            <a:extLst>
              <a:ext uri="{FF2B5EF4-FFF2-40B4-BE49-F238E27FC236}">
                <a16:creationId xmlns:a16="http://schemas.microsoft.com/office/drawing/2014/main" id="{871377E8-5915-42BD-9A15-4704AADC97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60283"/>
            <a:ext cx="697644" cy="6890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Documents and Settings\Administrator.TEREZA-4CBD23C5\Desktop\svubit-logo.gif">
            <a:extLst>
              <a:ext uri="{FF2B5EF4-FFF2-40B4-BE49-F238E27FC236}">
                <a16:creationId xmlns:a16="http://schemas.microsoft.com/office/drawing/2014/main" id="{B7A33C72-170E-4AED-8A6F-DF1817A39FE9}"/>
              </a:ext>
            </a:extLst>
          </p:cNvPr>
          <p:cNvPicPr/>
          <p:nvPr/>
        </p:nvPicPr>
        <p:blipFill>
          <a:blip r:embed="rId7"/>
          <a:srcRect/>
          <a:stretch>
            <a:fillRect/>
          </a:stretch>
        </p:blipFill>
        <p:spPr bwMode="auto">
          <a:xfrm>
            <a:off x="8175908" y="6120181"/>
            <a:ext cx="974177" cy="729199"/>
          </a:xfrm>
          <a:prstGeom prst="rect">
            <a:avLst/>
          </a:prstGeom>
          <a:noFill/>
          <a:ln w="9525">
            <a:noFill/>
            <a:miter lim="800000"/>
            <a:headEnd/>
            <a:tailEnd/>
          </a:ln>
        </p:spPr>
      </p:pic>
      <p:cxnSp>
        <p:nvCxnSpPr>
          <p:cNvPr id="19" name="Straight Connector 6">
            <a:extLst>
              <a:ext uri="{FF2B5EF4-FFF2-40B4-BE49-F238E27FC236}">
                <a16:creationId xmlns:a16="http://schemas.microsoft.com/office/drawing/2014/main" id="{FFEF53B3-AF28-4FD5-8671-0101E020A632}"/>
              </a:ext>
            </a:extLst>
          </p:cNvPr>
          <p:cNvCxnSpPr/>
          <p:nvPr/>
        </p:nvCxnSpPr>
        <p:spPr bwMode="auto">
          <a:xfrm flipV="1">
            <a:off x="0" y="6120181"/>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 name="Картина 22">
            <a:extLst>
              <a:ext uri="{FF2B5EF4-FFF2-40B4-BE49-F238E27FC236}">
                <a16:creationId xmlns:a16="http://schemas.microsoft.com/office/drawing/2014/main" id="{12608AF3-7D02-4A43-B8CC-1F8FD8210A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31488" y="3549598"/>
            <a:ext cx="2945975" cy="597157"/>
          </a:xfrm>
          <a:prstGeom prst="rect">
            <a:avLst/>
          </a:prstGeom>
        </p:spPr>
      </p:pic>
      <p:sp>
        <p:nvSpPr>
          <p:cNvPr id="13" name="Rectangle 7">
            <a:extLst>
              <a:ext uri="{FF2B5EF4-FFF2-40B4-BE49-F238E27FC236}">
                <a16:creationId xmlns:a16="http://schemas.microsoft.com/office/drawing/2014/main" id="{F651DAB3-BB7B-4F1E-A6A4-9D01A2432AD4}"/>
              </a:ext>
            </a:extLst>
          </p:cNvPr>
          <p:cNvSpPr>
            <a:spLocks noChangeArrowheads="1"/>
          </p:cNvSpPr>
          <p:nvPr/>
        </p:nvSpPr>
        <p:spPr bwMode="auto">
          <a:xfrm>
            <a:off x="685811" y="6256448"/>
            <a:ext cx="7636356" cy="456663"/>
          </a:xfrm>
          <a:prstGeom prst="rect">
            <a:avLst/>
          </a:prstGeom>
          <a:noFill/>
          <a:ln w="9525">
            <a:noFill/>
            <a:miter lim="800000"/>
            <a:headEnd/>
            <a:tailEnd/>
          </a:ln>
        </p:spPr>
        <p:txBody>
          <a:bodyPr wrap="square">
            <a:spAutoFit/>
          </a:bodyPr>
          <a:lstStyle/>
          <a:p>
            <a:pPr algn="ctr">
              <a:lnSpc>
                <a:spcPct val="110000"/>
              </a:lnSpc>
            </a:pPr>
            <a:r>
              <a:rPr lang="en-US" sz="1100" b="1" dirty="0">
                <a:latin typeface="Book Antiqua" pitchFamily="18" charset="0"/>
                <a:cs typeface="Arial" charset="0"/>
              </a:rPr>
              <a:t>Cultural Institutions and Education in Bulgaria –  Popularization of Programs  with a Scientific and Research Project</a:t>
            </a:r>
          </a:p>
          <a:p>
            <a:pPr algn="ctr">
              <a:lnSpc>
                <a:spcPct val="110000"/>
              </a:lnSpc>
            </a:pPr>
            <a:r>
              <a:rPr lang="en-US" sz="1100" dirty="0">
                <a:latin typeface="Book Antiqua" pitchFamily="18" charset="0"/>
                <a:cs typeface="Arial" charset="0"/>
              </a:rPr>
              <a:t>Svetoslava Dimitrova, Sonya Spasova, Simona </a:t>
            </a:r>
            <a:r>
              <a:rPr lang="en-US" sz="1100" dirty="0" err="1">
                <a:latin typeface="Book Antiqua" pitchFamily="18" charset="0"/>
                <a:cs typeface="Arial" charset="0"/>
              </a:rPr>
              <a:t>Dusheva</a:t>
            </a:r>
            <a:r>
              <a:rPr lang="en-US" sz="1100" dirty="0">
                <a:latin typeface="Book Antiqua" pitchFamily="18" charset="0"/>
                <a:cs typeface="Arial" charset="0"/>
              </a:rPr>
              <a:t>, </a:t>
            </a:r>
            <a:r>
              <a:rPr lang="en-US" sz="1100" dirty="0" err="1">
                <a:latin typeface="Book Antiqua" pitchFamily="18" charset="0"/>
                <a:cs typeface="Arial" charset="0"/>
              </a:rPr>
              <a:t>Panayoit</a:t>
            </a:r>
            <a:r>
              <a:rPr lang="en-US" sz="1100" dirty="0">
                <a:latin typeface="Book Antiqua" pitchFamily="18" charset="0"/>
                <a:cs typeface="Arial" charset="0"/>
              </a:rPr>
              <a:t> </a:t>
            </a:r>
            <a:r>
              <a:rPr lang="en-US" sz="1100" dirty="0" err="1">
                <a:latin typeface="Book Antiqua" pitchFamily="18" charset="0"/>
                <a:cs typeface="Arial" charset="0"/>
              </a:rPr>
              <a:t>Gindev</a:t>
            </a:r>
            <a:endParaRPr lang="en-US" sz="1100" dirty="0">
              <a:latin typeface="Book Antiqua" pitchFamily="18" charset="0"/>
              <a:cs typeface="Arial" charset="0"/>
            </a:endParaRPr>
          </a:p>
        </p:txBody>
      </p:sp>
    </p:spTree>
    <p:extLst>
      <p:ext uri="{BB962C8B-B14F-4D97-AF65-F5344CB8AC3E}">
        <p14:creationId xmlns:p14="http://schemas.microsoft.com/office/powerpoint/2010/main" val="222922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50512" y="1082606"/>
            <a:ext cx="9144000" cy="769937"/>
          </a:xfrm>
          <a:prstGeom prst="rect">
            <a:avLst/>
          </a:prstGeom>
          <a:noFill/>
          <a:ln w="9525">
            <a:noFill/>
            <a:miter lim="800000"/>
            <a:headEnd/>
            <a:tailEnd/>
          </a:ln>
        </p:spPr>
        <p:txBody>
          <a:bodyPr anchor="b">
            <a:spAutoFit/>
          </a:bodyPr>
          <a:lstStyle/>
          <a:p>
            <a:pPr algn="ctr"/>
            <a:r>
              <a:rPr lang="en-US" sz="4400" b="1" dirty="0">
                <a:solidFill>
                  <a:srgbClr val="006600"/>
                </a:solidFill>
                <a:latin typeface="Book Antiqua" pitchFamily="18" charset="0"/>
                <a:cs typeface="Arial" charset="0"/>
              </a:rPr>
              <a:t>Thank you for your attention</a:t>
            </a:r>
            <a:r>
              <a:rPr lang="bg-BG" sz="4400" b="1" dirty="0">
                <a:solidFill>
                  <a:srgbClr val="006600"/>
                </a:solidFill>
                <a:latin typeface="Book Antiqua" pitchFamily="18" charset="0"/>
                <a:cs typeface="Arial" charset="0"/>
              </a:rPr>
              <a:t>!</a:t>
            </a:r>
            <a:endParaRPr lang="tr-TR" sz="4400" b="1" dirty="0">
              <a:solidFill>
                <a:srgbClr val="006600"/>
              </a:solidFill>
              <a:latin typeface="Book Antiqua" pitchFamily="18" charset="0"/>
              <a:cs typeface="Arial" charset="0"/>
            </a:endParaRPr>
          </a:p>
        </p:txBody>
      </p:sp>
      <p:sp>
        <p:nvSpPr>
          <p:cNvPr id="4" name="Rectangle 2"/>
          <p:cNvSpPr>
            <a:spLocks noChangeArrowheads="1"/>
          </p:cNvSpPr>
          <p:nvPr/>
        </p:nvSpPr>
        <p:spPr bwMode="auto">
          <a:xfrm>
            <a:off x="5220072" y="18525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bg-BG"/>
          </a:p>
        </p:txBody>
      </p:sp>
      <p:sp>
        <p:nvSpPr>
          <p:cNvPr id="6" name="AutoShape 7" descr="&amp;Rcy;&amp;iecy;&amp;zcy;&amp;ucy;&amp;lcy;&amp;tcy;&amp;acy;&amp;tcy; &amp;scy; &amp;icy;&amp;zcy;&amp;ocy;&amp;bcy;&amp;rcy;&amp;acy;&amp;zhcy;&amp;iecy;&amp;ncy;&amp;icy;&amp;iecy; &amp;zcy;&amp;acy; &amp;YUcy;&amp;Zcy;&amp;U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19" name="Картина 18" descr="BANNER NPSE 5TH"/>
          <p:cNvPicPr/>
          <p:nvPr/>
        </p:nvPicPr>
        <p:blipFill>
          <a:blip r:embed="rId3" cstate="print">
            <a:extLst>
              <a:ext uri="{28A0092B-C50C-407E-A947-70E740481C1C}">
                <a14:useLocalDpi xmlns:a14="http://schemas.microsoft.com/office/drawing/2010/main" val="0"/>
              </a:ext>
            </a:extLst>
          </a:blip>
          <a:srcRect b="15396"/>
          <a:stretch>
            <a:fillRect/>
          </a:stretch>
        </p:blipFill>
        <p:spPr bwMode="auto">
          <a:xfrm>
            <a:off x="-508" y="-27384"/>
            <a:ext cx="9144508" cy="935990"/>
          </a:xfrm>
          <a:prstGeom prst="rect">
            <a:avLst/>
          </a:prstGeom>
          <a:noFill/>
        </p:spPr>
      </p:pic>
      <p:cxnSp>
        <p:nvCxnSpPr>
          <p:cNvPr id="29" name="Straight Connector 27"/>
          <p:cNvCxnSpPr/>
          <p:nvPr/>
        </p:nvCxnSpPr>
        <p:spPr bwMode="auto">
          <a:xfrm flipV="1">
            <a:off x="-16069" y="908720"/>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2" descr="EduCulture">
            <a:extLst>
              <a:ext uri="{FF2B5EF4-FFF2-40B4-BE49-F238E27FC236}">
                <a16:creationId xmlns:a16="http://schemas.microsoft.com/office/drawing/2014/main" id="{6A0136B1-D964-4973-B7DF-93BE0F7666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0283"/>
            <a:ext cx="697644" cy="6890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Documents and Settings\Administrator.TEREZA-4CBD23C5\Desktop\svubit-logo.gif">
            <a:extLst>
              <a:ext uri="{FF2B5EF4-FFF2-40B4-BE49-F238E27FC236}">
                <a16:creationId xmlns:a16="http://schemas.microsoft.com/office/drawing/2014/main" id="{94A817E8-46DF-48EB-802C-B524E08531F6}"/>
              </a:ext>
            </a:extLst>
          </p:cNvPr>
          <p:cNvPicPr/>
          <p:nvPr/>
        </p:nvPicPr>
        <p:blipFill>
          <a:blip r:embed="rId5"/>
          <a:srcRect/>
          <a:stretch>
            <a:fillRect/>
          </a:stretch>
        </p:blipFill>
        <p:spPr bwMode="auto">
          <a:xfrm>
            <a:off x="8175908" y="6120181"/>
            <a:ext cx="974177" cy="729199"/>
          </a:xfrm>
          <a:prstGeom prst="rect">
            <a:avLst/>
          </a:prstGeom>
          <a:noFill/>
          <a:ln w="9525">
            <a:noFill/>
            <a:miter lim="800000"/>
            <a:headEnd/>
            <a:tailEnd/>
          </a:ln>
        </p:spPr>
      </p:pic>
      <p:cxnSp>
        <p:nvCxnSpPr>
          <p:cNvPr id="23" name="Straight Connector 6">
            <a:extLst>
              <a:ext uri="{FF2B5EF4-FFF2-40B4-BE49-F238E27FC236}">
                <a16:creationId xmlns:a16="http://schemas.microsoft.com/office/drawing/2014/main" id="{64D962F5-D7B8-4C14-9B1C-1041D185ED22}"/>
              </a:ext>
            </a:extLst>
          </p:cNvPr>
          <p:cNvCxnSpPr/>
          <p:nvPr/>
        </p:nvCxnSpPr>
        <p:spPr bwMode="auto">
          <a:xfrm flipV="1">
            <a:off x="0" y="6120181"/>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Текстово поле 1">
            <a:extLst>
              <a:ext uri="{FF2B5EF4-FFF2-40B4-BE49-F238E27FC236}">
                <a16:creationId xmlns:a16="http://schemas.microsoft.com/office/drawing/2014/main" id="{496699C1-E245-46B0-9C4A-4816BC1C09EC}"/>
              </a:ext>
            </a:extLst>
          </p:cNvPr>
          <p:cNvSpPr txBox="1"/>
          <p:nvPr/>
        </p:nvSpPr>
        <p:spPr>
          <a:xfrm>
            <a:off x="1655676" y="2132856"/>
            <a:ext cx="5328592" cy="3139321"/>
          </a:xfrm>
          <a:prstGeom prst="rect">
            <a:avLst/>
          </a:prstGeom>
          <a:noFill/>
        </p:spPr>
        <p:txBody>
          <a:bodyPr wrap="square" rtlCol="0">
            <a:spAutoFit/>
          </a:bodyPr>
          <a:lstStyle/>
          <a:p>
            <a:pPr algn="ctr"/>
            <a:r>
              <a:rPr lang="en-GB" b="1" dirty="0">
                <a:solidFill>
                  <a:schemeClr val="tx1">
                    <a:lumMod val="95000"/>
                    <a:lumOff val="5000"/>
                  </a:schemeClr>
                </a:solidFill>
                <a:effectLst>
                  <a:outerShdw blurRad="38100" dist="38100" dir="2700000" algn="tl">
                    <a:srgbClr val="000000">
                      <a:alpha val="43137"/>
                    </a:srgbClr>
                  </a:outerShdw>
                </a:effectLst>
              </a:rPr>
              <a:t>Chief Assist. Sonya Spasova, PhD</a:t>
            </a:r>
          </a:p>
          <a:p>
            <a:pPr algn="ctr"/>
            <a:r>
              <a:rPr lang="en-GB" dirty="0">
                <a:solidFill>
                  <a:schemeClr val="tx1">
                    <a:lumMod val="95000"/>
                    <a:lumOff val="5000"/>
                  </a:schemeClr>
                </a:solidFill>
                <a:hlinkClick r:id="rId6">
                  <a:extLst>
                    <a:ext uri="{A12FA001-AC4F-418D-AE19-62706E023703}">
                      <ahyp:hlinkClr xmlns:ahyp="http://schemas.microsoft.com/office/drawing/2018/hyperlinkcolor" val="tx"/>
                    </a:ext>
                  </a:extLst>
                </a:hlinkClick>
              </a:rPr>
              <a:t>s.spasova@unibit.bg</a:t>
            </a:r>
            <a:r>
              <a:rPr lang="en-GB" dirty="0">
                <a:solidFill>
                  <a:schemeClr val="tx1">
                    <a:lumMod val="95000"/>
                    <a:lumOff val="5000"/>
                  </a:schemeClr>
                </a:solidFill>
              </a:rPr>
              <a:t> </a:t>
            </a:r>
          </a:p>
          <a:p>
            <a:pPr algn="ctr"/>
            <a:endParaRPr lang="en-GB" b="1" dirty="0">
              <a:solidFill>
                <a:schemeClr val="tx1">
                  <a:lumMod val="95000"/>
                  <a:lumOff val="5000"/>
                </a:schemeClr>
              </a:solidFill>
              <a:effectLst>
                <a:outerShdw blurRad="38100" dist="38100" dir="2700000" algn="tl">
                  <a:srgbClr val="000000">
                    <a:alpha val="43137"/>
                  </a:srgbClr>
                </a:outerShdw>
              </a:effectLst>
            </a:endParaRPr>
          </a:p>
          <a:p>
            <a:pPr algn="ctr"/>
            <a:r>
              <a:rPr lang="en-GB" b="1" dirty="0">
                <a:solidFill>
                  <a:schemeClr val="tx1">
                    <a:lumMod val="95000"/>
                    <a:lumOff val="5000"/>
                  </a:schemeClr>
                </a:solidFill>
                <a:effectLst>
                  <a:outerShdw blurRad="38100" dist="38100" dir="2700000" algn="tl">
                    <a:srgbClr val="000000">
                      <a:alpha val="43137"/>
                    </a:srgbClr>
                  </a:outerShdw>
                </a:effectLst>
              </a:rPr>
              <a:t>Svetoslava Dimitrova, PhD</a:t>
            </a:r>
          </a:p>
          <a:p>
            <a:pPr algn="ctr"/>
            <a:r>
              <a:rPr lang="en-GB" dirty="0">
                <a:solidFill>
                  <a:schemeClr val="tx1">
                    <a:lumMod val="95000"/>
                    <a:lumOff val="5000"/>
                  </a:schemeClr>
                </a:solidFill>
                <a:hlinkClick r:id="rId7">
                  <a:extLst>
                    <a:ext uri="{A12FA001-AC4F-418D-AE19-62706E023703}">
                      <ahyp:hlinkClr xmlns:ahyp="http://schemas.microsoft.com/office/drawing/2018/hyperlinkcolor" val="tx"/>
                    </a:ext>
                  </a:extLst>
                </a:hlinkClick>
              </a:rPr>
              <a:t>s.dimitrova@unibit.bg</a:t>
            </a:r>
            <a:r>
              <a:rPr lang="en-GB" dirty="0">
                <a:solidFill>
                  <a:schemeClr val="tx1">
                    <a:lumMod val="95000"/>
                    <a:lumOff val="5000"/>
                  </a:schemeClr>
                </a:solidFill>
              </a:rPr>
              <a:t> </a:t>
            </a:r>
          </a:p>
          <a:p>
            <a:pPr algn="ctr"/>
            <a:endParaRPr lang="en-GB" b="1" dirty="0">
              <a:solidFill>
                <a:schemeClr val="tx1">
                  <a:lumMod val="95000"/>
                  <a:lumOff val="5000"/>
                </a:schemeClr>
              </a:solidFill>
              <a:effectLst>
                <a:outerShdw blurRad="38100" dist="38100" dir="2700000" algn="tl">
                  <a:srgbClr val="000000">
                    <a:alpha val="43137"/>
                  </a:srgbClr>
                </a:outerShdw>
              </a:effectLst>
            </a:endParaRPr>
          </a:p>
          <a:p>
            <a:pPr algn="ctr"/>
            <a:r>
              <a:rPr lang="en-GB" b="1" dirty="0">
                <a:solidFill>
                  <a:schemeClr val="tx1">
                    <a:lumMod val="95000"/>
                    <a:lumOff val="5000"/>
                  </a:schemeClr>
                </a:solidFill>
                <a:effectLst>
                  <a:outerShdw blurRad="38100" dist="38100" dir="2700000" algn="tl">
                    <a:srgbClr val="000000">
                      <a:alpha val="43137"/>
                    </a:srgbClr>
                  </a:outerShdw>
                </a:effectLst>
              </a:rPr>
              <a:t>Simona </a:t>
            </a:r>
            <a:r>
              <a:rPr lang="en-GB" b="1" dirty="0" err="1">
                <a:solidFill>
                  <a:schemeClr val="tx1">
                    <a:lumMod val="95000"/>
                    <a:lumOff val="5000"/>
                  </a:schemeClr>
                </a:solidFill>
                <a:effectLst>
                  <a:outerShdw blurRad="38100" dist="38100" dir="2700000" algn="tl">
                    <a:srgbClr val="000000">
                      <a:alpha val="43137"/>
                    </a:srgbClr>
                  </a:outerShdw>
                </a:effectLst>
              </a:rPr>
              <a:t>Dusheva</a:t>
            </a:r>
            <a:r>
              <a:rPr lang="en-GB" b="1" dirty="0">
                <a:solidFill>
                  <a:schemeClr val="tx1">
                    <a:lumMod val="95000"/>
                    <a:lumOff val="5000"/>
                  </a:schemeClr>
                </a:solidFill>
                <a:effectLst>
                  <a:outerShdw blurRad="38100" dist="38100" dir="2700000" algn="tl">
                    <a:srgbClr val="000000">
                      <a:alpha val="43137"/>
                    </a:srgbClr>
                  </a:outerShdw>
                </a:effectLst>
              </a:rPr>
              <a:t>, Master’s student</a:t>
            </a:r>
          </a:p>
          <a:p>
            <a:pPr algn="ctr"/>
            <a:r>
              <a:rPr lang="en-GB" dirty="0">
                <a:solidFill>
                  <a:schemeClr val="tx1">
                    <a:lumMod val="95000"/>
                    <a:lumOff val="5000"/>
                  </a:schemeClr>
                </a:solidFill>
                <a:hlinkClick r:id="rId8">
                  <a:extLst>
                    <a:ext uri="{A12FA001-AC4F-418D-AE19-62706E023703}">
                      <ahyp:hlinkClr xmlns:ahyp="http://schemas.microsoft.com/office/drawing/2018/hyperlinkcolor" val="tx"/>
                    </a:ext>
                  </a:extLst>
                </a:hlinkClick>
              </a:rPr>
              <a:t>s.dusheva@unibit.bg</a:t>
            </a:r>
            <a:r>
              <a:rPr lang="en-GB" dirty="0">
                <a:solidFill>
                  <a:schemeClr val="tx1">
                    <a:lumMod val="95000"/>
                    <a:lumOff val="5000"/>
                  </a:schemeClr>
                </a:solidFill>
              </a:rPr>
              <a:t> </a:t>
            </a:r>
          </a:p>
          <a:p>
            <a:pPr algn="ctr"/>
            <a:endParaRPr lang="en-GB" b="1" dirty="0">
              <a:solidFill>
                <a:schemeClr val="tx1">
                  <a:lumMod val="95000"/>
                  <a:lumOff val="5000"/>
                </a:schemeClr>
              </a:solidFill>
              <a:effectLst>
                <a:outerShdw blurRad="38100" dist="38100" dir="2700000" algn="tl">
                  <a:srgbClr val="000000">
                    <a:alpha val="43137"/>
                  </a:srgbClr>
                </a:outerShdw>
              </a:effectLst>
            </a:endParaRPr>
          </a:p>
          <a:p>
            <a:pPr algn="ctr"/>
            <a:r>
              <a:rPr lang="en-GB" b="1" dirty="0" err="1">
                <a:solidFill>
                  <a:schemeClr val="tx1">
                    <a:lumMod val="95000"/>
                    <a:lumOff val="5000"/>
                  </a:schemeClr>
                </a:solidFill>
                <a:effectLst>
                  <a:outerShdw blurRad="38100" dist="38100" dir="2700000" algn="tl">
                    <a:srgbClr val="000000">
                      <a:alpha val="43137"/>
                    </a:srgbClr>
                  </a:outerShdw>
                </a:effectLst>
              </a:rPr>
              <a:t>Panayot</a:t>
            </a:r>
            <a:r>
              <a:rPr lang="en-GB" b="1" dirty="0">
                <a:solidFill>
                  <a:schemeClr val="tx1">
                    <a:lumMod val="95000"/>
                    <a:lumOff val="5000"/>
                  </a:schemeClr>
                </a:solidFill>
                <a:effectLst>
                  <a:outerShdw blurRad="38100" dist="38100" dir="2700000" algn="tl">
                    <a:srgbClr val="000000">
                      <a:alpha val="43137"/>
                    </a:srgbClr>
                  </a:outerShdw>
                </a:effectLst>
              </a:rPr>
              <a:t> </a:t>
            </a:r>
            <a:r>
              <a:rPr lang="en-GB" b="1" dirty="0" err="1">
                <a:solidFill>
                  <a:schemeClr val="tx1">
                    <a:lumMod val="95000"/>
                    <a:lumOff val="5000"/>
                  </a:schemeClr>
                </a:solidFill>
                <a:effectLst>
                  <a:outerShdw blurRad="38100" dist="38100" dir="2700000" algn="tl">
                    <a:srgbClr val="000000">
                      <a:alpha val="43137"/>
                    </a:srgbClr>
                  </a:outerShdw>
                </a:effectLst>
              </a:rPr>
              <a:t>Gindev</a:t>
            </a:r>
            <a:r>
              <a:rPr lang="en-GB" b="1" dirty="0">
                <a:solidFill>
                  <a:schemeClr val="tx1">
                    <a:lumMod val="95000"/>
                    <a:lumOff val="5000"/>
                  </a:schemeClr>
                </a:solidFill>
                <a:effectLst>
                  <a:outerShdw blurRad="38100" dist="38100" dir="2700000" algn="tl">
                    <a:srgbClr val="000000">
                      <a:alpha val="43137"/>
                    </a:srgbClr>
                  </a:outerShdw>
                </a:effectLst>
              </a:rPr>
              <a:t>, PhD student</a:t>
            </a:r>
          </a:p>
          <a:p>
            <a:pPr algn="ctr"/>
            <a:r>
              <a:rPr lang="en-GB" dirty="0">
                <a:solidFill>
                  <a:schemeClr val="tx1">
                    <a:lumMod val="95000"/>
                    <a:lumOff val="5000"/>
                  </a:schemeClr>
                </a:solidFill>
                <a:hlinkClick r:id="rId9">
                  <a:extLst>
                    <a:ext uri="{A12FA001-AC4F-418D-AE19-62706E023703}">
                      <ahyp:hlinkClr xmlns:ahyp="http://schemas.microsoft.com/office/drawing/2018/hyperlinkcolor" val="tx"/>
                    </a:ext>
                  </a:extLst>
                </a:hlinkClick>
              </a:rPr>
              <a:t>p.gindev@unibit.bg</a:t>
            </a:r>
            <a:r>
              <a:rPr lang="en-GB" dirty="0">
                <a:solidFill>
                  <a:schemeClr val="tx1">
                    <a:lumMod val="95000"/>
                    <a:lumOff val="5000"/>
                  </a:schemeClr>
                </a:solidFill>
              </a:rPr>
              <a:t> </a:t>
            </a:r>
            <a:endParaRPr lang="bg-BG" dirty="0">
              <a:solidFill>
                <a:schemeClr val="tx1">
                  <a:lumMod val="95000"/>
                  <a:lumOff val="5000"/>
                </a:schemeClr>
              </a:solidFill>
            </a:endParaRPr>
          </a:p>
        </p:txBody>
      </p:sp>
      <p:sp>
        <p:nvSpPr>
          <p:cNvPr id="12" name="Rectangle 7">
            <a:extLst>
              <a:ext uri="{FF2B5EF4-FFF2-40B4-BE49-F238E27FC236}">
                <a16:creationId xmlns:a16="http://schemas.microsoft.com/office/drawing/2014/main" id="{72B80B20-7E85-4E13-A27D-3A8674C98DD0}"/>
              </a:ext>
            </a:extLst>
          </p:cNvPr>
          <p:cNvSpPr>
            <a:spLocks noChangeArrowheads="1"/>
          </p:cNvSpPr>
          <p:nvPr/>
        </p:nvSpPr>
        <p:spPr bwMode="auto">
          <a:xfrm>
            <a:off x="685811" y="6256448"/>
            <a:ext cx="7636356" cy="456663"/>
          </a:xfrm>
          <a:prstGeom prst="rect">
            <a:avLst/>
          </a:prstGeom>
          <a:noFill/>
          <a:ln w="9525">
            <a:noFill/>
            <a:miter lim="800000"/>
            <a:headEnd/>
            <a:tailEnd/>
          </a:ln>
        </p:spPr>
        <p:txBody>
          <a:bodyPr wrap="square">
            <a:spAutoFit/>
          </a:bodyPr>
          <a:lstStyle/>
          <a:p>
            <a:pPr algn="ctr">
              <a:lnSpc>
                <a:spcPct val="110000"/>
              </a:lnSpc>
            </a:pPr>
            <a:r>
              <a:rPr lang="en-US" sz="1100" b="1" dirty="0">
                <a:latin typeface="Book Antiqua" pitchFamily="18" charset="0"/>
                <a:cs typeface="Arial" charset="0"/>
              </a:rPr>
              <a:t>Cultural Institutions and Education in Bulgaria –  Popularization of Programs  with a Scientific and Research Project</a:t>
            </a:r>
          </a:p>
          <a:p>
            <a:pPr algn="ctr">
              <a:lnSpc>
                <a:spcPct val="110000"/>
              </a:lnSpc>
            </a:pPr>
            <a:r>
              <a:rPr lang="en-US" sz="1100" dirty="0">
                <a:latin typeface="Book Antiqua" pitchFamily="18" charset="0"/>
                <a:cs typeface="Arial" charset="0"/>
              </a:rPr>
              <a:t>Svetoslava Dimitrova, Sonya Spasova, Simona </a:t>
            </a:r>
            <a:r>
              <a:rPr lang="en-US" sz="1100" dirty="0" err="1">
                <a:latin typeface="Book Antiqua" pitchFamily="18" charset="0"/>
                <a:cs typeface="Arial" charset="0"/>
              </a:rPr>
              <a:t>Dusheva</a:t>
            </a:r>
            <a:r>
              <a:rPr lang="en-US" sz="1100" dirty="0">
                <a:latin typeface="Book Antiqua" pitchFamily="18" charset="0"/>
                <a:cs typeface="Arial" charset="0"/>
              </a:rPr>
              <a:t>, </a:t>
            </a:r>
            <a:r>
              <a:rPr lang="en-US" sz="1100" dirty="0" err="1">
                <a:latin typeface="Book Antiqua" pitchFamily="18" charset="0"/>
                <a:cs typeface="Arial" charset="0"/>
              </a:rPr>
              <a:t>Panayoit</a:t>
            </a:r>
            <a:r>
              <a:rPr lang="en-US" sz="1100" dirty="0">
                <a:latin typeface="Book Antiqua" pitchFamily="18" charset="0"/>
                <a:cs typeface="Arial" charset="0"/>
              </a:rPr>
              <a:t> </a:t>
            </a:r>
            <a:r>
              <a:rPr lang="en-US" sz="1100" dirty="0" err="1">
                <a:latin typeface="Book Antiqua" pitchFamily="18" charset="0"/>
                <a:cs typeface="Arial" charset="0"/>
              </a:rPr>
              <a:t>Gindev</a:t>
            </a:r>
            <a:endParaRPr lang="en-US" sz="1100" dirty="0">
              <a:latin typeface="Book Antiqua" pitchFamily="18"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6"/>
          <p:cNvSpPr>
            <a:spLocks noChangeArrowheads="1"/>
          </p:cNvSpPr>
          <p:nvPr/>
        </p:nvSpPr>
        <p:spPr bwMode="auto">
          <a:xfrm>
            <a:off x="467544" y="2769236"/>
            <a:ext cx="3121940" cy="1319528"/>
          </a:xfrm>
          <a:prstGeom prst="rect">
            <a:avLst/>
          </a:prstGeom>
          <a:noFill/>
          <a:ln w="9525">
            <a:noFill/>
            <a:miter lim="800000"/>
            <a:headEnd/>
            <a:tailEnd/>
          </a:ln>
        </p:spPr>
        <p:txBody>
          <a:bodyPr wrap="square">
            <a:spAutoFit/>
          </a:bodyPr>
          <a:lstStyle/>
          <a:p>
            <a:pPr algn="ctr">
              <a:lnSpc>
                <a:spcPct val="150000"/>
              </a:lnSpc>
            </a:pPr>
            <a:r>
              <a:rPr lang="en-US" sz="2800" b="1" dirty="0">
                <a:solidFill>
                  <a:srgbClr val="008000"/>
                </a:solidFill>
                <a:effectLst>
                  <a:outerShdw blurRad="38100" dist="38100" dir="2700000" algn="tl">
                    <a:srgbClr val="000000">
                      <a:alpha val="43137"/>
                    </a:srgbClr>
                  </a:outerShdw>
                </a:effectLst>
                <a:latin typeface="Book Antiqua" pitchFamily="18" charset="0"/>
                <a:cs typeface="Arial" charset="0"/>
              </a:rPr>
              <a:t>Structure of </a:t>
            </a:r>
            <a:br>
              <a:rPr lang="en-US" sz="2800" b="1" dirty="0">
                <a:solidFill>
                  <a:srgbClr val="008000"/>
                </a:solidFill>
                <a:effectLst>
                  <a:outerShdw blurRad="38100" dist="38100" dir="2700000" algn="tl">
                    <a:srgbClr val="000000">
                      <a:alpha val="43137"/>
                    </a:srgbClr>
                  </a:outerShdw>
                </a:effectLst>
                <a:latin typeface="Book Antiqua" pitchFamily="18" charset="0"/>
                <a:cs typeface="Arial" charset="0"/>
              </a:rPr>
            </a:br>
            <a:r>
              <a:rPr lang="en-US" sz="2800" b="1" dirty="0">
                <a:solidFill>
                  <a:srgbClr val="008000"/>
                </a:solidFill>
                <a:effectLst>
                  <a:outerShdw blurRad="38100" dist="38100" dir="2700000" algn="tl">
                    <a:srgbClr val="000000">
                      <a:alpha val="43137"/>
                    </a:srgbClr>
                  </a:outerShdw>
                </a:effectLst>
                <a:latin typeface="Book Antiqua" pitchFamily="18" charset="0"/>
                <a:cs typeface="Arial" charset="0"/>
              </a:rPr>
              <a:t>the presentation</a:t>
            </a:r>
          </a:p>
        </p:txBody>
      </p:sp>
      <p:cxnSp>
        <p:nvCxnSpPr>
          <p:cNvPr id="5" name="Straight Connector 4"/>
          <p:cNvCxnSpPr/>
          <p:nvPr/>
        </p:nvCxnSpPr>
        <p:spPr bwMode="auto">
          <a:xfrm>
            <a:off x="348011" y="1772816"/>
            <a:ext cx="844797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descr="C:\Documents and Settings\Administrator.TEREZA-4CBD23C5\Desktop\svubit-logo.gif"/>
          <p:cNvPicPr/>
          <p:nvPr/>
        </p:nvPicPr>
        <p:blipFill>
          <a:blip r:embed="rId3"/>
          <a:srcRect/>
          <a:stretch>
            <a:fillRect/>
          </a:stretch>
        </p:blipFill>
        <p:spPr bwMode="auto">
          <a:xfrm>
            <a:off x="8175908" y="6120181"/>
            <a:ext cx="974177" cy="729199"/>
          </a:xfrm>
          <a:prstGeom prst="rect">
            <a:avLst/>
          </a:prstGeom>
          <a:noFill/>
          <a:ln w="9525">
            <a:noFill/>
            <a:miter lim="800000"/>
            <a:headEnd/>
            <a:tailEnd/>
          </a:ln>
        </p:spPr>
      </p:pic>
      <p:pic>
        <p:nvPicPr>
          <p:cNvPr id="10" name="Картина 9" descr="BANNER NPSE 5TH"/>
          <p:cNvPicPr/>
          <p:nvPr/>
        </p:nvPicPr>
        <p:blipFill>
          <a:blip r:embed="rId4" cstate="print">
            <a:extLst>
              <a:ext uri="{28A0092B-C50C-407E-A947-70E740481C1C}">
                <a14:useLocalDpi xmlns:a14="http://schemas.microsoft.com/office/drawing/2010/main" val="0"/>
              </a:ext>
            </a:extLst>
          </a:blip>
          <a:srcRect b="15396"/>
          <a:stretch>
            <a:fillRect/>
          </a:stretch>
        </p:blipFill>
        <p:spPr bwMode="auto">
          <a:xfrm>
            <a:off x="-508" y="-27384"/>
            <a:ext cx="9144508" cy="935990"/>
          </a:xfrm>
          <a:prstGeom prst="rect">
            <a:avLst/>
          </a:prstGeom>
          <a:noFill/>
        </p:spPr>
      </p:pic>
      <p:cxnSp>
        <p:nvCxnSpPr>
          <p:cNvPr id="11" name="Straight Connector 27"/>
          <p:cNvCxnSpPr/>
          <p:nvPr/>
        </p:nvCxnSpPr>
        <p:spPr bwMode="auto">
          <a:xfrm flipV="1">
            <a:off x="-16069" y="908720"/>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2" descr="EduCulture">
            <a:extLst>
              <a:ext uri="{FF2B5EF4-FFF2-40B4-BE49-F238E27FC236}">
                <a16:creationId xmlns:a16="http://schemas.microsoft.com/office/drawing/2014/main" id="{84518605-5959-4344-8953-D22544F4A3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160283"/>
            <a:ext cx="697644" cy="689097"/>
          </a:xfrm>
          <a:prstGeom prst="rect">
            <a:avLst/>
          </a:prstGeom>
          <a:noFill/>
          <a:extLst>
            <a:ext uri="{909E8E84-426E-40DD-AFC4-6F175D3DCCD1}">
              <a14:hiddenFill xmlns:a14="http://schemas.microsoft.com/office/drawing/2010/main">
                <a:solidFill>
                  <a:srgbClr val="FFFFFF"/>
                </a:solidFill>
              </a14:hiddenFill>
            </a:ext>
          </a:extLst>
        </p:spPr>
      </p:pic>
      <p:sp>
        <p:nvSpPr>
          <p:cNvPr id="2" name="Текстово поле 1">
            <a:extLst>
              <a:ext uri="{FF2B5EF4-FFF2-40B4-BE49-F238E27FC236}">
                <a16:creationId xmlns:a16="http://schemas.microsoft.com/office/drawing/2014/main" id="{02A837DB-65BC-47CE-89EA-DE8EF18A41E6}"/>
              </a:ext>
            </a:extLst>
          </p:cNvPr>
          <p:cNvSpPr txBox="1"/>
          <p:nvPr/>
        </p:nvSpPr>
        <p:spPr>
          <a:xfrm>
            <a:off x="4427984" y="2132856"/>
            <a:ext cx="4107964" cy="3358805"/>
          </a:xfrm>
          <a:prstGeom prst="rect">
            <a:avLst/>
          </a:prstGeom>
          <a:noFill/>
        </p:spPr>
        <p:txBody>
          <a:bodyPr wrap="square" rtlCol="0">
            <a:spAutoFit/>
          </a:bodyPr>
          <a:lstStyle/>
          <a:p>
            <a:pPr algn="just">
              <a:lnSpc>
                <a:spcPct val="150000"/>
              </a:lnSpc>
            </a:pPr>
            <a:r>
              <a:rPr lang="en-US" sz="2400" b="1" dirty="0">
                <a:effectLst>
                  <a:outerShdw blurRad="38100" dist="38100" dir="2700000" algn="tl">
                    <a:srgbClr val="000000">
                      <a:alpha val="43137"/>
                    </a:srgbClr>
                  </a:outerShdw>
                </a:effectLst>
                <a:latin typeface="Book Antiqua" pitchFamily="18" charset="0"/>
              </a:rPr>
              <a:t>1. Introduction </a:t>
            </a:r>
          </a:p>
          <a:p>
            <a:pPr algn="just">
              <a:lnSpc>
                <a:spcPct val="150000"/>
              </a:lnSpc>
            </a:pPr>
            <a:r>
              <a:rPr lang="bg-BG" sz="2400" b="1" dirty="0">
                <a:effectLst>
                  <a:outerShdw blurRad="38100" dist="38100" dir="2700000" algn="tl">
                    <a:srgbClr val="000000">
                      <a:alpha val="43137"/>
                    </a:srgbClr>
                  </a:outerShdw>
                </a:effectLst>
                <a:latin typeface="Book Antiqua" pitchFamily="18" charset="0"/>
              </a:rPr>
              <a:t>2. </a:t>
            </a:r>
            <a:r>
              <a:rPr lang="en-US" sz="2400" b="1" dirty="0">
                <a:effectLst>
                  <a:outerShdw blurRad="38100" dist="38100" dir="2700000" algn="tl">
                    <a:srgbClr val="000000">
                      <a:alpha val="43137"/>
                    </a:srgbClr>
                  </a:outerShdw>
                </a:effectLst>
                <a:latin typeface="Book Antiqua" pitchFamily="18" charset="0"/>
              </a:rPr>
              <a:t>Methodology</a:t>
            </a:r>
          </a:p>
          <a:p>
            <a:pPr algn="just">
              <a:lnSpc>
                <a:spcPct val="150000"/>
              </a:lnSpc>
            </a:pPr>
            <a:r>
              <a:rPr lang="en-US" sz="2400" b="1" dirty="0">
                <a:effectLst>
                  <a:outerShdw blurRad="38100" dist="38100" dir="2700000" algn="tl">
                    <a:srgbClr val="000000">
                      <a:alpha val="43137"/>
                    </a:srgbClr>
                  </a:outerShdw>
                </a:effectLst>
                <a:latin typeface="Book Antiqua" pitchFamily="18" charset="0"/>
              </a:rPr>
              <a:t>3.</a:t>
            </a:r>
            <a:r>
              <a:rPr lang="bg-BG" sz="2400" b="1" dirty="0">
                <a:effectLst>
                  <a:outerShdw blurRad="38100" dist="38100" dir="2700000" algn="tl">
                    <a:srgbClr val="000000">
                      <a:alpha val="43137"/>
                    </a:srgbClr>
                  </a:outerShdw>
                </a:effectLst>
                <a:latin typeface="Book Antiqua" pitchFamily="18" charset="0"/>
              </a:rPr>
              <a:t> </a:t>
            </a:r>
            <a:r>
              <a:rPr lang="en-US" sz="2400" b="1" dirty="0">
                <a:effectLst>
                  <a:outerShdw blurRad="38100" dist="38100" dir="2700000" algn="tl">
                    <a:srgbClr val="000000">
                      <a:alpha val="43137"/>
                    </a:srgbClr>
                  </a:outerShdw>
                </a:effectLst>
                <a:latin typeface="Book Antiqua" pitchFamily="18" charset="0"/>
              </a:rPr>
              <a:t>Results</a:t>
            </a:r>
          </a:p>
          <a:p>
            <a:pPr algn="just">
              <a:lnSpc>
                <a:spcPct val="150000"/>
              </a:lnSpc>
            </a:pPr>
            <a:r>
              <a:rPr lang="en-US" sz="2400" b="1" dirty="0">
                <a:effectLst>
                  <a:outerShdw blurRad="38100" dist="38100" dir="2700000" algn="tl">
                    <a:srgbClr val="000000">
                      <a:alpha val="43137"/>
                    </a:srgbClr>
                  </a:outerShdw>
                </a:effectLst>
                <a:latin typeface="Book Antiqua" pitchFamily="18" charset="0"/>
              </a:rPr>
              <a:t>4. Conclusions</a:t>
            </a:r>
          </a:p>
          <a:p>
            <a:pPr algn="just">
              <a:lnSpc>
                <a:spcPct val="150000"/>
              </a:lnSpc>
            </a:pPr>
            <a:r>
              <a:rPr lang="en-US" sz="2400" b="1" dirty="0">
                <a:effectLst>
                  <a:outerShdw blurRad="38100" dist="38100" dir="2700000" algn="tl">
                    <a:srgbClr val="000000">
                      <a:alpha val="43137"/>
                    </a:srgbClr>
                  </a:outerShdw>
                </a:effectLst>
                <a:latin typeface="Book Antiqua" pitchFamily="18" charset="0"/>
              </a:rPr>
              <a:t>5. Acknowledgments</a:t>
            </a:r>
          </a:p>
          <a:p>
            <a:pPr algn="just">
              <a:lnSpc>
                <a:spcPct val="150000"/>
              </a:lnSpc>
            </a:pPr>
            <a:r>
              <a:rPr lang="en-US" sz="2400" b="1" dirty="0">
                <a:effectLst>
                  <a:outerShdw blurRad="38100" dist="38100" dir="2700000" algn="tl">
                    <a:srgbClr val="000000">
                      <a:alpha val="43137"/>
                    </a:srgbClr>
                  </a:outerShdw>
                </a:effectLst>
                <a:latin typeface="Book Antiqua" pitchFamily="18" charset="0"/>
              </a:rPr>
              <a:t>6. Contacts with the authors</a:t>
            </a:r>
            <a:endParaRPr lang="en-US" sz="2400" b="1" dirty="0">
              <a:effectLst>
                <a:outerShdw blurRad="38100" dist="38100" dir="2700000" algn="tl">
                  <a:srgbClr val="000000">
                    <a:alpha val="43137"/>
                  </a:srgbClr>
                </a:outerShdw>
              </a:effectLst>
              <a:latin typeface="Trebuchet MS" pitchFamily="34" charset="0"/>
            </a:endParaRPr>
          </a:p>
        </p:txBody>
      </p:sp>
      <p:cxnSp>
        <p:nvCxnSpPr>
          <p:cNvPr id="7" name="Straight Connector 6"/>
          <p:cNvCxnSpPr/>
          <p:nvPr/>
        </p:nvCxnSpPr>
        <p:spPr bwMode="auto">
          <a:xfrm flipV="1">
            <a:off x="0" y="6120181"/>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7">
            <a:extLst>
              <a:ext uri="{FF2B5EF4-FFF2-40B4-BE49-F238E27FC236}">
                <a16:creationId xmlns:a16="http://schemas.microsoft.com/office/drawing/2014/main" id="{7D1D3361-6C97-49BC-9312-497DECAD97A6}"/>
              </a:ext>
            </a:extLst>
          </p:cNvPr>
          <p:cNvSpPr>
            <a:spLocks noChangeArrowheads="1"/>
          </p:cNvSpPr>
          <p:nvPr/>
        </p:nvSpPr>
        <p:spPr bwMode="auto">
          <a:xfrm>
            <a:off x="685811" y="6256448"/>
            <a:ext cx="7636356" cy="456663"/>
          </a:xfrm>
          <a:prstGeom prst="rect">
            <a:avLst/>
          </a:prstGeom>
          <a:noFill/>
          <a:ln w="9525">
            <a:noFill/>
            <a:miter lim="800000"/>
            <a:headEnd/>
            <a:tailEnd/>
          </a:ln>
        </p:spPr>
        <p:txBody>
          <a:bodyPr wrap="square">
            <a:spAutoFit/>
          </a:bodyPr>
          <a:lstStyle/>
          <a:p>
            <a:pPr algn="ctr">
              <a:lnSpc>
                <a:spcPct val="110000"/>
              </a:lnSpc>
            </a:pPr>
            <a:r>
              <a:rPr lang="en-US" sz="1100" b="1" dirty="0">
                <a:latin typeface="Book Antiqua" pitchFamily="18" charset="0"/>
                <a:cs typeface="Arial" charset="0"/>
              </a:rPr>
              <a:t>Cultural Institutions and Education in Bulgaria –  Popularization of Programs  with a Scientific and Research Project</a:t>
            </a:r>
          </a:p>
          <a:p>
            <a:pPr algn="ctr">
              <a:lnSpc>
                <a:spcPct val="110000"/>
              </a:lnSpc>
            </a:pPr>
            <a:r>
              <a:rPr lang="en-US" sz="1100" dirty="0">
                <a:latin typeface="Book Antiqua" pitchFamily="18" charset="0"/>
                <a:cs typeface="Arial" charset="0"/>
              </a:rPr>
              <a:t>Svetoslava Dimitrova, Sonya Spasova, Simona </a:t>
            </a:r>
            <a:r>
              <a:rPr lang="en-US" sz="1100" dirty="0" err="1">
                <a:latin typeface="Book Antiqua" pitchFamily="18" charset="0"/>
                <a:cs typeface="Arial" charset="0"/>
              </a:rPr>
              <a:t>Dusheva</a:t>
            </a:r>
            <a:r>
              <a:rPr lang="en-US" sz="1100" dirty="0">
                <a:latin typeface="Book Antiqua" pitchFamily="18" charset="0"/>
                <a:cs typeface="Arial" charset="0"/>
              </a:rPr>
              <a:t>, </a:t>
            </a:r>
            <a:r>
              <a:rPr lang="en-US" sz="1100" dirty="0" err="1">
                <a:latin typeface="Book Antiqua" pitchFamily="18" charset="0"/>
                <a:cs typeface="Arial" charset="0"/>
              </a:rPr>
              <a:t>Panayoit</a:t>
            </a:r>
            <a:r>
              <a:rPr lang="en-US" sz="1100" dirty="0">
                <a:latin typeface="Book Antiqua" pitchFamily="18" charset="0"/>
                <a:cs typeface="Arial" charset="0"/>
              </a:rPr>
              <a:t> </a:t>
            </a:r>
            <a:r>
              <a:rPr lang="en-US" sz="1100" dirty="0" err="1">
                <a:latin typeface="Book Antiqua" pitchFamily="18" charset="0"/>
                <a:cs typeface="Arial" charset="0"/>
              </a:rPr>
              <a:t>Gindev</a:t>
            </a:r>
            <a:endParaRPr lang="en-US" sz="1100" dirty="0">
              <a:latin typeface="Book Antiqua" pitchFamily="18"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6"/>
          <p:cNvSpPr>
            <a:spLocks noChangeArrowheads="1"/>
          </p:cNvSpPr>
          <p:nvPr/>
        </p:nvSpPr>
        <p:spPr bwMode="auto">
          <a:xfrm>
            <a:off x="215516" y="944724"/>
            <a:ext cx="8712968" cy="4621843"/>
          </a:xfrm>
          <a:prstGeom prst="rect">
            <a:avLst/>
          </a:prstGeom>
          <a:noFill/>
          <a:ln w="9525">
            <a:noFill/>
            <a:miter lim="800000"/>
            <a:headEnd/>
            <a:tailEnd/>
          </a:ln>
        </p:spPr>
        <p:txBody>
          <a:bodyPr wrap="square">
            <a:spAutoFit/>
          </a:bodyPr>
          <a:lstStyle/>
          <a:p>
            <a:pPr algn="just">
              <a:lnSpc>
                <a:spcPct val="150000"/>
              </a:lnSpc>
            </a:pPr>
            <a:r>
              <a:rPr lang="en-US" sz="2600" b="1" dirty="0">
                <a:solidFill>
                  <a:srgbClr val="008000"/>
                </a:solidFill>
                <a:effectLst>
                  <a:outerShdw blurRad="38100" dist="38100" dir="2700000" algn="tl">
                    <a:srgbClr val="000000">
                      <a:alpha val="43137"/>
                    </a:srgbClr>
                  </a:outerShdw>
                </a:effectLst>
                <a:latin typeface="Book Antiqua" pitchFamily="18" charset="0"/>
                <a:cs typeface="Arial" charset="0"/>
              </a:rPr>
              <a:t>1. Introduction</a:t>
            </a:r>
          </a:p>
          <a:p>
            <a:pPr marL="820738" lvl="1" indent="-363538" algn="just">
              <a:lnSpc>
                <a:spcPct val="150000"/>
              </a:lnSpc>
              <a:buFont typeface="+mj-lt"/>
              <a:buAutoNum type="arabicPeriod"/>
            </a:pPr>
            <a:endParaRPr lang="en-US" sz="1000" dirty="0">
              <a:solidFill>
                <a:srgbClr val="000000"/>
              </a:solidFill>
              <a:latin typeface="Book Antiqua" pitchFamily="18" charset="0"/>
            </a:endParaRPr>
          </a:p>
          <a:p>
            <a:pPr marL="285750" indent="-285750" algn="just">
              <a:lnSpc>
                <a:spcPct val="150000"/>
              </a:lnSpc>
              <a:buFont typeface="Wingdings" panose="05000000000000000000" pitchFamily="2" charset="2"/>
              <a:buChar char="q"/>
            </a:pPr>
            <a:r>
              <a:rPr lang="en-US" dirty="0">
                <a:solidFill>
                  <a:srgbClr val="000000"/>
                </a:solidFill>
                <a:latin typeface="Book Antiqua" pitchFamily="18" charset="0"/>
              </a:rPr>
              <a:t>Because of the role of cultural heritage and its inextricable link with education, the best way to learn about it is to "touch" it and this is possible thanks to cultural institutions such as museums, libraries, archives, etc. </a:t>
            </a:r>
          </a:p>
          <a:p>
            <a:pPr marL="285750" indent="-285750" algn="just">
              <a:lnSpc>
                <a:spcPct val="150000"/>
              </a:lnSpc>
              <a:buFont typeface="Wingdings" panose="05000000000000000000" pitchFamily="2" charset="2"/>
              <a:buChar char="q"/>
            </a:pPr>
            <a:r>
              <a:rPr lang="en-US" dirty="0">
                <a:solidFill>
                  <a:srgbClr val="000000"/>
                </a:solidFill>
                <a:latin typeface="Book Antiqua" pitchFamily="18" charset="0"/>
              </a:rPr>
              <a:t>This is the goal of the research project on title: “Research of contemporary educational programs of cultural institutions in Bulgaria”, developed by team from the University of Library Studies and Information Technologies – Bulgaria. </a:t>
            </a:r>
          </a:p>
          <a:p>
            <a:pPr marL="285750" indent="-285750" algn="just">
              <a:lnSpc>
                <a:spcPct val="150000"/>
              </a:lnSpc>
              <a:buFont typeface="Wingdings" panose="05000000000000000000" pitchFamily="2" charset="2"/>
              <a:buChar char="q"/>
            </a:pPr>
            <a:r>
              <a:rPr lang="en-US" dirty="0">
                <a:solidFill>
                  <a:srgbClr val="000000"/>
                </a:solidFill>
                <a:latin typeface="Book Antiqua" pitchFamily="18" charset="0"/>
              </a:rPr>
              <a:t>The project examines museums and libraries as symbols of institutions preserving the rich national cultural heritage and the education strategies they implement. </a:t>
            </a:r>
          </a:p>
        </p:txBody>
      </p:sp>
      <p:cxnSp>
        <p:nvCxnSpPr>
          <p:cNvPr id="5" name="Straight Connector 4"/>
          <p:cNvCxnSpPr/>
          <p:nvPr/>
        </p:nvCxnSpPr>
        <p:spPr bwMode="auto">
          <a:xfrm>
            <a:off x="346069" y="1592796"/>
            <a:ext cx="844797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Картина 11" descr="BANNER NPSE 5TH"/>
          <p:cNvPicPr/>
          <p:nvPr/>
        </p:nvPicPr>
        <p:blipFill>
          <a:blip r:embed="rId3" cstate="print">
            <a:extLst>
              <a:ext uri="{28A0092B-C50C-407E-A947-70E740481C1C}">
                <a14:useLocalDpi xmlns:a14="http://schemas.microsoft.com/office/drawing/2010/main" val="0"/>
              </a:ext>
            </a:extLst>
          </a:blip>
          <a:srcRect b="15396"/>
          <a:stretch>
            <a:fillRect/>
          </a:stretch>
        </p:blipFill>
        <p:spPr bwMode="auto">
          <a:xfrm>
            <a:off x="3222" y="2614"/>
            <a:ext cx="9140778" cy="935990"/>
          </a:xfrm>
          <a:prstGeom prst="rect">
            <a:avLst/>
          </a:prstGeom>
          <a:noFill/>
        </p:spPr>
      </p:pic>
      <p:cxnSp>
        <p:nvCxnSpPr>
          <p:cNvPr id="14" name="Straight Connector 27"/>
          <p:cNvCxnSpPr/>
          <p:nvPr/>
        </p:nvCxnSpPr>
        <p:spPr bwMode="auto">
          <a:xfrm flipV="1">
            <a:off x="-16069" y="944724"/>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Picture 2" descr="EduCulture">
            <a:extLst>
              <a:ext uri="{FF2B5EF4-FFF2-40B4-BE49-F238E27FC236}">
                <a16:creationId xmlns:a16="http://schemas.microsoft.com/office/drawing/2014/main" id="{86BBDDA7-6CD0-4946-85D2-139AA29B40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0283"/>
            <a:ext cx="697644" cy="6890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Documents and Settings\Administrator.TEREZA-4CBD23C5\Desktop\svubit-logo.gif">
            <a:extLst>
              <a:ext uri="{FF2B5EF4-FFF2-40B4-BE49-F238E27FC236}">
                <a16:creationId xmlns:a16="http://schemas.microsoft.com/office/drawing/2014/main" id="{072007A7-4258-46F9-8B80-E31847CD75D9}"/>
              </a:ext>
            </a:extLst>
          </p:cNvPr>
          <p:cNvPicPr/>
          <p:nvPr/>
        </p:nvPicPr>
        <p:blipFill>
          <a:blip r:embed="rId5"/>
          <a:srcRect/>
          <a:stretch>
            <a:fillRect/>
          </a:stretch>
        </p:blipFill>
        <p:spPr bwMode="auto">
          <a:xfrm>
            <a:off x="8175908" y="6120181"/>
            <a:ext cx="974177" cy="729199"/>
          </a:xfrm>
          <a:prstGeom prst="rect">
            <a:avLst/>
          </a:prstGeom>
          <a:noFill/>
          <a:ln w="9525">
            <a:noFill/>
            <a:miter lim="800000"/>
            <a:headEnd/>
            <a:tailEnd/>
          </a:ln>
        </p:spPr>
      </p:pic>
      <p:cxnSp>
        <p:nvCxnSpPr>
          <p:cNvPr id="20" name="Straight Connector 6">
            <a:extLst>
              <a:ext uri="{FF2B5EF4-FFF2-40B4-BE49-F238E27FC236}">
                <a16:creationId xmlns:a16="http://schemas.microsoft.com/office/drawing/2014/main" id="{E4FD0F12-D4A1-4D25-8489-2D97877C9A73}"/>
              </a:ext>
            </a:extLst>
          </p:cNvPr>
          <p:cNvCxnSpPr/>
          <p:nvPr/>
        </p:nvCxnSpPr>
        <p:spPr bwMode="auto">
          <a:xfrm flipV="1">
            <a:off x="0" y="6120181"/>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7">
            <a:extLst>
              <a:ext uri="{FF2B5EF4-FFF2-40B4-BE49-F238E27FC236}">
                <a16:creationId xmlns:a16="http://schemas.microsoft.com/office/drawing/2014/main" id="{6179C8DF-AAD4-43C2-87B8-46D2EBB44F84}"/>
              </a:ext>
            </a:extLst>
          </p:cNvPr>
          <p:cNvSpPr>
            <a:spLocks noChangeArrowheads="1"/>
          </p:cNvSpPr>
          <p:nvPr/>
        </p:nvSpPr>
        <p:spPr bwMode="auto">
          <a:xfrm>
            <a:off x="685811" y="6256448"/>
            <a:ext cx="7636356" cy="456663"/>
          </a:xfrm>
          <a:prstGeom prst="rect">
            <a:avLst/>
          </a:prstGeom>
          <a:noFill/>
          <a:ln w="9525">
            <a:noFill/>
            <a:miter lim="800000"/>
            <a:headEnd/>
            <a:tailEnd/>
          </a:ln>
        </p:spPr>
        <p:txBody>
          <a:bodyPr wrap="square">
            <a:spAutoFit/>
          </a:bodyPr>
          <a:lstStyle/>
          <a:p>
            <a:pPr algn="ctr">
              <a:lnSpc>
                <a:spcPct val="110000"/>
              </a:lnSpc>
            </a:pPr>
            <a:r>
              <a:rPr lang="en-US" sz="1100" b="1" dirty="0">
                <a:latin typeface="Book Antiqua" pitchFamily="18" charset="0"/>
                <a:cs typeface="Arial" charset="0"/>
              </a:rPr>
              <a:t>Cultural Institutions and Education in Bulgaria –  Popularization of Programs  with a Scientific and Research Project</a:t>
            </a:r>
          </a:p>
          <a:p>
            <a:pPr algn="ctr">
              <a:lnSpc>
                <a:spcPct val="110000"/>
              </a:lnSpc>
            </a:pPr>
            <a:r>
              <a:rPr lang="en-US" sz="1100" dirty="0">
                <a:latin typeface="Book Antiqua" pitchFamily="18" charset="0"/>
                <a:cs typeface="Arial" charset="0"/>
              </a:rPr>
              <a:t>Svetoslava Dimitrova, Sonya Spasova, Simona </a:t>
            </a:r>
            <a:r>
              <a:rPr lang="en-US" sz="1100" dirty="0" err="1">
                <a:latin typeface="Book Antiqua" pitchFamily="18" charset="0"/>
                <a:cs typeface="Arial" charset="0"/>
              </a:rPr>
              <a:t>Dusheva</a:t>
            </a:r>
            <a:r>
              <a:rPr lang="en-US" sz="1100" dirty="0">
                <a:latin typeface="Book Antiqua" pitchFamily="18" charset="0"/>
                <a:cs typeface="Arial" charset="0"/>
              </a:rPr>
              <a:t>, </a:t>
            </a:r>
            <a:r>
              <a:rPr lang="en-US" sz="1100" dirty="0" err="1">
                <a:latin typeface="Book Antiqua" pitchFamily="18" charset="0"/>
                <a:cs typeface="Arial" charset="0"/>
              </a:rPr>
              <a:t>Panayoit</a:t>
            </a:r>
            <a:r>
              <a:rPr lang="en-US" sz="1100" dirty="0">
                <a:latin typeface="Book Antiqua" pitchFamily="18" charset="0"/>
                <a:cs typeface="Arial" charset="0"/>
              </a:rPr>
              <a:t> </a:t>
            </a:r>
            <a:r>
              <a:rPr lang="en-US" sz="1100" dirty="0" err="1">
                <a:latin typeface="Book Antiqua" pitchFamily="18" charset="0"/>
                <a:cs typeface="Arial" charset="0"/>
              </a:rPr>
              <a:t>Gindev</a:t>
            </a:r>
            <a:endParaRPr lang="en-US" sz="1100" dirty="0">
              <a:latin typeface="Book Antiqua" pitchFamily="18" charset="0"/>
              <a:cs typeface="Arial" charset="0"/>
            </a:endParaRPr>
          </a:p>
        </p:txBody>
      </p:sp>
    </p:spTree>
    <p:extLst>
      <p:ext uri="{BB962C8B-B14F-4D97-AF65-F5344CB8AC3E}">
        <p14:creationId xmlns:p14="http://schemas.microsoft.com/office/powerpoint/2010/main" val="200286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776929" y="3246435"/>
            <a:ext cx="3030579" cy="461665"/>
          </a:xfrm>
          <a:prstGeom prst="rect">
            <a:avLst/>
          </a:prstGeom>
        </p:spPr>
        <p:txBody>
          <a:bodyPr wrap="square">
            <a:spAutoFit/>
          </a:bodyPr>
          <a:lstStyle/>
          <a:p>
            <a:endParaRPr lang="bg-BG" dirty="0">
              <a:solidFill>
                <a:srgbClr val="000000"/>
              </a:solidFill>
            </a:endParaRPr>
          </a:p>
        </p:txBody>
      </p:sp>
      <p:sp>
        <p:nvSpPr>
          <p:cNvPr id="34" name="Rectangle 6"/>
          <p:cNvSpPr>
            <a:spLocks noChangeArrowheads="1"/>
          </p:cNvSpPr>
          <p:nvPr/>
        </p:nvSpPr>
        <p:spPr bwMode="auto">
          <a:xfrm>
            <a:off x="362724" y="912859"/>
            <a:ext cx="8444784" cy="4160178"/>
          </a:xfrm>
          <a:prstGeom prst="rect">
            <a:avLst/>
          </a:prstGeom>
          <a:noFill/>
          <a:ln w="9525">
            <a:noFill/>
            <a:miter lim="800000"/>
            <a:headEnd/>
            <a:tailEnd/>
          </a:ln>
        </p:spPr>
        <p:txBody>
          <a:bodyPr wrap="square">
            <a:spAutoFit/>
          </a:bodyPr>
          <a:lstStyle/>
          <a:p>
            <a:pPr lvl="0" algn="just">
              <a:lnSpc>
                <a:spcPct val="150000"/>
              </a:lnSpc>
            </a:pPr>
            <a:r>
              <a:rPr lang="en-US" sz="2600" b="1" dirty="0">
                <a:solidFill>
                  <a:srgbClr val="008000"/>
                </a:solidFill>
                <a:effectLst>
                  <a:outerShdw blurRad="38100" dist="38100" dir="2700000" algn="tl">
                    <a:srgbClr val="000000">
                      <a:alpha val="43137"/>
                    </a:srgbClr>
                  </a:outerShdw>
                </a:effectLst>
                <a:latin typeface="Book Antiqua" pitchFamily="18" charset="0"/>
                <a:cs typeface="Arial" charset="0"/>
              </a:rPr>
              <a:t>2. Methodology</a:t>
            </a:r>
          </a:p>
          <a:p>
            <a:pPr lvl="0" algn="just">
              <a:lnSpc>
                <a:spcPct val="150000"/>
              </a:lnSpc>
            </a:pPr>
            <a:endParaRPr lang="en-US" sz="2600" b="1" dirty="0">
              <a:solidFill>
                <a:srgbClr val="008000"/>
              </a:solidFill>
              <a:latin typeface="Book Antiqua" pitchFamily="18" charset="0"/>
              <a:cs typeface="Arial" charset="0"/>
            </a:endParaRPr>
          </a:p>
          <a:p>
            <a:pPr lvl="0" algn="just">
              <a:lnSpc>
                <a:spcPct val="150000"/>
              </a:lnSpc>
            </a:pPr>
            <a:r>
              <a:rPr lang="en-US" dirty="0">
                <a:solidFill>
                  <a:srgbClr val="000000"/>
                </a:solidFill>
                <a:latin typeface="Book Antiqua" pitchFamily="18" charset="0"/>
              </a:rPr>
              <a:t>The goal of this paper is to present project website, which serves as an information portal, as it provides links to educational programs and initiatives of all regional history museums and regional libraries in Bulgaria by territorial and thematic scope, as one of the main activities of the project is to promote the activities of these cultural institutions in order to reach the general public and show the other side of these institutions - as a place for entertainment in an educational environment. </a:t>
            </a:r>
          </a:p>
        </p:txBody>
      </p:sp>
      <p:cxnSp>
        <p:nvCxnSpPr>
          <p:cNvPr id="5" name="Straight Connector 4"/>
          <p:cNvCxnSpPr/>
          <p:nvPr/>
        </p:nvCxnSpPr>
        <p:spPr bwMode="auto">
          <a:xfrm flipV="1">
            <a:off x="404598" y="1520788"/>
            <a:ext cx="8253160" cy="360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Картина 10" descr="BANNER NPSE 5TH"/>
          <p:cNvPicPr/>
          <p:nvPr/>
        </p:nvPicPr>
        <p:blipFill>
          <a:blip r:embed="rId3" cstate="print">
            <a:extLst>
              <a:ext uri="{28A0092B-C50C-407E-A947-70E740481C1C}">
                <a14:useLocalDpi xmlns:a14="http://schemas.microsoft.com/office/drawing/2010/main" val="0"/>
              </a:ext>
            </a:extLst>
          </a:blip>
          <a:srcRect b="15396"/>
          <a:stretch>
            <a:fillRect/>
          </a:stretch>
        </p:blipFill>
        <p:spPr bwMode="auto">
          <a:xfrm>
            <a:off x="3222" y="2614"/>
            <a:ext cx="9140778" cy="935990"/>
          </a:xfrm>
          <a:prstGeom prst="rect">
            <a:avLst/>
          </a:prstGeom>
          <a:noFill/>
        </p:spPr>
      </p:pic>
      <p:cxnSp>
        <p:nvCxnSpPr>
          <p:cNvPr id="16" name="Straight Connector 27"/>
          <p:cNvCxnSpPr/>
          <p:nvPr/>
        </p:nvCxnSpPr>
        <p:spPr bwMode="auto">
          <a:xfrm flipV="1">
            <a:off x="-16069" y="944724"/>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2" descr="EduCulture">
            <a:extLst>
              <a:ext uri="{FF2B5EF4-FFF2-40B4-BE49-F238E27FC236}">
                <a16:creationId xmlns:a16="http://schemas.microsoft.com/office/drawing/2014/main" id="{767A6754-A812-4B29-9066-17CB94B60D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0283"/>
            <a:ext cx="697644" cy="6890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Documents and Settings\Administrator.TEREZA-4CBD23C5\Desktop\svubit-logo.gif">
            <a:extLst>
              <a:ext uri="{FF2B5EF4-FFF2-40B4-BE49-F238E27FC236}">
                <a16:creationId xmlns:a16="http://schemas.microsoft.com/office/drawing/2014/main" id="{9E46FA17-6643-4697-8A13-5A6B6CDC9CEC}"/>
              </a:ext>
            </a:extLst>
          </p:cNvPr>
          <p:cNvPicPr/>
          <p:nvPr/>
        </p:nvPicPr>
        <p:blipFill>
          <a:blip r:embed="rId5"/>
          <a:srcRect/>
          <a:stretch>
            <a:fillRect/>
          </a:stretch>
        </p:blipFill>
        <p:spPr bwMode="auto">
          <a:xfrm>
            <a:off x="8191034" y="6128801"/>
            <a:ext cx="974177" cy="729199"/>
          </a:xfrm>
          <a:prstGeom prst="rect">
            <a:avLst/>
          </a:prstGeom>
          <a:noFill/>
          <a:ln w="9525">
            <a:noFill/>
            <a:miter lim="800000"/>
            <a:headEnd/>
            <a:tailEnd/>
          </a:ln>
        </p:spPr>
      </p:pic>
      <p:cxnSp>
        <p:nvCxnSpPr>
          <p:cNvPr id="19" name="Straight Connector 6">
            <a:extLst>
              <a:ext uri="{FF2B5EF4-FFF2-40B4-BE49-F238E27FC236}">
                <a16:creationId xmlns:a16="http://schemas.microsoft.com/office/drawing/2014/main" id="{DE0218F2-8323-4F16-BE2F-A6C5F2833AD4}"/>
              </a:ext>
            </a:extLst>
          </p:cNvPr>
          <p:cNvCxnSpPr/>
          <p:nvPr/>
        </p:nvCxnSpPr>
        <p:spPr bwMode="auto">
          <a:xfrm flipV="1">
            <a:off x="0" y="6120181"/>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7">
            <a:extLst>
              <a:ext uri="{FF2B5EF4-FFF2-40B4-BE49-F238E27FC236}">
                <a16:creationId xmlns:a16="http://schemas.microsoft.com/office/drawing/2014/main" id="{9E6DCCDE-2CA9-468D-A7CA-64D83EDDAA9A}"/>
              </a:ext>
            </a:extLst>
          </p:cNvPr>
          <p:cNvSpPr>
            <a:spLocks noChangeArrowheads="1"/>
          </p:cNvSpPr>
          <p:nvPr/>
        </p:nvSpPr>
        <p:spPr bwMode="auto">
          <a:xfrm>
            <a:off x="685811" y="6256448"/>
            <a:ext cx="7636356" cy="456663"/>
          </a:xfrm>
          <a:prstGeom prst="rect">
            <a:avLst/>
          </a:prstGeom>
          <a:noFill/>
          <a:ln w="9525">
            <a:noFill/>
            <a:miter lim="800000"/>
            <a:headEnd/>
            <a:tailEnd/>
          </a:ln>
        </p:spPr>
        <p:txBody>
          <a:bodyPr wrap="square">
            <a:spAutoFit/>
          </a:bodyPr>
          <a:lstStyle/>
          <a:p>
            <a:pPr algn="ctr">
              <a:lnSpc>
                <a:spcPct val="110000"/>
              </a:lnSpc>
            </a:pPr>
            <a:r>
              <a:rPr lang="en-US" sz="1100" b="1" dirty="0">
                <a:latin typeface="Book Antiqua" pitchFamily="18" charset="0"/>
                <a:cs typeface="Arial" charset="0"/>
              </a:rPr>
              <a:t>Cultural Institutions and Education in Bulgaria –  Popularization of Programs  with a Scientific and Research Project</a:t>
            </a:r>
          </a:p>
          <a:p>
            <a:pPr algn="ctr">
              <a:lnSpc>
                <a:spcPct val="110000"/>
              </a:lnSpc>
            </a:pPr>
            <a:r>
              <a:rPr lang="en-US" sz="1100" dirty="0">
                <a:latin typeface="Book Antiqua" pitchFamily="18" charset="0"/>
                <a:cs typeface="Arial" charset="0"/>
              </a:rPr>
              <a:t>Svetoslava Dimitrova, Sonya Spasova, Simona </a:t>
            </a:r>
            <a:r>
              <a:rPr lang="en-US" sz="1100" dirty="0" err="1">
                <a:latin typeface="Book Antiqua" pitchFamily="18" charset="0"/>
                <a:cs typeface="Arial" charset="0"/>
              </a:rPr>
              <a:t>Dusheva</a:t>
            </a:r>
            <a:r>
              <a:rPr lang="en-US" sz="1100" dirty="0">
                <a:latin typeface="Book Antiqua" pitchFamily="18" charset="0"/>
                <a:cs typeface="Arial" charset="0"/>
              </a:rPr>
              <a:t>, </a:t>
            </a:r>
            <a:r>
              <a:rPr lang="en-US" sz="1100" dirty="0" err="1">
                <a:latin typeface="Book Antiqua" pitchFamily="18" charset="0"/>
                <a:cs typeface="Arial" charset="0"/>
              </a:rPr>
              <a:t>Panayoit</a:t>
            </a:r>
            <a:r>
              <a:rPr lang="en-US" sz="1100" dirty="0">
                <a:latin typeface="Book Antiqua" pitchFamily="18" charset="0"/>
                <a:cs typeface="Arial" charset="0"/>
              </a:rPr>
              <a:t> </a:t>
            </a:r>
            <a:r>
              <a:rPr lang="en-US" sz="1100" dirty="0" err="1">
                <a:latin typeface="Book Antiqua" pitchFamily="18" charset="0"/>
                <a:cs typeface="Arial" charset="0"/>
              </a:rPr>
              <a:t>Gindev</a:t>
            </a:r>
            <a:endParaRPr lang="en-US" sz="1100" dirty="0">
              <a:latin typeface="Book Antiqua" pitchFamily="18" charset="0"/>
              <a:cs typeface="Arial" charset="0"/>
            </a:endParaRPr>
          </a:p>
        </p:txBody>
      </p:sp>
    </p:spTree>
    <p:extLst>
      <p:ext uri="{BB962C8B-B14F-4D97-AF65-F5344CB8AC3E}">
        <p14:creationId xmlns:p14="http://schemas.microsoft.com/office/powerpoint/2010/main" val="4261483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6"/>
          <p:cNvSpPr>
            <a:spLocks noChangeArrowheads="1"/>
          </p:cNvSpPr>
          <p:nvPr/>
        </p:nvSpPr>
        <p:spPr bwMode="auto">
          <a:xfrm>
            <a:off x="230020" y="919937"/>
            <a:ext cx="8680069" cy="632994"/>
          </a:xfrm>
          <a:prstGeom prst="rect">
            <a:avLst/>
          </a:prstGeom>
          <a:noFill/>
          <a:ln w="9525">
            <a:noFill/>
            <a:miter lim="800000"/>
            <a:headEnd/>
            <a:tailEnd/>
          </a:ln>
        </p:spPr>
        <p:txBody>
          <a:bodyPr wrap="square">
            <a:spAutoFit/>
          </a:bodyPr>
          <a:lstStyle/>
          <a:p>
            <a:pPr algn="just">
              <a:lnSpc>
                <a:spcPct val="150000"/>
              </a:lnSpc>
            </a:pPr>
            <a:r>
              <a:rPr lang="en-US" sz="2600" b="1" dirty="0">
                <a:solidFill>
                  <a:srgbClr val="008000"/>
                </a:solidFill>
                <a:effectLst>
                  <a:outerShdw blurRad="38100" dist="38100" dir="2700000" algn="tl">
                    <a:srgbClr val="000000">
                      <a:alpha val="43137"/>
                    </a:srgbClr>
                  </a:outerShdw>
                </a:effectLst>
                <a:latin typeface="Book Antiqua" pitchFamily="18" charset="0"/>
                <a:cs typeface="Arial" charset="0"/>
              </a:rPr>
              <a:t>3. Results</a:t>
            </a:r>
            <a:endParaRPr lang="en-US" sz="1000" dirty="0">
              <a:solidFill>
                <a:srgbClr val="000000"/>
              </a:solidFill>
              <a:effectLst>
                <a:outerShdw blurRad="38100" dist="38100" dir="2700000" algn="tl">
                  <a:srgbClr val="000000">
                    <a:alpha val="43137"/>
                  </a:srgbClr>
                </a:outerShdw>
              </a:effectLst>
              <a:latin typeface="Book Antiqua" pitchFamily="18" charset="0"/>
            </a:endParaRPr>
          </a:p>
        </p:txBody>
      </p:sp>
      <p:cxnSp>
        <p:nvCxnSpPr>
          <p:cNvPr id="5" name="Straight Connector 4"/>
          <p:cNvCxnSpPr/>
          <p:nvPr/>
        </p:nvCxnSpPr>
        <p:spPr bwMode="auto">
          <a:xfrm>
            <a:off x="230020" y="1556792"/>
            <a:ext cx="844797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33127" y="1344373"/>
            <a:ext cx="8644869" cy="703591"/>
          </a:xfrm>
          <a:prstGeom prst="rect">
            <a:avLst/>
          </a:prstGeom>
        </p:spPr>
        <p:txBody>
          <a:bodyPr wrap="square">
            <a:spAutoFit/>
          </a:bodyPr>
          <a:lstStyle/>
          <a:p>
            <a:pPr marL="342900" indent="-342900" algn="just">
              <a:lnSpc>
                <a:spcPct val="200000"/>
              </a:lnSpc>
              <a:buFont typeface="Wingdings" panose="05000000000000000000" pitchFamily="2" charset="2"/>
              <a:buChar char="q"/>
            </a:pPr>
            <a:endParaRPr lang="en-US" sz="2300" dirty="0">
              <a:latin typeface="Book Antiqua" pitchFamily="18" charset="0"/>
            </a:endParaRPr>
          </a:p>
        </p:txBody>
      </p:sp>
      <p:sp>
        <p:nvSpPr>
          <p:cNvPr id="2" name="Rectangle 1"/>
          <p:cNvSpPr/>
          <p:nvPr/>
        </p:nvSpPr>
        <p:spPr>
          <a:xfrm>
            <a:off x="230020" y="1560654"/>
            <a:ext cx="8447976" cy="2355132"/>
          </a:xfrm>
          <a:prstGeom prst="rect">
            <a:avLst/>
          </a:prstGeom>
        </p:spPr>
        <p:txBody>
          <a:bodyPr wrap="square">
            <a:spAutoFit/>
          </a:bodyPr>
          <a:lstStyle/>
          <a:p>
            <a:pPr lvl="0" algn="just">
              <a:lnSpc>
                <a:spcPct val="150000"/>
              </a:lnSpc>
            </a:pPr>
            <a:r>
              <a:rPr lang="en-US" sz="2000" dirty="0">
                <a:solidFill>
                  <a:srgbClr val="000000"/>
                </a:solidFill>
                <a:latin typeface="Book Antiqua" pitchFamily="18" charset="0"/>
              </a:rPr>
              <a:t>In order to ensure public awareness and transparency about the goals, objectives and expected results of the project, a website is created. Designing, maintaining, and updating it is a top priority in the project management activities.</a:t>
            </a:r>
          </a:p>
          <a:p>
            <a:pPr lvl="0" algn="just">
              <a:lnSpc>
                <a:spcPct val="150000"/>
              </a:lnSpc>
            </a:pPr>
            <a:r>
              <a:rPr lang="en-US" sz="2000" dirty="0">
                <a:solidFill>
                  <a:srgbClr val="000000"/>
                </a:solidFill>
                <a:latin typeface="Book Antiqua" pitchFamily="18" charset="0"/>
              </a:rPr>
              <a:t>The website is structured as follows:</a:t>
            </a:r>
          </a:p>
        </p:txBody>
      </p:sp>
      <p:pic>
        <p:nvPicPr>
          <p:cNvPr id="13" name="Картина 12" descr="BANNER NPSE 5TH"/>
          <p:cNvPicPr/>
          <p:nvPr/>
        </p:nvPicPr>
        <p:blipFill>
          <a:blip r:embed="rId3" cstate="print">
            <a:extLst>
              <a:ext uri="{28A0092B-C50C-407E-A947-70E740481C1C}">
                <a14:useLocalDpi xmlns:a14="http://schemas.microsoft.com/office/drawing/2010/main" val="0"/>
              </a:ext>
            </a:extLst>
          </a:blip>
          <a:srcRect b="15396"/>
          <a:stretch>
            <a:fillRect/>
          </a:stretch>
        </p:blipFill>
        <p:spPr bwMode="auto">
          <a:xfrm>
            <a:off x="3222" y="2614"/>
            <a:ext cx="9140778" cy="935990"/>
          </a:xfrm>
          <a:prstGeom prst="rect">
            <a:avLst/>
          </a:prstGeom>
          <a:noFill/>
        </p:spPr>
      </p:pic>
      <p:cxnSp>
        <p:nvCxnSpPr>
          <p:cNvPr id="18" name="Straight Connector 27"/>
          <p:cNvCxnSpPr/>
          <p:nvPr/>
        </p:nvCxnSpPr>
        <p:spPr bwMode="auto">
          <a:xfrm flipV="1">
            <a:off x="-16069" y="944724"/>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2" descr="EduCulture">
            <a:extLst>
              <a:ext uri="{FF2B5EF4-FFF2-40B4-BE49-F238E27FC236}">
                <a16:creationId xmlns:a16="http://schemas.microsoft.com/office/drawing/2014/main" id="{A1FAE9FA-D67A-46F3-B3E3-3A8250F24A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0283"/>
            <a:ext cx="697644" cy="6890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Documents and Settings\Administrator.TEREZA-4CBD23C5\Desktop\svubit-logo.gif">
            <a:extLst>
              <a:ext uri="{FF2B5EF4-FFF2-40B4-BE49-F238E27FC236}">
                <a16:creationId xmlns:a16="http://schemas.microsoft.com/office/drawing/2014/main" id="{6DDA4AB5-9299-4816-B6B6-CDF1BFE5C618}"/>
              </a:ext>
            </a:extLst>
          </p:cNvPr>
          <p:cNvPicPr/>
          <p:nvPr/>
        </p:nvPicPr>
        <p:blipFill>
          <a:blip r:embed="rId5"/>
          <a:srcRect/>
          <a:stretch>
            <a:fillRect/>
          </a:stretch>
        </p:blipFill>
        <p:spPr bwMode="auto">
          <a:xfrm>
            <a:off x="8175908" y="6120181"/>
            <a:ext cx="974177" cy="729199"/>
          </a:xfrm>
          <a:prstGeom prst="rect">
            <a:avLst/>
          </a:prstGeom>
          <a:noFill/>
          <a:ln w="9525">
            <a:noFill/>
            <a:miter lim="800000"/>
            <a:headEnd/>
            <a:tailEnd/>
          </a:ln>
        </p:spPr>
      </p:pic>
      <p:cxnSp>
        <p:nvCxnSpPr>
          <p:cNvPr id="21" name="Straight Connector 6">
            <a:extLst>
              <a:ext uri="{FF2B5EF4-FFF2-40B4-BE49-F238E27FC236}">
                <a16:creationId xmlns:a16="http://schemas.microsoft.com/office/drawing/2014/main" id="{E3ED76C2-5C6F-49E8-97EA-FCA069655E91}"/>
              </a:ext>
            </a:extLst>
          </p:cNvPr>
          <p:cNvCxnSpPr/>
          <p:nvPr/>
        </p:nvCxnSpPr>
        <p:spPr bwMode="auto">
          <a:xfrm flipV="1">
            <a:off x="0" y="6120181"/>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7">
            <a:extLst>
              <a:ext uri="{FF2B5EF4-FFF2-40B4-BE49-F238E27FC236}">
                <a16:creationId xmlns:a16="http://schemas.microsoft.com/office/drawing/2014/main" id="{13FA19F0-B9DC-4466-B5FD-FC380F1D0C84}"/>
              </a:ext>
            </a:extLst>
          </p:cNvPr>
          <p:cNvSpPr>
            <a:spLocks noChangeArrowheads="1"/>
          </p:cNvSpPr>
          <p:nvPr/>
        </p:nvSpPr>
        <p:spPr bwMode="auto">
          <a:xfrm>
            <a:off x="685811" y="6256448"/>
            <a:ext cx="7636356" cy="456663"/>
          </a:xfrm>
          <a:prstGeom prst="rect">
            <a:avLst/>
          </a:prstGeom>
          <a:noFill/>
          <a:ln w="9525">
            <a:noFill/>
            <a:miter lim="800000"/>
            <a:headEnd/>
            <a:tailEnd/>
          </a:ln>
        </p:spPr>
        <p:txBody>
          <a:bodyPr wrap="square">
            <a:spAutoFit/>
          </a:bodyPr>
          <a:lstStyle/>
          <a:p>
            <a:pPr algn="ctr">
              <a:lnSpc>
                <a:spcPct val="110000"/>
              </a:lnSpc>
            </a:pPr>
            <a:r>
              <a:rPr lang="en-US" sz="1100" b="1" dirty="0">
                <a:latin typeface="Book Antiqua" pitchFamily="18" charset="0"/>
                <a:cs typeface="Arial" charset="0"/>
              </a:rPr>
              <a:t>Cultural Institutions and Education in Bulgaria –  Popularization of Programs  with a Scientific and Research Project</a:t>
            </a:r>
          </a:p>
          <a:p>
            <a:pPr algn="ctr">
              <a:lnSpc>
                <a:spcPct val="110000"/>
              </a:lnSpc>
            </a:pPr>
            <a:r>
              <a:rPr lang="en-US" sz="1100" dirty="0">
                <a:latin typeface="Book Antiqua" pitchFamily="18" charset="0"/>
                <a:cs typeface="Arial" charset="0"/>
              </a:rPr>
              <a:t>Svetoslava Dimitrova, Sonya Spasova, Simona </a:t>
            </a:r>
            <a:r>
              <a:rPr lang="en-US" sz="1100" dirty="0" err="1">
                <a:latin typeface="Book Antiqua" pitchFamily="18" charset="0"/>
                <a:cs typeface="Arial" charset="0"/>
              </a:rPr>
              <a:t>Dusheva</a:t>
            </a:r>
            <a:r>
              <a:rPr lang="en-US" sz="1100" dirty="0">
                <a:latin typeface="Book Antiqua" pitchFamily="18" charset="0"/>
                <a:cs typeface="Arial" charset="0"/>
              </a:rPr>
              <a:t>, </a:t>
            </a:r>
            <a:r>
              <a:rPr lang="en-US" sz="1100" dirty="0" err="1">
                <a:latin typeface="Book Antiqua" pitchFamily="18" charset="0"/>
                <a:cs typeface="Arial" charset="0"/>
              </a:rPr>
              <a:t>Panayoit</a:t>
            </a:r>
            <a:r>
              <a:rPr lang="en-US" sz="1100" dirty="0">
                <a:latin typeface="Book Antiqua" pitchFamily="18" charset="0"/>
                <a:cs typeface="Arial" charset="0"/>
              </a:rPr>
              <a:t> </a:t>
            </a:r>
            <a:r>
              <a:rPr lang="en-US" sz="1100" dirty="0" err="1">
                <a:latin typeface="Book Antiqua" pitchFamily="18" charset="0"/>
                <a:cs typeface="Arial" charset="0"/>
              </a:rPr>
              <a:t>Gindev</a:t>
            </a:r>
            <a:endParaRPr lang="en-US" sz="1100" dirty="0">
              <a:latin typeface="Book Antiqua" pitchFamily="18" charset="0"/>
              <a:cs typeface="Arial" charset="0"/>
            </a:endParaRPr>
          </a:p>
        </p:txBody>
      </p:sp>
      <p:pic>
        <p:nvPicPr>
          <p:cNvPr id="4" name="Картина 3">
            <a:extLst>
              <a:ext uri="{FF2B5EF4-FFF2-40B4-BE49-F238E27FC236}">
                <a16:creationId xmlns:a16="http://schemas.microsoft.com/office/drawing/2014/main" id="{591E5FC1-E128-424B-8E38-7133A6DE88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722" y="3895298"/>
            <a:ext cx="8694367" cy="2103603"/>
          </a:xfrm>
          <a:prstGeom prst="rect">
            <a:avLst/>
          </a:prstGeom>
        </p:spPr>
      </p:pic>
    </p:spTree>
    <p:extLst>
      <p:ext uri="{BB962C8B-B14F-4D97-AF65-F5344CB8AC3E}">
        <p14:creationId xmlns:p14="http://schemas.microsoft.com/office/powerpoint/2010/main" val="381839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auto">
          <a:xfrm>
            <a:off x="287524" y="1654549"/>
            <a:ext cx="849694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6"/>
          <p:cNvSpPr>
            <a:spLocks noChangeArrowheads="1"/>
          </p:cNvSpPr>
          <p:nvPr/>
        </p:nvSpPr>
        <p:spPr bwMode="auto">
          <a:xfrm>
            <a:off x="143509" y="1004878"/>
            <a:ext cx="8837708" cy="632994"/>
          </a:xfrm>
          <a:prstGeom prst="rect">
            <a:avLst/>
          </a:prstGeom>
          <a:noFill/>
          <a:ln w="9525">
            <a:noFill/>
            <a:miter lim="800000"/>
            <a:headEnd/>
            <a:tailEnd/>
          </a:ln>
        </p:spPr>
        <p:txBody>
          <a:bodyPr wrap="square">
            <a:spAutoFit/>
          </a:bodyPr>
          <a:lstStyle/>
          <a:p>
            <a:pPr algn="just">
              <a:lnSpc>
                <a:spcPct val="150000"/>
              </a:lnSpc>
            </a:pPr>
            <a:r>
              <a:rPr lang="en-US" sz="2600" b="1" dirty="0">
                <a:solidFill>
                  <a:srgbClr val="008000"/>
                </a:solidFill>
                <a:effectLst>
                  <a:outerShdw blurRad="38100" dist="38100" dir="2700000" algn="tl">
                    <a:srgbClr val="000000">
                      <a:alpha val="43137"/>
                    </a:srgbClr>
                  </a:outerShdw>
                </a:effectLst>
                <a:latin typeface="Book Antiqua" pitchFamily="18" charset="0"/>
                <a:cs typeface="Arial" charset="0"/>
              </a:rPr>
              <a:t>3. Results</a:t>
            </a:r>
            <a:endParaRPr lang="en-US" sz="1000" dirty="0">
              <a:solidFill>
                <a:srgbClr val="000000"/>
              </a:solidFill>
              <a:effectLst>
                <a:outerShdw blurRad="38100" dist="38100" dir="2700000" algn="tl">
                  <a:srgbClr val="000000">
                    <a:alpha val="43137"/>
                  </a:srgbClr>
                </a:outerShdw>
              </a:effectLst>
              <a:latin typeface="Book Antiqua" pitchFamily="18" charset="0"/>
            </a:endParaRPr>
          </a:p>
        </p:txBody>
      </p:sp>
      <p:pic>
        <p:nvPicPr>
          <p:cNvPr id="16" name="Картина 15" descr="BANNER NPSE 5TH"/>
          <p:cNvPicPr/>
          <p:nvPr/>
        </p:nvPicPr>
        <p:blipFill>
          <a:blip r:embed="rId3" cstate="print">
            <a:extLst>
              <a:ext uri="{28A0092B-C50C-407E-A947-70E740481C1C}">
                <a14:useLocalDpi xmlns:a14="http://schemas.microsoft.com/office/drawing/2010/main" val="0"/>
              </a:ext>
            </a:extLst>
          </a:blip>
          <a:srcRect b="15396"/>
          <a:stretch>
            <a:fillRect/>
          </a:stretch>
        </p:blipFill>
        <p:spPr bwMode="auto">
          <a:xfrm>
            <a:off x="3222" y="2614"/>
            <a:ext cx="9140778" cy="935990"/>
          </a:xfrm>
          <a:prstGeom prst="rect">
            <a:avLst/>
          </a:prstGeom>
          <a:noFill/>
        </p:spPr>
      </p:pic>
      <p:cxnSp>
        <p:nvCxnSpPr>
          <p:cNvPr id="19" name="Straight Connector 27"/>
          <p:cNvCxnSpPr/>
          <p:nvPr/>
        </p:nvCxnSpPr>
        <p:spPr bwMode="auto">
          <a:xfrm flipV="1">
            <a:off x="-16069" y="944724"/>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2" descr="EduCulture">
            <a:extLst>
              <a:ext uri="{FF2B5EF4-FFF2-40B4-BE49-F238E27FC236}">
                <a16:creationId xmlns:a16="http://schemas.microsoft.com/office/drawing/2014/main" id="{242A4B53-6A3B-4074-BA14-4BCAA37AAF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0283"/>
            <a:ext cx="697644" cy="6890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C:\Documents and Settings\Administrator.TEREZA-4CBD23C5\Desktop\svubit-logo.gif">
            <a:extLst>
              <a:ext uri="{FF2B5EF4-FFF2-40B4-BE49-F238E27FC236}">
                <a16:creationId xmlns:a16="http://schemas.microsoft.com/office/drawing/2014/main" id="{34379DE8-0D06-4FE9-8FED-106D639BCAE7}"/>
              </a:ext>
            </a:extLst>
          </p:cNvPr>
          <p:cNvPicPr/>
          <p:nvPr/>
        </p:nvPicPr>
        <p:blipFill>
          <a:blip r:embed="rId5"/>
          <a:srcRect/>
          <a:stretch>
            <a:fillRect/>
          </a:stretch>
        </p:blipFill>
        <p:spPr bwMode="auto">
          <a:xfrm>
            <a:off x="8175908" y="6120181"/>
            <a:ext cx="974177" cy="729199"/>
          </a:xfrm>
          <a:prstGeom prst="rect">
            <a:avLst/>
          </a:prstGeom>
          <a:noFill/>
          <a:ln w="9525">
            <a:noFill/>
            <a:miter lim="800000"/>
            <a:headEnd/>
            <a:tailEnd/>
          </a:ln>
        </p:spPr>
      </p:pic>
      <p:cxnSp>
        <p:nvCxnSpPr>
          <p:cNvPr id="21" name="Straight Connector 6">
            <a:extLst>
              <a:ext uri="{FF2B5EF4-FFF2-40B4-BE49-F238E27FC236}">
                <a16:creationId xmlns:a16="http://schemas.microsoft.com/office/drawing/2014/main" id="{D952BCBC-3FC8-4237-AFB9-B308F673BBED}"/>
              </a:ext>
            </a:extLst>
          </p:cNvPr>
          <p:cNvCxnSpPr/>
          <p:nvPr/>
        </p:nvCxnSpPr>
        <p:spPr bwMode="auto">
          <a:xfrm flipV="1">
            <a:off x="0" y="6120181"/>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Текстово поле 23">
            <a:extLst>
              <a:ext uri="{FF2B5EF4-FFF2-40B4-BE49-F238E27FC236}">
                <a16:creationId xmlns:a16="http://schemas.microsoft.com/office/drawing/2014/main" id="{FA67B304-3B81-4A9E-9718-AC0F9A3B71A7}"/>
              </a:ext>
            </a:extLst>
          </p:cNvPr>
          <p:cNvSpPr txBox="1"/>
          <p:nvPr/>
        </p:nvSpPr>
        <p:spPr>
          <a:xfrm>
            <a:off x="233187" y="1734037"/>
            <a:ext cx="8693693" cy="4247317"/>
          </a:xfrm>
          <a:prstGeom prst="rect">
            <a:avLst/>
          </a:prstGeom>
          <a:noFill/>
        </p:spPr>
        <p:txBody>
          <a:bodyPr wrap="square">
            <a:spAutoFit/>
          </a:bodyPr>
          <a:lstStyle/>
          <a:p>
            <a:r>
              <a:rPr lang="en-US" dirty="0">
                <a:latin typeface="Book Antiqua" panose="02040602050305030304" pitchFamily="18" charset="0"/>
              </a:rPr>
              <a:t>As part of the website is created a database (Page “Museums and Libraries”) that aims to provide visitors with easy access to information about the educational programs of cultural institutions in Bulgaria, selected by territorial and thematic scope. These are the National History Museum, the National Library „St. St. Cyril and Methodius“, as well as all regional history museums and libraries in the country. </a:t>
            </a:r>
          </a:p>
          <a:p>
            <a:endParaRPr lang="en-US" dirty="0">
              <a:latin typeface="Book Antiqua" panose="02040602050305030304" pitchFamily="18" charset="0"/>
            </a:endParaRPr>
          </a:p>
          <a:p>
            <a:r>
              <a:rPr lang="en-US" dirty="0">
                <a:latin typeface="Book Antiqua" panose="02040602050305030304" pitchFamily="18" charset="0"/>
              </a:rPr>
              <a:t>For this purpose, the institutions are systematized </a:t>
            </a:r>
            <a:r>
              <a:rPr lang="en-US" b="1" dirty="0">
                <a:latin typeface="Book Antiqua" panose="02040602050305030304" pitchFamily="18" charset="0"/>
              </a:rPr>
              <a:t>in six areas:</a:t>
            </a:r>
          </a:p>
          <a:p>
            <a:pPr marL="285750" indent="-285750">
              <a:buFont typeface="Wingdings" panose="05000000000000000000" pitchFamily="2" charset="2"/>
              <a:buChar char="q"/>
            </a:pPr>
            <a:r>
              <a:rPr lang="en-US" b="1" dirty="0">
                <a:latin typeface="Book Antiqua" panose="02040602050305030304" pitchFamily="18" charset="0"/>
              </a:rPr>
              <a:t>Southwest area </a:t>
            </a:r>
            <a:r>
              <a:rPr lang="en-US" dirty="0">
                <a:latin typeface="Book Antiqua" panose="02040602050305030304" pitchFamily="18" charset="0"/>
              </a:rPr>
              <a:t>– including Blagoevgrad, </a:t>
            </a:r>
            <a:r>
              <a:rPr lang="en-US" dirty="0" err="1">
                <a:latin typeface="Book Antiqua" panose="02040602050305030304" pitchFamily="18" charset="0"/>
              </a:rPr>
              <a:t>Kyustendil</a:t>
            </a:r>
            <a:r>
              <a:rPr lang="en-US" dirty="0">
                <a:latin typeface="Book Antiqua" panose="02040602050305030304" pitchFamily="18" charset="0"/>
              </a:rPr>
              <a:t>, Pernik, Sofia.</a:t>
            </a:r>
          </a:p>
          <a:p>
            <a:pPr marL="285750" indent="-285750">
              <a:buFont typeface="Wingdings" panose="05000000000000000000" pitchFamily="2" charset="2"/>
              <a:buChar char="q"/>
            </a:pPr>
            <a:r>
              <a:rPr lang="en-US" b="1" dirty="0">
                <a:latin typeface="Book Antiqua" panose="02040602050305030304" pitchFamily="18" charset="0"/>
              </a:rPr>
              <a:t>South Central area </a:t>
            </a:r>
            <a:r>
              <a:rPr lang="en-US" dirty="0">
                <a:latin typeface="Book Antiqua" panose="02040602050305030304" pitchFamily="18" charset="0"/>
              </a:rPr>
              <a:t>– including </a:t>
            </a:r>
            <a:r>
              <a:rPr lang="en-US" dirty="0" err="1">
                <a:latin typeface="Book Antiqua" panose="02040602050305030304" pitchFamily="18" charset="0"/>
              </a:rPr>
              <a:t>Kardzhali</a:t>
            </a:r>
            <a:r>
              <a:rPr lang="en-US" dirty="0">
                <a:latin typeface="Book Antiqua" panose="02040602050305030304" pitchFamily="18" charset="0"/>
              </a:rPr>
              <a:t>, </a:t>
            </a:r>
            <a:r>
              <a:rPr lang="en-US" dirty="0" err="1">
                <a:latin typeface="Book Antiqua" panose="02040602050305030304" pitchFamily="18" charset="0"/>
              </a:rPr>
              <a:t>Pazardzhik</a:t>
            </a:r>
            <a:r>
              <a:rPr lang="en-US" dirty="0">
                <a:latin typeface="Book Antiqua" panose="02040602050305030304" pitchFamily="18" charset="0"/>
              </a:rPr>
              <a:t>, Plovdiv, </a:t>
            </a:r>
            <a:r>
              <a:rPr lang="en-US" dirty="0" err="1">
                <a:latin typeface="Book Antiqua" panose="02040602050305030304" pitchFamily="18" charset="0"/>
              </a:rPr>
              <a:t>Smolyan</a:t>
            </a:r>
            <a:r>
              <a:rPr lang="en-US" dirty="0">
                <a:latin typeface="Book Antiqua" panose="02040602050305030304" pitchFamily="18" charset="0"/>
              </a:rPr>
              <a:t>, </a:t>
            </a:r>
            <a:r>
              <a:rPr lang="en-US" dirty="0" err="1">
                <a:latin typeface="Book Antiqua" panose="02040602050305030304" pitchFamily="18" charset="0"/>
              </a:rPr>
              <a:t>Haskovo</a:t>
            </a:r>
            <a:r>
              <a:rPr lang="en-US" dirty="0">
                <a:latin typeface="Book Antiqua" panose="02040602050305030304" pitchFamily="18" charset="0"/>
              </a:rPr>
              <a:t>.</a:t>
            </a:r>
          </a:p>
          <a:p>
            <a:pPr marL="285750" indent="-285750">
              <a:buFont typeface="Wingdings" panose="05000000000000000000" pitchFamily="2" charset="2"/>
              <a:buChar char="q"/>
            </a:pPr>
            <a:r>
              <a:rPr lang="en-US" b="1" dirty="0">
                <a:latin typeface="Book Antiqua" panose="02040602050305030304" pitchFamily="18" charset="0"/>
              </a:rPr>
              <a:t>Southeast area </a:t>
            </a:r>
            <a:r>
              <a:rPr lang="en-US" dirty="0">
                <a:latin typeface="Book Antiqua" panose="02040602050305030304" pitchFamily="18" charset="0"/>
              </a:rPr>
              <a:t>– including </a:t>
            </a:r>
            <a:r>
              <a:rPr lang="en-US" dirty="0" err="1">
                <a:latin typeface="Book Antiqua" panose="02040602050305030304" pitchFamily="18" charset="0"/>
              </a:rPr>
              <a:t>Stara</a:t>
            </a:r>
            <a:r>
              <a:rPr lang="en-US" dirty="0">
                <a:latin typeface="Book Antiqua" panose="02040602050305030304" pitchFamily="18" charset="0"/>
              </a:rPr>
              <a:t> Zagora, Sliven, Yambol, </a:t>
            </a:r>
            <a:r>
              <a:rPr lang="en-US" dirty="0" err="1">
                <a:latin typeface="Book Antiqua" panose="02040602050305030304" pitchFamily="18" charset="0"/>
              </a:rPr>
              <a:t>Burgas</a:t>
            </a:r>
            <a:r>
              <a:rPr lang="en-US" dirty="0">
                <a:latin typeface="Book Antiqua" panose="02040602050305030304" pitchFamily="18" charset="0"/>
              </a:rPr>
              <a:t>.</a:t>
            </a:r>
          </a:p>
          <a:p>
            <a:pPr marL="285750" indent="-285750">
              <a:buFont typeface="Wingdings" panose="05000000000000000000" pitchFamily="2" charset="2"/>
              <a:buChar char="q"/>
            </a:pPr>
            <a:r>
              <a:rPr lang="en-US" b="1" dirty="0">
                <a:latin typeface="Book Antiqua" panose="02040602050305030304" pitchFamily="18" charset="0"/>
              </a:rPr>
              <a:t>Northeast area </a:t>
            </a:r>
            <a:r>
              <a:rPr lang="en-US" dirty="0">
                <a:latin typeface="Book Antiqua" panose="02040602050305030304" pitchFamily="18" charset="0"/>
              </a:rPr>
              <a:t>– including Varna, Dobrich, Targovishte, Shumen.</a:t>
            </a:r>
          </a:p>
          <a:p>
            <a:pPr marL="285750" indent="-285750">
              <a:buFont typeface="Wingdings" panose="05000000000000000000" pitchFamily="2" charset="2"/>
              <a:buChar char="q"/>
            </a:pPr>
            <a:r>
              <a:rPr lang="en-US" b="1" dirty="0">
                <a:latin typeface="Book Antiqua" panose="02040602050305030304" pitchFamily="18" charset="0"/>
              </a:rPr>
              <a:t>North Central area </a:t>
            </a:r>
            <a:r>
              <a:rPr lang="en-US" dirty="0">
                <a:latin typeface="Book Antiqua" panose="02040602050305030304" pitchFamily="18" charset="0"/>
              </a:rPr>
              <a:t>– including </a:t>
            </a:r>
            <a:r>
              <a:rPr lang="en-US" dirty="0" err="1">
                <a:latin typeface="Book Antiqua" panose="02040602050305030304" pitchFamily="18" charset="0"/>
              </a:rPr>
              <a:t>Veliko</a:t>
            </a:r>
            <a:r>
              <a:rPr lang="en-US" dirty="0">
                <a:latin typeface="Book Antiqua" panose="02040602050305030304" pitchFamily="18" charset="0"/>
              </a:rPr>
              <a:t> </a:t>
            </a:r>
            <a:r>
              <a:rPr lang="en-US" dirty="0" err="1">
                <a:latin typeface="Book Antiqua" panose="02040602050305030304" pitchFamily="18" charset="0"/>
              </a:rPr>
              <a:t>Tarnovo</a:t>
            </a:r>
            <a:r>
              <a:rPr lang="en-US" dirty="0">
                <a:latin typeface="Book Antiqua" panose="02040602050305030304" pitchFamily="18" charset="0"/>
              </a:rPr>
              <a:t>, Gabrovo, </a:t>
            </a:r>
            <a:r>
              <a:rPr lang="en-US" dirty="0" err="1">
                <a:latin typeface="Book Antiqua" panose="02040602050305030304" pitchFamily="18" charset="0"/>
              </a:rPr>
              <a:t>Razgrad</a:t>
            </a:r>
            <a:r>
              <a:rPr lang="en-US" dirty="0">
                <a:latin typeface="Book Antiqua" panose="02040602050305030304" pitchFamily="18" charset="0"/>
              </a:rPr>
              <a:t>, Ruse, </a:t>
            </a:r>
            <a:r>
              <a:rPr lang="en-US" dirty="0" err="1">
                <a:latin typeface="Book Antiqua" panose="02040602050305030304" pitchFamily="18" charset="0"/>
              </a:rPr>
              <a:t>Silistra</a:t>
            </a:r>
            <a:r>
              <a:rPr lang="en-US" dirty="0">
                <a:latin typeface="Book Antiqua" panose="02040602050305030304" pitchFamily="18" charset="0"/>
              </a:rPr>
              <a:t>.</a:t>
            </a:r>
          </a:p>
          <a:p>
            <a:pPr marL="285750" indent="-285750">
              <a:buFont typeface="Wingdings" panose="05000000000000000000" pitchFamily="2" charset="2"/>
              <a:buChar char="q"/>
            </a:pPr>
            <a:r>
              <a:rPr lang="en-US" b="1" dirty="0">
                <a:latin typeface="Book Antiqua" panose="02040602050305030304" pitchFamily="18" charset="0"/>
              </a:rPr>
              <a:t>Northwest area </a:t>
            </a:r>
            <a:r>
              <a:rPr lang="en-US" dirty="0">
                <a:latin typeface="Book Antiqua" panose="02040602050305030304" pitchFamily="18" charset="0"/>
              </a:rPr>
              <a:t>– including Vidin, Vratsa, Montana, Pleven, Lovech.</a:t>
            </a:r>
          </a:p>
        </p:txBody>
      </p:sp>
      <p:sp>
        <p:nvSpPr>
          <p:cNvPr id="12" name="Rectangle 7">
            <a:extLst>
              <a:ext uri="{FF2B5EF4-FFF2-40B4-BE49-F238E27FC236}">
                <a16:creationId xmlns:a16="http://schemas.microsoft.com/office/drawing/2014/main" id="{DBFA77F3-B463-48A1-B146-7A59DBC4FF99}"/>
              </a:ext>
            </a:extLst>
          </p:cNvPr>
          <p:cNvSpPr>
            <a:spLocks noChangeArrowheads="1"/>
          </p:cNvSpPr>
          <p:nvPr/>
        </p:nvSpPr>
        <p:spPr bwMode="auto">
          <a:xfrm>
            <a:off x="685811" y="6256448"/>
            <a:ext cx="7636356" cy="456663"/>
          </a:xfrm>
          <a:prstGeom prst="rect">
            <a:avLst/>
          </a:prstGeom>
          <a:noFill/>
          <a:ln w="9525">
            <a:noFill/>
            <a:miter lim="800000"/>
            <a:headEnd/>
            <a:tailEnd/>
          </a:ln>
        </p:spPr>
        <p:txBody>
          <a:bodyPr wrap="square">
            <a:spAutoFit/>
          </a:bodyPr>
          <a:lstStyle/>
          <a:p>
            <a:pPr algn="ctr">
              <a:lnSpc>
                <a:spcPct val="110000"/>
              </a:lnSpc>
            </a:pPr>
            <a:r>
              <a:rPr lang="en-US" sz="1100" b="1" dirty="0">
                <a:latin typeface="Book Antiqua" pitchFamily="18" charset="0"/>
                <a:cs typeface="Arial" charset="0"/>
              </a:rPr>
              <a:t>Cultural Institutions and Education in Bulgaria –  Popularization of Programs  with a Scientific and Research Project</a:t>
            </a:r>
          </a:p>
          <a:p>
            <a:pPr algn="ctr">
              <a:lnSpc>
                <a:spcPct val="110000"/>
              </a:lnSpc>
            </a:pPr>
            <a:r>
              <a:rPr lang="en-US" sz="1100" dirty="0">
                <a:latin typeface="Book Antiqua" pitchFamily="18" charset="0"/>
                <a:cs typeface="Arial" charset="0"/>
              </a:rPr>
              <a:t>Svetoslava Dimitrova, Sonya Spasova, Simona </a:t>
            </a:r>
            <a:r>
              <a:rPr lang="en-US" sz="1100" dirty="0" err="1">
                <a:latin typeface="Book Antiqua" pitchFamily="18" charset="0"/>
                <a:cs typeface="Arial" charset="0"/>
              </a:rPr>
              <a:t>Dusheva</a:t>
            </a:r>
            <a:r>
              <a:rPr lang="en-US" sz="1100" dirty="0">
                <a:latin typeface="Book Antiqua" pitchFamily="18" charset="0"/>
                <a:cs typeface="Arial" charset="0"/>
              </a:rPr>
              <a:t>, </a:t>
            </a:r>
            <a:r>
              <a:rPr lang="en-US" sz="1100" dirty="0" err="1">
                <a:latin typeface="Book Antiqua" pitchFamily="18" charset="0"/>
                <a:cs typeface="Arial" charset="0"/>
              </a:rPr>
              <a:t>Panayoit</a:t>
            </a:r>
            <a:r>
              <a:rPr lang="en-US" sz="1100" dirty="0">
                <a:latin typeface="Book Antiqua" pitchFamily="18" charset="0"/>
                <a:cs typeface="Arial" charset="0"/>
              </a:rPr>
              <a:t> </a:t>
            </a:r>
            <a:r>
              <a:rPr lang="en-US" sz="1100" dirty="0" err="1">
                <a:latin typeface="Book Antiqua" pitchFamily="18" charset="0"/>
                <a:cs typeface="Arial" charset="0"/>
              </a:rPr>
              <a:t>Gindev</a:t>
            </a:r>
            <a:endParaRPr lang="en-US" sz="1100" dirty="0">
              <a:latin typeface="Book Antiqua" pitchFamily="18"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249470" y="1772839"/>
            <a:ext cx="844797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Slide Number Placeholder 16"/>
          <p:cNvSpPr>
            <a:spLocks noGrp="1"/>
          </p:cNvSpPr>
          <p:nvPr>
            <p:ph type="sldNum" sz="quarter" idx="12"/>
          </p:nvPr>
        </p:nvSpPr>
        <p:spPr>
          <a:xfrm>
            <a:off x="7210378" y="6601234"/>
            <a:ext cx="349954" cy="356158"/>
          </a:xfrm>
        </p:spPr>
        <p:txBody>
          <a:bodyPr/>
          <a:lstStyle/>
          <a:p>
            <a:pPr>
              <a:defRPr/>
            </a:pPr>
            <a:fld id="{618E884F-DBDD-4FF1-BB6E-641A451676B6}" type="slidenum">
              <a:rPr lang="it-IT" b="1" smtClean="0">
                <a:solidFill>
                  <a:srgbClr val="000000"/>
                </a:solidFill>
                <a:latin typeface="Book Antiqua" panose="02040602050305030304" pitchFamily="18" charset="0"/>
              </a:rPr>
              <a:pPr>
                <a:defRPr/>
              </a:pPr>
              <a:t>7</a:t>
            </a:fld>
            <a:endParaRPr lang="it-IT" b="1" dirty="0">
              <a:solidFill>
                <a:srgbClr val="000000"/>
              </a:solidFill>
              <a:latin typeface="Book Antiqua" panose="02040602050305030304" pitchFamily="18" charset="0"/>
            </a:endParaRPr>
          </a:p>
        </p:txBody>
      </p:sp>
      <p:pic>
        <p:nvPicPr>
          <p:cNvPr id="11" name="Картина 10" descr="BANNER NPSE 5TH"/>
          <p:cNvPicPr/>
          <p:nvPr/>
        </p:nvPicPr>
        <p:blipFill>
          <a:blip r:embed="rId3" cstate="print">
            <a:extLst>
              <a:ext uri="{28A0092B-C50C-407E-A947-70E740481C1C}">
                <a14:useLocalDpi xmlns:a14="http://schemas.microsoft.com/office/drawing/2010/main" val="0"/>
              </a:ext>
            </a:extLst>
          </a:blip>
          <a:srcRect b="15396"/>
          <a:stretch>
            <a:fillRect/>
          </a:stretch>
        </p:blipFill>
        <p:spPr bwMode="auto">
          <a:xfrm>
            <a:off x="3222" y="2614"/>
            <a:ext cx="9140778" cy="935990"/>
          </a:xfrm>
          <a:prstGeom prst="rect">
            <a:avLst/>
          </a:prstGeom>
          <a:noFill/>
        </p:spPr>
      </p:pic>
      <p:cxnSp>
        <p:nvCxnSpPr>
          <p:cNvPr id="15" name="Straight Connector 27"/>
          <p:cNvCxnSpPr/>
          <p:nvPr/>
        </p:nvCxnSpPr>
        <p:spPr bwMode="auto">
          <a:xfrm flipV="1">
            <a:off x="-16069" y="944724"/>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2" descr="EduCulture">
            <a:extLst>
              <a:ext uri="{FF2B5EF4-FFF2-40B4-BE49-F238E27FC236}">
                <a16:creationId xmlns:a16="http://schemas.microsoft.com/office/drawing/2014/main" id="{5E724076-D37C-478E-B3D2-07F205ED38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0283"/>
            <a:ext cx="697644" cy="6890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C:\Documents and Settings\Administrator.TEREZA-4CBD23C5\Desktop\svubit-logo.gif">
            <a:extLst>
              <a:ext uri="{FF2B5EF4-FFF2-40B4-BE49-F238E27FC236}">
                <a16:creationId xmlns:a16="http://schemas.microsoft.com/office/drawing/2014/main" id="{CE0E0EFB-FD6A-48F8-A5E6-F1F12D876E7F}"/>
              </a:ext>
            </a:extLst>
          </p:cNvPr>
          <p:cNvPicPr/>
          <p:nvPr/>
        </p:nvPicPr>
        <p:blipFill>
          <a:blip r:embed="rId5"/>
          <a:srcRect/>
          <a:stretch>
            <a:fillRect/>
          </a:stretch>
        </p:blipFill>
        <p:spPr bwMode="auto">
          <a:xfrm>
            <a:off x="8175908" y="6120181"/>
            <a:ext cx="974177" cy="729199"/>
          </a:xfrm>
          <a:prstGeom prst="rect">
            <a:avLst/>
          </a:prstGeom>
          <a:noFill/>
          <a:ln w="9525">
            <a:noFill/>
            <a:miter lim="800000"/>
            <a:headEnd/>
            <a:tailEnd/>
          </a:ln>
        </p:spPr>
      </p:pic>
      <p:cxnSp>
        <p:nvCxnSpPr>
          <p:cNvPr id="19" name="Straight Connector 6">
            <a:extLst>
              <a:ext uri="{FF2B5EF4-FFF2-40B4-BE49-F238E27FC236}">
                <a16:creationId xmlns:a16="http://schemas.microsoft.com/office/drawing/2014/main" id="{A03757EB-C07E-46F9-AFB5-9977E58775E0}"/>
              </a:ext>
            </a:extLst>
          </p:cNvPr>
          <p:cNvCxnSpPr/>
          <p:nvPr/>
        </p:nvCxnSpPr>
        <p:spPr bwMode="auto">
          <a:xfrm flipV="1">
            <a:off x="0" y="6120181"/>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6">
            <a:extLst>
              <a:ext uri="{FF2B5EF4-FFF2-40B4-BE49-F238E27FC236}">
                <a16:creationId xmlns:a16="http://schemas.microsoft.com/office/drawing/2014/main" id="{FA9F0282-3797-4019-9359-15AFEE589316}"/>
              </a:ext>
            </a:extLst>
          </p:cNvPr>
          <p:cNvSpPr>
            <a:spLocks noChangeArrowheads="1"/>
          </p:cNvSpPr>
          <p:nvPr/>
        </p:nvSpPr>
        <p:spPr bwMode="auto">
          <a:xfrm>
            <a:off x="143509" y="1004878"/>
            <a:ext cx="8837708" cy="632994"/>
          </a:xfrm>
          <a:prstGeom prst="rect">
            <a:avLst/>
          </a:prstGeom>
          <a:noFill/>
          <a:ln w="9525">
            <a:noFill/>
            <a:miter lim="800000"/>
            <a:headEnd/>
            <a:tailEnd/>
          </a:ln>
        </p:spPr>
        <p:txBody>
          <a:bodyPr wrap="square">
            <a:spAutoFit/>
          </a:bodyPr>
          <a:lstStyle/>
          <a:p>
            <a:pPr algn="just">
              <a:lnSpc>
                <a:spcPct val="150000"/>
              </a:lnSpc>
            </a:pPr>
            <a:r>
              <a:rPr lang="en-US" sz="2600" b="1" dirty="0">
                <a:solidFill>
                  <a:srgbClr val="008000"/>
                </a:solidFill>
                <a:effectLst>
                  <a:outerShdw blurRad="38100" dist="38100" dir="2700000" algn="tl">
                    <a:srgbClr val="000000">
                      <a:alpha val="43137"/>
                    </a:srgbClr>
                  </a:outerShdw>
                </a:effectLst>
                <a:latin typeface="Book Antiqua" pitchFamily="18" charset="0"/>
                <a:cs typeface="Arial" charset="0"/>
              </a:rPr>
              <a:t>3. Results</a:t>
            </a:r>
            <a:endParaRPr lang="en-US" sz="1000" dirty="0">
              <a:solidFill>
                <a:srgbClr val="000000"/>
              </a:solidFill>
              <a:effectLst>
                <a:outerShdw blurRad="38100" dist="38100" dir="2700000" algn="tl">
                  <a:srgbClr val="000000">
                    <a:alpha val="43137"/>
                  </a:srgbClr>
                </a:outerShdw>
              </a:effectLst>
              <a:latin typeface="Book Antiqua" pitchFamily="18" charset="0"/>
            </a:endParaRPr>
          </a:p>
        </p:txBody>
      </p:sp>
      <p:sp>
        <p:nvSpPr>
          <p:cNvPr id="21" name="Текстово поле 20">
            <a:extLst>
              <a:ext uri="{FF2B5EF4-FFF2-40B4-BE49-F238E27FC236}">
                <a16:creationId xmlns:a16="http://schemas.microsoft.com/office/drawing/2014/main" id="{3C47C928-4A02-4AC3-9EDE-93744F42EAC2}"/>
              </a:ext>
            </a:extLst>
          </p:cNvPr>
          <p:cNvSpPr txBox="1"/>
          <p:nvPr/>
        </p:nvSpPr>
        <p:spPr>
          <a:xfrm>
            <a:off x="258886" y="1855258"/>
            <a:ext cx="3888431" cy="3477875"/>
          </a:xfrm>
          <a:prstGeom prst="rect">
            <a:avLst/>
          </a:prstGeom>
          <a:noFill/>
        </p:spPr>
        <p:txBody>
          <a:bodyPr wrap="square">
            <a:spAutoFit/>
          </a:bodyPr>
          <a:lstStyle/>
          <a:p>
            <a:r>
              <a:rPr lang="en-US" sz="2000" dirty="0">
                <a:latin typeface="Book Antiqua" panose="02040602050305030304" pitchFamily="18" charset="0"/>
              </a:rPr>
              <a:t>They comply with the requirements of the common classification of territorial units for statistical purposes, applied in the European Union. </a:t>
            </a:r>
            <a:br>
              <a:rPr lang="en-US" sz="2000" dirty="0">
                <a:latin typeface="Book Antiqua" panose="02040602050305030304" pitchFamily="18" charset="0"/>
              </a:rPr>
            </a:br>
            <a:r>
              <a:rPr lang="en-US" sz="2000" dirty="0">
                <a:latin typeface="Book Antiqua" panose="02040602050305030304" pitchFamily="18" charset="0"/>
              </a:rPr>
              <a:t>For each institution is published a direct link to the offered educational programs (if available), as well as to their official page on the social network „Facebook“.</a:t>
            </a:r>
            <a:endParaRPr lang="bg-BG" sz="2000" dirty="0">
              <a:latin typeface="Book Antiqua" panose="02040602050305030304" pitchFamily="18" charset="0"/>
            </a:endParaRPr>
          </a:p>
        </p:txBody>
      </p:sp>
      <p:sp>
        <p:nvSpPr>
          <p:cNvPr id="13" name="Rectangle 7">
            <a:extLst>
              <a:ext uri="{FF2B5EF4-FFF2-40B4-BE49-F238E27FC236}">
                <a16:creationId xmlns:a16="http://schemas.microsoft.com/office/drawing/2014/main" id="{BACE426B-FF8F-423D-9494-2436A325796C}"/>
              </a:ext>
            </a:extLst>
          </p:cNvPr>
          <p:cNvSpPr>
            <a:spLocks noChangeArrowheads="1"/>
          </p:cNvSpPr>
          <p:nvPr/>
        </p:nvSpPr>
        <p:spPr bwMode="auto">
          <a:xfrm>
            <a:off x="685811" y="6256448"/>
            <a:ext cx="7636356" cy="456663"/>
          </a:xfrm>
          <a:prstGeom prst="rect">
            <a:avLst/>
          </a:prstGeom>
          <a:noFill/>
          <a:ln w="9525">
            <a:noFill/>
            <a:miter lim="800000"/>
            <a:headEnd/>
            <a:tailEnd/>
          </a:ln>
        </p:spPr>
        <p:txBody>
          <a:bodyPr wrap="square">
            <a:spAutoFit/>
          </a:bodyPr>
          <a:lstStyle/>
          <a:p>
            <a:pPr algn="ctr">
              <a:lnSpc>
                <a:spcPct val="110000"/>
              </a:lnSpc>
            </a:pPr>
            <a:r>
              <a:rPr lang="en-US" sz="1100" b="1" dirty="0">
                <a:latin typeface="Book Antiqua" pitchFamily="18" charset="0"/>
                <a:cs typeface="Arial" charset="0"/>
              </a:rPr>
              <a:t>Cultural Institutions and Education in Bulgaria –  Popularization of Programs  with a Scientific and Research Project</a:t>
            </a:r>
          </a:p>
          <a:p>
            <a:pPr algn="ctr">
              <a:lnSpc>
                <a:spcPct val="110000"/>
              </a:lnSpc>
            </a:pPr>
            <a:r>
              <a:rPr lang="en-US" sz="1100" dirty="0">
                <a:latin typeface="Book Antiqua" pitchFamily="18" charset="0"/>
                <a:cs typeface="Arial" charset="0"/>
              </a:rPr>
              <a:t>Svetoslava Dimitrova, Sonya Spasova, Simona </a:t>
            </a:r>
            <a:r>
              <a:rPr lang="en-US" sz="1100" dirty="0" err="1">
                <a:latin typeface="Book Antiqua" pitchFamily="18" charset="0"/>
                <a:cs typeface="Arial" charset="0"/>
              </a:rPr>
              <a:t>Dusheva</a:t>
            </a:r>
            <a:r>
              <a:rPr lang="en-US" sz="1100" dirty="0">
                <a:latin typeface="Book Antiqua" pitchFamily="18" charset="0"/>
                <a:cs typeface="Arial" charset="0"/>
              </a:rPr>
              <a:t>, </a:t>
            </a:r>
            <a:r>
              <a:rPr lang="en-US" sz="1100" dirty="0" err="1">
                <a:latin typeface="Book Antiqua" pitchFamily="18" charset="0"/>
                <a:cs typeface="Arial" charset="0"/>
              </a:rPr>
              <a:t>Panayoit</a:t>
            </a:r>
            <a:r>
              <a:rPr lang="en-US" sz="1100" dirty="0">
                <a:latin typeface="Book Antiqua" pitchFamily="18" charset="0"/>
                <a:cs typeface="Arial" charset="0"/>
              </a:rPr>
              <a:t> </a:t>
            </a:r>
            <a:r>
              <a:rPr lang="en-US" sz="1100" dirty="0" err="1">
                <a:latin typeface="Book Antiqua" pitchFamily="18" charset="0"/>
                <a:cs typeface="Arial" charset="0"/>
              </a:rPr>
              <a:t>Gindev</a:t>
            </a:r>
            <a:endParaRPr lang="en-US" sz="1100" dirty="0">
              <a:latin typeface="Book Antiqua" pitchFamily="18" charset="0"/>
              <a:cs typeface="Arial" charset="0"/>
            </a:endParaRPr>
          </a:p>
        </p:txBody>
      </p:sp>
      <p:pic>
        <p:nvPicPr>
          <p:cNvPr id="1026" name="Картина 1">
            <a:extLst>
              <a:ext uri="{FF2B5EF4-FFF2-40B4-BE49-F238E27FC236}">
                <a16:creationId xmlns:a16="http://schemas.microsoft.com/office/drawing/2014/main" id="{C58B37EF-3182-459B-8746-46326986A7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1940" y="1910552"/>
            <a:ext cx="4864514" cy="308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Текстово поле 23">
            <a:extLst>
              <a:ext uri="{FF2B5EF4-FFF2-40B4-BE49-F238E27FC236}">
                <a16:creationId xmlns:a16="http://schemas.microsoft.com/office/drawing/2014/main" id="{27FE2EF8-2504-4A09-8EBB-031687D79039}"/>
              </a:ext>
            </a:extLst>
          </p:cNvPr>
          <p:cNvSpPr txBox="1"/>
          <p:nvPr/>
        </p:nvSpPr>
        <p:spPr>
          <a:xfrm>
            <a:off x="3023828" y="5115806"/>
            <a:ext cx="6324948" cy="923330"/>
          </a:xfrm>
          <a:prstGeom prst="rect">
            <a:avLst/>
          </a:prstGeom>
          <a:noFill/>
        </p:spPr>
        <p:txBody>
          <a:bodyPr wrap="square">
            <a:spAutoFit/>
          </a:bodyPr>
          <a:lstStyle/>
          <a:p>
            <a:pPr algn="ctr"/>
            <a:r>
              <a:rPr lang="en-US" dirty="0">
                <a:latin typeface="Book Antiqua" panose="02040602050305030304" pitchFamily="18" charset="0"/>
              </a:rPr>
              <a:t>Museums and Libraries Database, </a:t>
            </a:r>
          </a:p>
          <a:p>
            <a:pPr algn="ctr"/>
            <a:r>
              <a:rPr lang="en-US" dirty="0">
                <a:latin typeface="Book Antiqua" panose="02040602050305030304" pitchFamily="18" charset="0"/>
              </a:rPr>
              <a:t>available at </a:t>
            </a:r>
            <a:br>
              <a:rPr lang="en-US" dirty="0">
                <a:latin typeface="Book Antiqua" panose="02040602050305030304" pitchFamily="18" charset="0"/>
              </a:rPr>
            </a:br>
            <a:r>
              <a:rPr lang="en-US" dirty="0">
                <a:latin typeface="Book Antiqua" panose="02040602050305030304" pitchFamily="18" charset="0"/>
                <a:hlinkClick r:id="rId7"/>
              </a:rPr>
              <a:t>https://educulture.unibit.bg/museums-and-libraries/</a:t>
            </a:r>
            <a:r>
              <a:rPr lang="en-US" dirty="0">
                <a:latin typeface="Book Antiqua" panose="02040602050305030304" pitchFamily="18" charset="0"/>
              </a:rPr>
              <a:t> </a:t>
            </a:r>
          </a:p>
        </p:txBody>
      </p:sp>
    </p:spTree>
    <p:extLst>
      <p:ext uri="{BB962C8B-B14F-4D97-AF65-F5344CB8AC3E}">
        <p14:creationId xmlns:p14="http://schemas.microsoft.com/office/powerpoint/2010/main" val="32230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776929" y="3246435"/>
            <a:ext cx="3030579" cy="461665"/>
          </a:xfrm>
          <a:prstGeom prst="rect">
            <a:avLst/>
          </a:prstGeom>
        </p:spPr>
        <p:txBody>
          <a:bodyPr wrap="square">
            <a:spAutoFit/>
          </a:bodyPr>
          <a:lstStyle/>
          <a:p>
            <a:endParaRPr lang="bg-BG" dirty="0"/>
          </a:p>
        </p:txBody>
      </p:sp>
      <p:cxnSp>
        <p:nvCxnSpPr>
          <p:cNvPr id="5" name="Straight Connector 4"/>
          <p:cNvCxnSpPr/>
          <p:nvPr/>
        </p:nvCxnSpPr>
        <p:spPr bwMode="auto">
          <a:xfrm>
            <a:off x="230020" y="1520788"/>
            <a:ext cx="857748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Картина 11" descr="BANNER NPSE 5TH"/>
          <p:cNvPicPr/>
          <p:nvPr/>
        </p:nvPicPr>
        <p:blipFill>
          <a:blip r:embed="rId3" cstate="print">
            <a:extLst>
              <a:ext uri="{28A0092B-C50C-407E-A947-70E740481C1C}">
                <a14:useLocalDpi xmlns:a14="http://schemas.microsoft.com/office/drawing/2010/main" val="0"/>
              </a:ext>
            </a:extLst>
          </a:blip>
          <a:srcRect b="15396"/>
          <a:stretch>
            <a:fillRect/>
          </a:stretch>
        </p:blipFill>
        <p:spPr bwMode="auto">
          <a:xfrm>
            <a:off x="3222" y="2614"/>
            <a:ext cx="9140778" cy="935990"/>
          </a:xfrm>
          <a:prstGeom prst="rect">
            <a:avLst/>
          </a:prstGeom>
          <a:noFill/>
        </p:spPr>
      </p:pic>
      <p:cxnSp>
        <p:nvCxnSpPr>
          <p:cNvPr id="19" name="Straight Connector 27"/>
          <p:cNvCxnSpPr/>
          <p:nvPr/>
        </p:nvCxnSpPr>
        <p:spPr bwMode="auto">
          <a:xfrm flipV="1">
            <a:off x="-16069" y="944724"/>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6">
            <a:extLst>
              <a:ext uri="{FF2B5EF4-FFF2-40B4-BE49-F238E27FC236}">
                <a16:creationId xmlns:a16="http://schemas.microsoft.com/office/drawing/2014/main" id="{D745D9DB-A35A-4A13-84FB-B4A1840EF82D}"/>
              </a:ext>
            </a:extLst>
          </p:cNvPr>
          <p:cNvSpPr>
            <a:spLocks noChangeArrowheads="1"/>
          </p:cNvSpPr>
          <p:nvPr/>
        </p:nvSpPr>
        <p:spPr bwMode="auto">
          <a:xfrm>
            <a:off x="143509" y="1004878"/>
            <a:ext cx="8837708" cy="632994"/>
          </a:xfrm>
          <a:prstGeom prst="rect">
            <a:avLst/>
          </a:prstGeom>
          <a:noFill/>
          <a:ln w="9525">
            <a:noFill/>
            <a:miter lim="800000"/>
            <a:headEnd/>
            <a:tailEnd/>
          </a:ln>
        </p:spPr>
        <p:txBody>
          <a:bodyPr wrap="square">
            <a:spAutoFit/>
          </a:bodyPr>
          <a:lstStyle/>
          <a:p>
            <a:pPr algn="just">
              <a:lnSpc>
                <a:spcPct val="150000"/>
              </a:lnSpc>
            </a:pPr>
            <a:r>
              <a:rPr lang="en-US" sz="2600" b="1" dirty="0">
                <a:solidFill>
                  <a:srgbClr val="008000"/>
                </a:solidFill>
                <a:effectLst>
                  <a:outerShdw blurRad="38100" dist="38100" dir="2700000" algn="tl">
                    <a:srgbClr val="000000">
                      <a:alpha val="43137"/>
                    </a:srgbClr>
                  </a:outerShdw>
                </a:effectLst>
                <a:latin typeface="Book Antiqua" pitchFamily="18" charset="0"/>
                <a:cs typeface="Arial" charset="0"/>
              </a:rPr>
              <a:t>3. Results</a:t>
            </a:r>
            <a:endParaRPr lang="en-US" sz="1000" dirty="0">
              <a:solidFill>
                <a:srgbClr val="000000"/>
              </a:solidFill>
              <a:effectLst>
                <a:outerShdw blurRad="38100" dist="38100" dir="2700000" algn="tl">
                  <a:srgbClr val="000000">
                    <a:alpha val="43137"/>
                  </a:srgbClr>
                </a:outerShdw>
              </a:effectLst>
              <a:latin typeface="Book Antiqua" pitchFamily="18" charset="0"/>
            </a:endParaRPr>
          </a:p>
        </p:txBody>
      </p:sp>
      <p:sp>
        <p:nvSpPr>
          <p:cNvPr id="20" name="Текстово поле 19">
            <a:extLst>
              <a:ext uri="{FF2B5EF4-FFF2-40B4-BE49-F238E27FC236}">
                <a16:creationId xmlns:a16="http://schemas.microsoft.com/office/drawing/2014/main" id="{49ABEDD8-7D9D-4553-A723-4982E9D48651}"/>
              </a:ext>
            </a:extLst>
          </p:cNvPr>
          <p:cNvSpPr txBox="1"/>
          <p:nvPr/>
        </p:nvSpPr>
        <p:spPr>
          <a:xfrm>
            <a:off x="230020" y="1520788"/>
            <a:ext cx="8751197" cy="4247317"/>
          </a:xfrm>
          <a:prstGeom prst="rect">
            <a:avLst/>
          </a:prstGeom>
          <a:noFill/>
        </p:spPr>
        <p:txBody>
          <a:bodyPr wrap="square">
            <a:spAutoFit/>
          </a:bodyPr>
          <a:lstStyle/>
          <a:p>
            <a:pPr marL="285750" indent="-285750">
              <a:buFont typeface="Wingdings" panose="05000000000000000000" pitchFamily="2" charset="2"/>
              <a:buChar char="q"/>
            </a:pPr>
            <a:r>
              <a:rPr lang="en-US" dirty="0">
                <a:latin typeface="Book Antiqua" panose="02040602050305030304" pitchFamily="18" charset="0"/>
              </a:rPr>
              <a:t>As another result of the project activities is an Interactive Map, in which users could find information about the educational programs of cultural institutions in Bulgaria, selected by territorial and thematic scope. </a:t>
            </a:r>
          </a:p>
          <a:p>
            <a:pPr marL="285750" indent="-285750">
              <a:buFont typeface="Wingdings" panose="05000000000000000000" pitchFamily="2" charset="2"/>
              <a:buChar char="q"/>
            </a:pPr>
            <a:r>
              <a:rPr lang="en-US" dirty="0">
                <a:latin typeface="Book Antiqua" panose="02040602050305030304" pitchFamily="18" charset="0"/>
              </a:rPr>
              <a:t>The interactive map again marks the regional history museums and regional libraries in the six areas. </a:t>
            </a:r>
          </a:p>
          <a:p>
            <a:pPr marL="285750" indent="-285750">
              <a:buFont typeface="Wingdings" panose="05000000000000000000" pitchFamily="2" charset="2"/>
              <a:buChar char="q"/>
            </a:pPr>
            <a:r>
              <a:rPr lang="en-US" dirty="0">
                <a:latin typeface="Book Antiqua" panose="02040602050305030304" pitchFamily="18" charset="0"/>
              </a:rPr>
              <a:t>The pins of the </a:t>
            </a:r>
            <a:r>
              <a:rPr lang="en-US" dirty="0">
                <a:solidFill>
                  <a:schemeClr val="accent4">
                    <a:lumMod val="75000"/>
                  </a:schemeClr>
                </a:solidFill>
                <a:latin typeface="Book Antiqua" panose="02040602050305030304" pitchFamily="18" charset="0"/>
              </a:rPr>
              <a:t>regional libraries are blue</a:t>
            </a:r>
            <a:r>
              <a:rPr lang="en-US" dirty="0">
                <a:latin typeface="Book Antiqua" panose="02040602050305030304" pitchFamily="18" charset="0"/>
              </a:rPr>
              <a:t>, and pins of the </a:t>
            </a:r>
            <a:r>
              <a:rPr lang="en-US" dirty="0">
                <a:solidFill>
                  <a:schemeClr val="accent2">
                    <a:lumMod val="75000"/>
                  </a:schemeClr>
                </a:solidFill>
                <a:latin typeface="Book Antiqua" panose="02040602050305030304" pitchFamily="18" charset="0"/>
              </a:rPr>
              <a:t>regional history museums are red</a:t>
            </a:r>
            <a:r>
              <a:rPr lang="en-US" dirty="0">
                <a:latin typeface="Book Antiqua" panose="02040602050305030304" pitchFamily="18" charset="0"/>
              </a:rPr>
              <a:t>. </a:t>
            </a:r>
          </a:p>
          <a:p>
            <a:pPr marL="285750" indent="-285750">
              <a:buFont typeface="Wingdings" panose="05000000000000000000" pitchFamily="2" charset="2"/>
              <a:buChar char="q"/>
            </a:pPr>
            <a:r>
              <a:rPr lang="en-US" dirty="0">
                <a:latin typeface="Book Antiqua" panose="02040602050305030304" pitchFamily="18" charset="0"/>
              </a:rPr>
              <a:t>The </a:t>
            </a:r>
            <a:r>
              <a:rPr lang="en-US" dirty="0">
                <a:solidFill>
                  <a:schemeClr val="accent5">
                    <a:lumMod val="75000"/>
                  </a:schemeClr>
                </a:solidFill>
                <a:latin typeface="Book Antiqua" panose="02040602050305030304" pitchFamily="18" charset="0"/>
              </a:rPr>
              <a:t>National History Museums is marked in yellow </a:t>
            </a:r>
            <a:r>
              <a:rPr lang="en-US" dirty="0">
                <a:latin typeface="Book Antiqua" panose="02040602050305030304" pitchFamily="18" charset="0"/>
              </a:rPr>
              <a:t>and </a:t>
            </a:r>
            <a:r>
              <a:rPr lang="en-US" dirty="0">
                <a:solidFill>
                  <a:schemeClr val="accent1">
                    <a:lumMod val="75000"/>
                  </a:schemeClr>
                </a:solidFill>
                <a:latin typeface="Book Antiqua" panose="02040602050305030304" pitchFamily="18" charset="0"/>
              </a:rPr>
              <a:t>the National Library in green </a:t>
            </a:r>
            <a:r>
              <a:rPr lang="en-US" dirty="0">
                <a:latin typeface="Book Antiqua" panose="02040602050305030304" pitchFamily="18" charset="0"/>
              </a:rPr>
              <a:t>– both located in Sofia. </a:t>
            </a:r>
          </a:p>
          <a:p>
            <a:pPr marL="285750" indent="-285750">
              <a:buFont typeface="Wingdings" panose="05000000000000000000" pitchFamily="2" charset="2"/>
              <a:buChar char="q"/>
            </a:pPr>
            <a:r>
              <a:rPr lang="en-US" dirty="0">
                <a:latin typeface="Book Antiqua" panose="02040602050305030304" pitchFamily="18" charset="0"/>
              </a:rPr>
              <a:t>The interactive map offers information about each of the examined cultural institutions, which includes:</a:t>
            </a:r>
          </a:p>
          <a:p>
            <a:pPr marL="285750" indent="-285750">
              <a:buFont typeface="Wingdings" panose="05000000000000000000" pitchFamily="2" charset="2"/>
              <a:buChar char="v"/>
            </a:pPr>
            <a:r>
              <a:rPr lang="en-US" dirty="0">
                <a:latin typeface="Book Antiqua" panose="02040602050305030304" pitchFamily="18" charset="0"/>
              </a:rPr>
              <a:t>a link to the institution's website and to educational programs and initiatives</a:t>
            </a:r>
          </a:p>
          <a:p>
            <a:pPr marL="285750" indent="-285750">
              <a:buFont typeface="Wingdings" panose="05000000000000000000" pitchFamily="2" charset="2"/>
              <a:buChar char="v"/>
            </a:pPr>
            <a:r>
              <a:rPr lang="en-US" dirty="0">
                <a:latin typeface="Book Antiqua" panose="02040602050305030304" pitchFamily="18" charset="0"/>
              </a:rPr>
              <a:t>what target groups they are aimed at</a:t>
            </a:r>
          </a:p>
          <a:p>
            <a:pPr marL="285750" indent="-285750">
              <a:buFont typeface="Wingdings" panose="05000000000000000000" pitchFamily="2" charset="2"/>
              <a:buChar char="v"/>
            </a:pPr>
            <a:r>
              <a:rPr lang="en-US" dirty="0">
                <a:latin typeface="Book Antiqua" panose="02040602050305030304" pitchFamily="18" charset="0"/>
              </a:rPr>
              <a:t>link to a Facebook page</a:t>
            </a:r>
          </a:p>
          <a:p>
            <a:pPr marL="285750" indent="-285750">
              <a:buFont typeface="Wingdings" panose="05000000000000000000" pitchFamily="2" charset="2"/>
              <a:buChar char="v"/>
            </a:pPr>
            <a:r>
              <a:rPr lang="en-US" dirty="0">
                <a:latin typeface="Book Antiqua" panose="02040602050305030304" pitchFamily="18" charset="0"/>
              </a:rPr>
              <a:t>contacts - phone and email</a:t>
            </a:r>
          </a:p>
        </p:txBody>
      </p:sp>
      <p:pic>
        <p:nvPicPr>
          <p:cNvPr id="22" name="Picture 2" descr="EduCulture">
            <a:extLst>
              <a:ext uri="{FF2B5EF4-FFF2-40B4-BE49-F238E27FC236}">
                <a16:creationId xmlns:a16="http://schemas.microsoft.com/office/drawing/2014/main" id="{2DE096FE-49DD-4BD9-A559-9EBD9B9912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0283"/>
            <a:ext cx="697644" cy="68909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Documents and Settings\Administrator.TEREZA-4CBD23C5\Desktop\svubit-logo.gif">
            <a:extLst>
              <a:ext uri="{FF2B5EF4-FFF2-40B4-BE49-F238E27FC236}">
                <a16:creationId xmlns:a16="http://schemas.microsoft.com/office/drawing/2014/main" id="{E5EE3C49-6034-496A-A442-A8E3D5594A20}"/>
              </a:ext>
            </a:extLst>
          </p:cNvPr>
          <p:cNvPicPr/>
          <p:nvPr/>
        </p:nvPicPr>
        <p:blipFill>
          <a:blip r:embed="rId5"/>
          <a:srcRect/>
          <a:stretch>
            <a:fillRect/>
          </a:stretch>
        </p:blipFill>
        <p:spPr bwMode="auto">
          <a:xfrm>
            <a:off x="8175908" y="6120181"/>
            <a:ext cx="974177" cy="729199"/>
          </a:xfrm>
          <a:prstGeom prst="rect">
            <a:avLst/>
          </a:prstGeom>
          <a:noFill/>
          <a:ln w="9525">
            <a:noFill/>
            <a:miter lim="800000"/>
            <a:headEnd/>
            <a:tailEnd/>
          </a:ln>
        </p:spPr>
      </p:pic>
      <p:cxnSp>
        <p:nvCxnSpPr>
          <p:cNvPr id="24" name="Straight Connector 6">
            <a:extLst>
              <a:ext uri="{FF2B5EF4-FFF2-40B4-BE49-F238E27FC236}">
                <a16:creationId xmlns:a16="http://schemas.microsoft.com/office/drawing/2014/main" id="{F4EB532B-8BFA-4C09-AB0F-F25FCC0FEF01}"/>
              </a:ext>
            </a:extLst>
          </p:cNvPr>
          <p:cNvCxnSpPr/>
          <p:nvPr/>
        </p:nvCxnSpPr>
        <p:spPr bwMode="auto">
          <a:xfrm flipV="1">
            <a:off x="0" y="6120181"/>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7">
            <a:extLst>
              <a:ext uri="{FF2B5EF4-FFF2-40B4-BE49-F238E27FC236}">
                <a16:creationId xmlns:a16="http://schemas.microsoft.com/office/drawing/2014/main" id="{D6858560-5D88-4D51-9ED2-622799EAB90A}"/>
              </a:ext>
            </a:extLst>
          </p:cNvPr>
          <p:cNvSpPr>
            <a:spLocks noChangeArrowheads="1"/>
          </p:cNvSpPr>
          <p:nvPr/>
        </p:nvSpPr>
        <p:spPr bwMode="auto">
          <a:xfrm>
            <a:off x="685811" y="6256448"/>
            <a:ext cx="7636356" cy="456663"/>
          </a:xfrm>
          <a:prstGeom prst="rect">
            <a:avLst/>
          </a:prstGeom>
          <a:noFill/>
          <a:ln w="9525">
            <a:noFill/>
            <a:miter lim="800000"/>
            <a:headEnd/>
            <a:tailEnd/>
          </a:ln>
        </p:spPr>
        <p:txBody>
          <a:bodyPr wrap="square">
            <a:spAutoFit/>
          </a:bodyPr>
          <a:lstStyle/>
          <a:p>
            <a:pPr algn="ctr">
              <a:lnSpc>
                <a:spcPct val="110000"/>
              </a:lnSpc>
            </a:pPr>
            <a:r>
              <a:rPr lang="en-US" sz="1100" b="1" dirty="0">
                <a:latin typeface="Book Antiqua" pitchFamily="18" charset="0"/>
                <a:cs typeface="Arial" charset="0"/>
              </a:rPr>
              <a:t>Cultural Institutions and Education in Bulgaria –  Popularization of Programs  with a Scientific and Research Project</a:t>
            </a:r>
          </a:p>
          <a:p>
            <a:pPr algn="ctr">
              <a:lnSpc>
                <a:spcPct val="110000"/>
              </a:lnSpc>
            </a:pPr>
            <a:r>
              <a:rPr lang="en-US" sz="1100" dirty="0">
                <a:latin typeface="Book Antiqua" pitchFamily="18" charset="0"/>
                <a:cs typeface="Arial" charset="0"/>
              </a:rPr>
              <a:t>Svetoslava Dimitrova, Sonya Spasova, Simona </a:t>
            </a:r>
            <a:r>
              <a:rPr lang="en-US" sz="1100" dirty="0" err="1">
                <a:latin typeface="Book Antiqua" pitchFamily="18" charset="0"/>
                <a:cs typeface="Arial" charset="0"/>
              </a:rPr>
              <a:t>Dusheva</a:t>
            </a:r>
            <a:r>
              <a:rPr lang="en-US" sz="1100" dirty="0">
                <a:latin typeface="Book Antiqua" pitchFamily="18" charset="0"/>
                <a:cs typeface="Arial" charset="0"/>
              </a:rPr>
              <a:t>, </a:t>
            </a:r>
            <a:r>
              <a:rPr lang="en-US" sz="1100" dirty="0" err="1">
                <a:latin typeface="Book Antiqua" pitchFamily="18" charset="0"/>
                <a:cs typeface="Arial" charset="0"/>
              </a:rPr>
              <a:t>Panayoit</a:t>
            </a:r>
            <a:r>
              <a:rPr lang="en-US" sz="1100" dirty="0">
                <a:latin typeface="Book Antiqua" pitchFamily="18" charset="0"/>
                <a:cs typeface="Arial" charset="0"/>
              </a:rPr>
              <a:t> </a:t>
            </a:r>
            <a:r>
              <a:rPr lang="en-US" sz="1100" dirty="0" err="1">
                <a:latin typeface="Book Antiqua" pitchFamily="18" charset="0"/>
                <a:cs typeface="Arial" charset="0"/>
              </a:rPr>
              <a:t>Gindev</a:t>
            </a:r>
            <a:endParaRPr lang="en-US" sz="1100" dirty="0">
              <a:latin typeface="Book Antiqua" pitchFamily="18" charset="0"/>
              <a:cs typeface="Arial" charset="0"/>
            </a:endParaRPr>
          </a:p>
        </p:txBody>
      </p:sp>
    </p:spTree>
    <p:extLst>
      <p:ext uri="{BB962C8B-B14F-4D97-AF65-F5344CB8AC3E}">
        <p14:creationId xmlns:p14="http://schemas.microsoft.com/office/powerpoint/2010/main" val="139798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776929" y="3246435"/>
            <a:ext cx="3030579" cy="461665"/>
          </a:xfrm>
          <a:prstGeom prst="rect">
            <a:avLst/>
          </a:prstGeom>
        </p:spPr>
        <p:txBody>
          <a:bodyPr wrap="square">
            <a:spAutoFit/>
          </a:bodyPr>
          <a:lstStyle/>
          <a:p>
            <a:endParaRPr lang="bg-BG" dirty="0"/>
          </a:p>
        </p:txBody>
      </p:sp>
      <p:cxnSp>
        <p:nvCxnSpPr>
          <p:cNvPr id="5" name="Straight Connector 4"/>
          <p:cNvCxnSpPr/>
          <p:nvPr/>
        </p:nvCxnSpPr>
        <p:spPr bwMode="auto">
          <a:xfrm>
            <a:off x="230020" y="1520788"/>
            <a:ext cx="857748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Картина 11" descr="BANNER NPSE 5TH"/>
          <p:cNvPicPr/>
          <p:nvPr/>
        </p:nvPicPr>
        <p:blipFill>
          <a:blip r:embed="rId3" cstate="print">
            <a:extLst>
              <a:ext uri="{28A0092B-C50C-407E-A947-70E740481C1C}">
                <a14:useLocalDpi xmlns:a14="http://schemas.microsoft.com/office/drawing/2010/main" val="0"/>
              </a:ext>
            </a:extLst>
          </a:blip>
          <a:srcRect b="15396"/>
          <a:stretch>
            <a:fillRect/>
          </a:stretch>
        </p:blipFill>
        <p:spPr bwMode="auto">
          <a:xfrm>
            <a:off x="3222" y="2614"/>
            <a:ext cx="9140778" cy="935990"/>
          </a:xfrm>
          <a:prstGeom prst="rect">
            <a:avLst/>
          </a:prstGeom>
          <a:noFill/>
        </p:spPr>
      </p:pic>
      <p:cxnSp>
        <p:nvCxnSpPr>
          <p:cNvPr id="19" name="Straight Connector 27"/>
          <p:cNvCxnSpPr/>
          <p:nvPr/>
        </p:nvCxnSpPr>
        <p:spPr bwMode="auto">
          <a:xfrm flipV="1">
            <a:off x="-16069" y="944724"/>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6">
            <a:extLst>
              <a:ext uri="{FF2B5EF4-FFF2-40B4-BE49-F238E27FC236}">
                <a16:creationId xmlns:a16="http://schemas.microsoft.com/office/drawing/2014/main" id="{D745D9DB-A35A-4A13-84FB-B4A1840EF82D}"/>
              </a:ext>
            </a:extLst>
          </p:cNvPr>
          <p:cNvSpPr>
            <a:spLocks noChangeArrowheads="1"/>
          </p:cNvSpPr>
          <p:nvPr/>
        </p:nvSpPr>
        <p:spPr bwMode="auto">
          <a:xfrm>
            <a:off x="143509" y="1004878"/>
            <a:ext cx="8837708" cy="632994"/>
          </a:xfrm>
          <a:prstGeom prst="rect">
            <a:avLst/>
          </a:prstGeom>
          <a:noFill/>
          <a:ln w="9525">
            <a:noFill/>
            <a:miter lim="800000"/>
            <a:headEnd/>
            <a:tailEnd/>
          </a:ln>
        </p:spPr>
        <p:txBody>
          <a:bodyPr wrap="square">
            <a:spAutoFit/>
          </a:bodyPr>
          <a:lstStyle/>
          <a:p>
            <a:pPr algn="just">
              <a:lnSpc>
                <a:spcPct val="150000"/>
              </a:lnSpc>
            </a:pPr>
            <a:r>
              <a:rPr lang="en-US" sz="2600" b="1" dirty="0">
                <a:solidFill>
                  <a:srgbClr val="008000"/>
                </a:solidFill>
                <a:effectLst>
                  <a:outerShdw blurRad="38100" dist="38100" dir="2700000" algn="tl">
                    <a:srgbClr val="000000">
                      <a:alpha val="43137"/>
                    </a:srgbClr>
                  </a:outerShdw>
                </a:effectLst>
                <a:latin typeface="Book Antiqua" pitchFamily="18" charset="0"/>
                <a:cs typeface="Arial" charset="0"/>
              </a:rPr>
              <a:t>3. Results</a:t>
            </a:r>
            <a:endParaRPr lang="en-US" sz="1000" dirty="0">
              <a:solidFill>
                <a:srgbClr val="000000"/>
              </a:solidFill>
              <a:effectLst>
                <a:outerShdw blurRad="38100" dist="38100" dir="2700000" algn="tl">
                  <a:srgbClr val="000000">
                    <a:alpha val="43137"/>
                  </a:srgbClr>
                </a:outerShdw>
              </a:effectLst>
              <a:latin typeface="Book Antiqua" pitchFamily="18" charset="0"/>
            </a:endParaRPr>
          </a:p>
        </p:txBody>
      </p:sp>
      <p:pic>
        <p:nvPicPr>
          <p:cNvPr id="22" name="Picture 2" descr="EduCulture">
            <a:extLst>
              <a:ext uri="{FF2B5EF4-FFF2-40B4-BE49-F238E27FC236}">
                <a16:creationId xmlns:a16="http://schemas.microsoft.com/office/drawing/2014/main" id="{2DE096FE-49DD-4BD9-A559-9EBD9B9912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0283"/>
            <a:ext cx="697644" cy="68909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Documents and Settings\Administrator.TEREZA-4CBD23C5\Desktop\svubit-logo.gif">
            <a:extLst>
              <a:ext uri="{FF2B5EF4-FFF2-40B4-BE49-F238E27FC236}">
                <a16:creationId xmlns:a16="http://schemas.microsoft.com/office/drawing/2014/main" id="{E5EE3C49-6034-496A-A442-A8E3D5594A20}"/>
              </a:ext>
            </a:extLst>
          </p:cNvPr>
          <p:cNvPicPr/>
          <p:nvPr/>
        </p:nvPicPr>
        <p:blipFill>
          <a:blip r:embed="rId5"/>
          <a:srcRect/>
          <a:stretch>
            <a:fillRect/>
          </a:stretch>
        </p:blipFill>
        <p:spPr bwMode="auto">
          <a:xfrm>
            <a:off x="8175908" y="6120181"/>
            <a:ext cx="974177" cy="729199"/>
          </a:xfrm>
          <a:prstGeom prst="rect">
            <a:avLst/>
          </a:prstGeom>
          <a:noFill/>
          <a:ln w="9525">
            <a:noFill/>
            <a:miter lim="800000"/>
            <a:headEnd/>
            <a:tailEnd/>
          </a:ln>
        </p:spPr>
      </p:pic>
      <p:cxnSp>
        <p:nvCxnSpPr>
          <p:cNvPr id="24" name="Straight Connector 6">
            <a:extLst>
              <a:ext uri="{FF2B5EF4-FFF2-40B4-BE49-F238E27FC236}">
                <a16:creationId xmlns:a16="http://schemas.microsoft.com/office/drawing/2014/main" id="{F4EB532B-8BFA-4C09-AB0F-F25FCC0FEF01}"/>
              </a:ext>
            </a:extLst>
          </p:cNvPr>
          <p:cNvCxnSpPr/>
          <p:nvPr/>
        </p:nvCxnSpPr>
        <p:spPr bwMode="auto">
          <a:xfrm flipV="1">
            <a:off x="0" y="6120181"/>
            <a:ext cx="9160069" cy="14987"/>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7">
            <a:extLst>
              <a:ext uri="{FF2B5EF4-FFF2-40B4-BE49-F238E27FC236}">
                <a16:creationId xmlns:a16="http://schemas.microsoft.com/office/drawing/2014/main" id="{0548DBDE-CF18-41B6-AC26-EA19BC76FBD3}"/>
              </a:ext>
            </a:extLst>
          </p:cNvPr>
          <p:cNvSpPr>
            <a:spLocks noChangeArrowheads="1"/>
          </p:cNvSpPr>
          <p:nvPr/>
        </p:nvSpPr>
        <p:spPr bwMode="auto">
          <a:xfrm>
            <a:off x="685811" y="6256448"/>
            <a:ext cx="7636356" cy="456663"/>
          </a:xfrm>
          <a:prstGeom prst="rect">
            <a:avLst/>
          </a:prstGeom>
          <a:noFill/>
          <a:ln w="9525">
            <a:noFill/>
            <a:miter lim="800000"/>
            <a:headEnd/>
            <a:tailEnd/>
          </a:ln>
        </p:spPr>
        <p:txBody>
          <a:bodyPr wrap="square">
            <a:spAutoFit/>
          </a:bodyPr>
          <a:lstStyle/>
          <a:p>
            <a:pPr algn="ctr">
              <a:lnSpc>
                <a:spcPct val="110000"/>
              </a:lnSpc>
            </a:pPr>
            <a:r>
              <a:rPr lang="en-US" sz="1100" b="1" dirty="0">
                <a:latin typeface="Book Antiqua" pitchFamily="18" charset="0"/>
                <a:cs typeface="Arial" charset="0"/>
              </a:rPr>
              <a:t>Cultural Institutions and Education in Bulgaria –  Popularization of Programs  with a Scientific and Research Project</a:t>
            </a:r>
          </a:p>
          <a:p>
            <a:pPr algn="ctr">
              <a:lnSpc>
                <a:spcPct val="110000"/>
              </a:lnSpc>
            </a:pPr>
            <a:r>
              <a:rPr lang="en-US" sz="1100" dirty="0">
                <a:latin typeface="Book Antiqua" pitchFamily="18" charset="0"/>
                <a:cs typeface="Arial" charset="0"/>
              </a:rPr>
              <a:t>Svetoslava Dimitrova, Sonya Spasova, Simona </a:t>
            </a:r>
            <a:r>
              <a:rPr lang="en-US" sz="1100" dirty="0" err="1">
                <a:latin typeface="Book Antiqua" pitchFamily="18" charset="0"/>
                <a:cs typeface="Arial" charset="0"/>
              </a:rPr>
              <a:t>Dusheva</a:t>
            </a:r>
            <a:r>
              <a:rPr lang="en-US" sz="1100" dirty="0">
                <a:latin typeface="Book Antiqua" pitchFamily="18" charset="0"/>
                <a:cs typeface="Arial" charset="0"/>
              </a:rPr>
              <a:t>, </a:t>
            </a:r>
            <a:r>
              <a:rPr lang="en-US" sz="1100" dirty="0" err="1">
                <a:latin typeface="Book Antiqua" pitchFamily="18" charset="0"/>
                <a:cs typeface="Arial" charset="0"/>
              </a:rPr>
              <a:t>Panayoit</a:t>
            </a:r>
            <a:r>
              <a:rPr lang="en-US" sz="1100" dirty="0">
                <a:latin typeface="Book Antiqua" pitchFamily="18" charset="0"/>
                <a:cs typeface="Arial" charset="0"/>
              </a:rPr>
              <a:t> </a:t>
            </a:r>
            <a:r>
              <a:rPr lang="en-US" sz="1100" dirty="0" err="1">
                <a:latin typeface="Book Antiqua" pitchFamily="18" charset="0"/>
                <a:cs typeface="Arial" charset="0"/>
              </a:rPr>
              <a:t>Gindev</a:t>
            </a:r>
            <a:endParaRPr lang="en-US" sz="1100" dirty="0">
              <a:latin typeface="Book Antiqua" pitchFamily="18" charset="0"/>
              <a:cs typeface="Arial" charset="0"/>
            </a:endParaRPr>
          </a:p>
        </p:txBody>
      </p:sp>
      <p:pic>
        <p:nvPicPr>
          <p:cNvPr id="7" name="Картина 6">
            <a:extLst>
              <a:ext uri="{FF2B5EF4-FFF2-40B4-BE49-F238E27FC236}">
                <a16:creationId xmlns:a16="http://schemas.microsoft.com/office/drawing/2014/main" id="{8325FA6C-63A4-48E5-B596-0918E6CC2BAB}"/>
              </a:ext>
            </a:extLst>
          </p:cNvPr>
          <p:cNvPicPr>
            <a:picLocks noChangeAspect="1"/>
          </p:cNvPicPr>
          <p:nvPr/>
        </p:nvPicPr>
        <p:blipFill>
          <a:blip r:embed="rId6"/>
          <a:stretch>
            <a:fillRect/>
          </a:stretch>
        </p:blipFill>
        <p:spPr>
          <a:xfrm>
            <a:off x="1223629" y="1572662"/>
            <a:ext cx="6316168" cy="4396205"/>
          </a:xfrm>
          <a:prstGeom prst="rect">
            <a:avLst/>
          </a:prstGeom>
        </p:spPr>
      </p:pic>
    </p:spTree>
  </p:cSld>
  <p:clrMapOvr>
    <a:masterClrMapping/>
  </p:clrMapOvr>
</p:sld>
</file>

<file path=ppt/theme/theme1.xml><?xml version="1.0" encoding="utf-8"?>
<a:theme xmlns:a="http://schemas.openxmlformats.org/drawingml/2006/main" name="База">
  <a:themeElements>
    <a:clrScheme name="База">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а">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а">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База</Template>
  <TotalTime>6989</TotalTime>
  <Words>1374</Words>
  <Application>Microsoft Office PowerPoint</Application>
  <PresentationFormat>Презентация на цял екран (4:3)</PresentationFormat>
  <Paragraphs>112</Paragraphs>
  <Slides>12</Slides>
  <Notes>12</Notes>
  <HiddenSlides>0</HiddenSlides>
  <MMClips>0</MMClips>
  <ScaleCrop>false</ScaleCrop>
  <HeadingPairs>
    <vt:vector size="6" baseType="variant">
      <vt:variant>
        <vt:lpstr>Използвани шрифтове</vt:lpstr>
      </vt:variant>
      <vt:variant>
        <vt:i4>6</vt:i4>
      </vt:variant>
      <vt:variant>
        <vt:lpstr>Тема</vt:lpstr>
      </vt:variant>
      <vt:variant>
        <vt:i4>1</vt:i4>
      </vt:variant>
      <vt:variant>
        <vt:lpstr>Заглавия на слайдовете</vt:lpstr>
      </vt:variant>
      <vt:variant>
        <vt:i4>12</vt:i4>
      </vt:variant>
    </vt:vector>
  </HeadingPairs>
  <TitlesOfParts>
    <vt:vector size="19" baseType="lpstr">
      <vt:lpstr>Arial</vt:lpstr>
      <vt:lpstr>Book Antiqua</vt:lpstr>
      <vt:lpstr>Calibri</vt:lpstr>
      <vt:lpstr>Corbel</vt:lpstr>
      <vt:lpstr>Trebuchet MS</vt:lpstr>
      <vt:lpstr>Wingdings</vt:lpstr>
      <vt:lpstr>База</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Company>Roberto Barberis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Roberto Barberis</dc:creator>
  <cp:lastModifiedBy>Svetoslava Dimitrova</cp:lastModifiedBy>
  <cp:revision>511</cp:revision>
  <cp:lastPrinted>2015-03-16T12:21:33Z</cp:lastPrinted>
  <dcterms:created xsi:type="dcterms:W3CDTF">2012-05-15T11:28:45Z</dcterms:created>
  <dcterms:modified xsi:type="dcterms:W3CDTF">2022-02-23T08:05:00Z</dcterms:modified>
</cp:coreProperties>
</file>