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1" r:id="rId3"/>
    <p:sldId id="257" r:id="rId4"/>
    <p:sldId id="266" r:id="rId5"/>
    <p:sldId id="287" r:id="rId6"/>
    <p:sldId id="267" r:id="rId7"/>
    <p:sldId id="268" r:id="rId8"/>
    <p:sldId id="271" r:id="rId9"/>
    <p:sldId id="288" r:id="rId10"/>
    <p:sldId id="277" r:id="rId11"/>
    <p:sldId id="286" r:id="rId12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Разпределение на образователните програми и инициативи за 2019 г. по региони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01-4D40-9042-CFDBDD5E17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01-4D40-9042-CFDBDD5E17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01-4D40-9042-CFDBDD5E17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A2-4D7C-9E79-108FAFA1E5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A2-4D7C-9E79-108FAFA1E5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A2-4D7C-9E79-108FAFA1E53D}"/>
              </c:ext>
            </c:extLst>
          </c:dPt>
          <c:dLbls>
            <c:dLbl>
              <c:idx val="3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2-4D7C-9E79-108FAFA1E53D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A2-4D7C-9E79-108FAFA1E53D}"/>
                </c:ext>
              </c:extLst>
            </c:dLbl>
            <c:dLbl>
              <c:idx val="5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A2-4D7C-9E79-108FAFA1E53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Северозападен</c:v>
                </c:pt>
                <c:pt idx="1">
                  <c:v>Северен централен</c:v>
                </c:pt>
                <c:pt idx="2">
                  <c:v>Североизточен</c:v>
                </c:pt>
                <c:pt idx="3">
                  <c:v>Югозападен</c:v>
                </c:pt>
                <c:pt idx="4">
                  <c:v>Южен централен</c:v>
                </c:pt>
                <c:pt idx="5">
                  <c:v>Югоизточен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0.09</c:v>
                </c:pt>
                <c:pt idx="1">
                  <c:v>0.19</c:v>
                </c:pt>
                <c:pt idx="2">
                  <c:v>0.08</c:v>
                </c:pt>
                <c:pt idx="3">
                  <c:v>0.28999999999999998</c:v>
                </c:pt>
                <c:pt idx="4">
                  <c:v>0.16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2-4D7C-9E79-108FAFA1E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Група методи, към която имат отношение образователните програми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8E-4EB7-8C87-897E3D8528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8E-4EB7-8C87-897E3D8528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8E-4EB7-8C87-897E3D8528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8E-4EB7-8C87-897E3D8528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8E-4EB7-8C87-897E3D852825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25C12A37-7CAF-47C3-8223-5887437C5BB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fld id="{B02E249F-B50F-4AD5-BF7B-FA1111871FEC}" type="PERCENTAGE">
                      <a:rPr lang="ru-RU" b="1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F8E-4EB7-8C87-897E3D85282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Словесни (разказ, беседа, урок)</c:v>
                </c:pt>
                <c:pt idx="1">
                  <c:v>Нагледни (наблюдение, демонстрация)</c:v>
                </c:pt>
                <c:pt idx="2">
                  <c:v>Практически (упражнения, практически занятия)</c:v>
                </c:pt>
                <c:pt idx="3">
                  <c:v>Комбинация от два и повече метода</c:v>
                </c:pt>
                <c:pt idx="4">
                  <c:v>Неуточнен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0.22</c:v>
                </c:pt>
                <c:pt idx="1">
                  <c:v>0.03</c:v>
                </c:pt>
                <c:pt idx="2">
                  <c:v>0.34</c:v>
                </c:pt>
                <c:pt idx="3">
                  <c:v>0.35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0-43D0-A573-720AB379D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206289136621649"/>
          <c:y val="5.98094010959719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на образователните програми към определена научна област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50-420C-BC85-B358068E7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50-420C-BC85-B358068E7B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50-420C-BC85-B358068E7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50-420C-BC85-B358068E7B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50-420C-BC85-B358068E7B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50-420C-BC85-B358068E7B89}"/>
              </c:ext>
            </c:extLst>
          </c:dPt>
          <c:dLbls>
            <c:spPr>
              <a:pattFill prst="pct5">
                <a:fgClr>
                  <a:prstClr val="white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История</c:v>
                </c:pt>
                <c:pt idx="1">
                  <c:v>Археология</c:v>
                </c:pt>
                <c:pt idx="2">
                  <c:v>Антропология</c:v>
                </c:pt>
                <c:pt idx="3">
                  <c:v>Литература</c:v>
                </c:pt>
                <c:pt idx="4">
                  <c:v>Комбинирани</c:v>
                </c:pt>
                <c:pt idx="5">
                  <c:v>Друго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0.2</c:v>
                </c:pt>
                <c:pt idx="2">
                  <c:v>0.16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8-4EC0-93D7-84E457F7D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Междуинституционално сътрудничество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 училище</c:v>
                </c:pt>
                <c:pt idx="1">
                  <c:v>С повече от една инститиуция</c:v>
                </c:pt>
                <c:pt idx="2">
                  <c:v>С друга</c:v>
                </c:pt>
                <c:pt idx="3">
                  <c:v>С детска градина</c:v>
                </c:pt>
                <c:pt idx="4">
                  <c:v>С НПО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0.151</c:v>
                </c:pt>
                <c:pt idx="1">
                  <c:v>5.3999999999999999E-2</c:v>
                </c:pt>
                <c:pt idx="2">
                  <c:v>3.2000000000000001E-2</c:v>
                </c:pt>
                <c:pt idx="3">
                  <c:v>2.5999999999999999E-2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1-4F72-9B2E-F8785AEE2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8098575"/>
        <c:axId val="1838105647"/>
      </c:barChart>
      <c:catAx>
        <c:axId val="183809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105647"/>
        <c:crosses val="autoZero"/>
        <c:auto val="1"/>
        <c:lblAlgn val="ctr"/>
        <c:lblOffset val="100"/>
        <c:noMultiLvlLbl val="0"/>
      </c:catAx>
      <c:valAx>
        <c:axId val="183810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09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DBAB08-6BCF-459A-B1B9-3774F277BEE9}" type="datetime1">
              <a:rPr lang="bg-BG" smtClean="0"/>
              <a:t>26.8.2021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AE4D5F-1590-4CBE-A71F-35C2C0E281A1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Редактиране на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1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37336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2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3338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3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3862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4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6950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6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6098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7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98524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8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6970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10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69768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bg-BG" noProof="0" smtClean="0"/>
              <a:t>11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4082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Свободна 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" name="Свободна 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" name="Свободна 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" name="Свободна 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" name="Свободна 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" name="Свободна 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" name="Свободна 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" name="Свободна 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" name="Свободна 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" name="Свободна 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" name="Свободна 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" name="Свободна 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" name="Свободна 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" name="Свободна 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" name="Свободна 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" name="Свободна 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" name="Свободна 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" name="Свободна 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" name="Свободна 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" name="Свободна 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" name="Свободна 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" name="Свободна 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" name="Свободна 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" name="Свободна 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" name="Свободна 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" name="Свободна 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" name="Свободна 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" name="Свободна 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" name="Свободна 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" name="Свободна 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5" name="Свободна 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6" name="Свободна 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7" name="Свободна 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8" name="Свободна 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9" name="Свободна 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40" name="Гру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Свободна 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" name="Свободна 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" name="Свободна 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" name="Свободна 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5" name="Свободна 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6" name="Свободна 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7" name="Свободна 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8" name="Свободна 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sp>
        <p:nvSpPr>
          <p:cNvPr id="49" name="Свободна 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grpSp>
        <p:nvGrpSpPr>
          <p:cNvPr id="50" name="Гру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Свободна 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2" name="Свободна 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3" name="Свободна 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4" name="Свободна 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5" name="Свободна 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6" name="Свободна 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7" name="Свободна 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8" name="Свободна 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sp>
        <p:nvSpPr>
          <p:cNvPr id="59" name="Свободна 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sp>
        <p:nvSpPr>
          <p:cNvPr id="60" name="Свободна 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grpSp>
        <p:nvGrpSpPr>
          <p:cNvPr id="61" name="Гру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Свободна 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3" name="Свободна 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4" name="Свободна 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5" name="Свободна 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6" name="Свободна 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7" name="Свободна 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8" name="Свободна 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9" name="Свободна 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0" name="Свободна 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1" name="Свободна 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2" name="Свободна 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3" name="Свободна 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4" name="Свободна 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5" name="Свободна 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6" name="Свободна 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7" name="Свободна 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8" name="Свободна 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9" name="Свободна 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0" name="Свободна 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81" name="Гру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Свободна 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3" name="Свободна 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4" name="Свободна 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5" name="Свободна 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6" name="Свободна 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87" name="Гру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Свободна 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9" name="Свободна 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0" name="Свободна 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1" name="Свободна 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2" name="Свободна 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3" name="Свободна 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94" name="Гру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Свободна 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6" name="Свободна 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7" name="Свободна 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8" name="Свободна 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99" name="Гру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Свободна 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1" name="Свободна 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2" name="Свободна 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3" name="Свободна 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4" name="Свободна 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5" name="Свободна 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106" name="Гру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Свободна 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8" name="Свободна 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9" name="Свободна 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0" name="Свободна 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1" name="Свободна 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2" name="Свободна 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3" name="Свободна 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4" name="Свободна 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sp>
        <p:nvSpPr>
          <p:cNvPr id="115" name="Свободна 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sp>
        <p:nvSpPr>
          <p:cNvPr id="116" name="Свободна 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grpSp>
        <p:nvGrpSpPr>
          <p:cNvPr id="117" name="Гру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Свободна 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9" name="Свободна 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0" name="Свободна 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1" name="Свободна 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2" name="Свободна 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3" name="Свободна 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4" name="Свободна 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5" name="Свободна 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6" name="Свободна 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7" name="Свободна 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8" name="Свободна 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9" name="Свободна 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0" name="Свободна 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1" name="Свободна 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2" name="Свободна 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3" name="Свободна 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4" name="Свободна 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5" name="Свободна 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6" name="Свободна 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7" name="Свободна 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8" name="Свободна 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9" name="Свободна 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0" name="Свободна 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1" name="Свободна 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2" name="Свободна 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3" name="Свободна 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4" name="Свободна 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5" name="Свободна 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146" name="Гру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Свободна 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8" name="Свободна 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9" name="Свободна 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0" name="Свободна 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1" name="Свободна 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2" name="Свободна 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3" name="Свободна 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4" name="Свободна 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5" name="Свободна 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6" name="Свободна 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7" name="Свободна 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8" name="Свободна 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9" name="Свободна 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0" name="Свободна 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1" name="Свободна 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2" name="Свободна 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3" name="Свободна 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4" name="Свободна 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5" name="Свободна 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6" name="Свободна 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7" name="Свободна 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8" name="Свободна 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9" name="Свободна 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0" name="Свободна 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171" name="Гру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Свободна 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3" name="Свободна 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4" name="Свободна 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5" name="Свободна 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6" name="Свободна 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7" name="Свободна 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8" name="Свободна 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9" name="Свободна 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E9F6B-7944-4C43-8E2F-05A803D7EC0E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4B07A6-F026-46F6-9921-F83139813953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3F561-CF2C-4211-A2A1-F2E88B1DBAE5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25103-81C2-434D-8D09-333C4E118073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D856B-A964-41D6-8582-4AC367E4A98A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D41A81-D0D3-43F3-AA10-DAABA883D209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вободна 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sp>
        <p:nvSpPr>
          <p:cNvPr id="7" name="Свободна 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sp>
        <p:nvSpPr>
          <p:cNvPr id="8" name="Свободна 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grpSp>
        <p:nvGrpSpPr>
          <p:cNvPr id="9" name="Гру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Свободна 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" name="Свободна 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" name="Свободна 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" name="Свободна 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" name="Свободна 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" name="Свободна 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" name="Свободна 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" name="Свободна 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" name="Свободна 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" name="Свободна 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" name="Свободна 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" name="Свободна 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" name="Свободна 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" name="Свободна 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" name="Свободна 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" name="Свободна 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" name="Свободна 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" name="Свободна 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" name="Свободна 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" name="Свободна 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" name="Свободна 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" name="Свободна 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" name="Свободна 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" name="Свободна 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" name="Свободна 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5" name="Свободна 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6" name="Свободна 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7" name="Свободна 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8" name="Свободна 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9" name="Свободна 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0" name="Свободна 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1" name="Свободна 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" name="Свободна 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" name="Свободна 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" name="Свободна 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5" name="Свободна 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6" name="Свободна 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7" name="Свободна 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8" name="Свободна 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9" name="Свободна 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0" name="Свободна 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1" name="Свободна 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2" name="Свободна 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3" name="Свободна 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4" name="Свободна 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5" name="Свободна 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6" name="Свободна 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7" name="Свободна 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8" name="Свободна 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9" name="Свободна 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0" name="Свободна 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1" name="Свободна 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2" name="Свободна 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3" name="Свободна 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4" name="Свободна 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5" name="Свободна 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6" name="Свободна 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7" name="Свободна 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8" name="Свободна 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9" name="Свободна 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0" name="Свободна 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1" name="Свободна 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2" name="Свободна 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3" name="Свободна 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4" name="Свободна 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5" name="Свободна 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6" name="Свободна 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7" name="Свободна 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8" name="Свободна 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79" name="Свободна 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0" name="Свободна 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1" name="Свободна 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2" name="Свободна 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3" name="Свободна 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4" name="Свободна 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5" name="Свободна 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6" name="Свободна 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7" name="Свободна 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8" name="Свободна 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89" name="Свободна 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0" name="Свободна 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1" name="Свободна 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2" name="Свободна 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93" name="Гру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Свободна 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5" name="Свободна 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6" name="Свободна 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7" name="Свободна 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8" name="Свободна 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99" name="Свободна 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0" name="Свободна 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1" name="Свободна 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2" name="Свободна 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3" name="Свободна 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4" name="Свободна 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5" name="Свободна 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6" name="Свободна 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7" name="Свободна 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8" name="Свободна 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09" name="Свободна 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0" name="Свободна 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1" name="Свободна 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2" name="Свободна 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3" name="Свободна 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4" name="Свободна 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5" name="Свободна 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6" name="Свободна 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7" name="Свободна 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8" name="Свободна 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19" name="Свободна 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0" name="Свободна 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1" name="Свободна 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2" name="Свободна 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3" name="Свободна 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4" name="Свободна 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5" name="Свободна 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6" name="Свободна 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7" name="Свободна 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8" name="Свободна 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9" name="Свободна 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0" name="Свободна 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1" name="Свободна 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2" name="Свободна 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3" name="Свободна 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4" name="Свободна 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5" name="Свободна 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6" name="Свободна 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7" name="Свободна 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8" name="Свободна 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9" name="Свободна 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0" name="Свободна 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1" name="Свободна 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2" name="Свободна 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3" name="Свободна 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4" name="Свободна 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5" name="Свободна 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6" name="Свободна 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7" name="Свободна 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8" name="Свободна 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9" name="Свободна 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0" name="Свободна 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1" name="Свободна 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2" name="Свободна 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3" name="Свободна 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4" name="Свободна 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5" name="Свободна 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6" name="Свободна 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7" name="Свободна 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8" name="Свободна 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9" name="Свободна 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0" name="Свободна 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1" name="Свободна 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2" name="Свободна 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3" name="Свободна 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4" name="Свободна 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5" name="Свободна 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6" name="Свободна 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7" name="Свободна 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8" name="Свободна 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9" name="Свободна 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0" name="Свободна 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1" name="Свободна 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2" name="Свободна 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3" name="Свободна 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4" name="Свободна 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5" name="Свободна 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6" name="Свободна 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177" name="Гру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Свободна 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9" name="Свободна 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0" name="Свободна 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1" name="Свободна 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2" name="Свободна 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3" name="Свободна 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4" name="Свободна 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5" name="Свободна 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6" name="Свободна 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7" name="Свободна 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8" name="Свободна 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9" name="Свободна 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0" name="Свободна 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1" name="Свободна 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2" name="Свободна 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3" name="Свободна 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4" name="Свободна 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5" name="Свободна 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6" name="Свободна 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7" name="Свободна 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8" name="Свободна 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99" name="Свободна 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0" name="Свободна 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1" name="Свободна 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2" name="Свободна 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3" name="Свободна 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4" name="Свободна 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5" name="Свободна 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6" name="Свободна 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7" name="Свободна 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8" name="Свободна 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09" name="Свободна 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0" name="Свободна 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1" name="Свободна 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2" name="Свободна 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3" name="Свободна 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4" name="Свободна 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5" name="Свободна 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6" name="Свободна 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7" name="Свободна 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8" name="Свободна 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9" name="Свободна 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0" name="Свободна 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1" name="Свободна 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2" name="Свободна 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3" name="Свободна 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4" name="Свободна 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5" name="Свободна 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6" name="Свободна 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7" name="Свободна 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8" name="Свободна 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9" name="Свободна 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0" name="Свободна 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1" name="Свободна 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2" name="Свободна 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3" name="Свободна 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4" name="Свободна 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5" name="Свободна 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6" name="Свободна 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7" name="Свободна 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8" name="Свободна 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9" name="Свободна 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0" name="Свободна 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1" name="Свободна 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2" name="Свободна 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3" name="Свободна 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4" name="Свободна 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5" name="Свободна 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6" name="Свободна 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7" name="Свободна 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8" name="Свободна 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9" name="Свободна 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0" name="Свободна 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1" name="Свободна 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2" name="Свободна 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3" name="Свободна 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4" name="Свободна 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5" name="Свободна 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6" name="Свободна 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7" name="Свободна 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8" name="Свободна 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9" name="Свободна 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260" name="Гру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Свободна 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2" name="Свободна 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3" name="Свободна 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4" name="Свободна 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5" name="Свободна 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6" name="Свободна 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7" name="Свободна 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8" name="Свободна 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69" name="Свободна 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0" name="Свободна 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1" name="Свободна 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2" name="Свободна 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3" name="Свободна 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Свободна 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5" name="Свободна 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6" name="Свободна 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7" name="Свободна 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Свободна 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79" name="Свободна 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0" name="Свободна 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1" name="Свободна 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2" name="Свободна 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3" name="Свободна 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4" name="Свободна 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Свободна 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Свободна 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7" name="Свободна 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8" name="Свободна 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289" name="Гру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Свободна 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1" name="Елипса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2" name="Свободна 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3" name="Свободна 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4" name="Свободна 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5" name="Свободна 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6" name="Свободна 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7" name="Свободна 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8" name="Свободна 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9" name="Свободна 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0" name="Свободна 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1" name="Свободна 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2" name="Свободна 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3" name="Свободна 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4" name="Свободна 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5" name="Свободна 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6" name="Свободна 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7" name="Свободна 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8" name="Свободна 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9" name="Свободна 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sp>
        <p:nvSpPr>
          <p:cNvPr id="310" name="Свободна 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grpSp>
        <p:nvGrpSpPr>
          <p:cNvPr id="311" name="Гру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Свободна 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3" name="Свободна 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4" name="Свободна 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5" name="Свободна 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6" name="Свободна 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7" name="Свободна 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8" name="Свободна 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9" name="Свободна 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0" name="Свободна 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1" name="Свободна 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2" name="Свободна 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3" name="Свободна 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4" name="Свободна 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5" name="Свободна 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6" name="Свободна 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7" name="Свободна 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8" name="Свободна 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9" name="Свободна 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0" name="Свободна 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1" name="Свободна 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2" name="Свободна 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3" name="Свободна 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4" name="Свободна 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5" name="Свободна 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6" name="Свободна 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7" name="Свободна 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8" name="Свободна 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9" name="Свободна 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0" name="Свободна 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1" name="Свободна 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2" name="Свободна 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3" name="Свободна 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4" name="Свободна 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5" name="Свободна 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6" name="Свободна 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47" name="Свободна 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348" name="Гру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Свободна 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6" name="Свободна 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7" name="Свободна 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8" name="Свободна 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9" name="Свободна 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0" name="Свободна 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1" name="Свободна 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2" name="Свободна 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3" name="Свободна 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4" name="Свободна 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5" name="Свободна 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6" name="Свободна 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7" name="Свободна 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8" name="Свободна 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89" name="Свободна 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0" name="Свободна 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1" name="Свободна 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2" name="Свободна 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3" name="Свободна 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4" name="Свободна 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5" name="Свободна 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6" name="Свободна 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7" name="Свободна 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8" name="Свободна 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99" name="Свободна 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0" name="Свободна 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1" name="Свободна 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2" name="Свободна 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3" name="Свободна 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4" name="Свободна 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5" name="Свободна 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6" name="Свободна 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7" name="Свободна 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8" name="Свободна 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09" name="Свободна 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0" name="Свободна 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1" name="Свободна 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2" name="Свободна 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3" name="Свободна 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4" name="Свободна 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5" name="Свободна 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6" name="Свободна 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7" name="Свободна 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8" name="Свободна 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19" name="Свободна 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20" name="Свободна 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421" name="Свободна 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</p:grpSp>
        <p:grpSp>
          <p:nvGrpSpPr>
            <p:cNvPr id="350" name="Гру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Свободна 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7" name="Свободна 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8" name="Свободна 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9" name="Свободна 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0" name="Свободна 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1" name="Свободна 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2" name="Свободна 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3" name="Свободна 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74" name="Свободна 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</p:grpSp>
        <p:grpSp>
          <p:nvGrpSpPr>
            <p:cNvPr id="351" name="Гру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Свободна 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0" name="Свободна 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1" name="Свободна 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2" name="Свободна 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3" name="Свободна 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4" name="Свободна 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65" name="Свободна 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</p:grpSp>
        <p:grpSp>
          <p:nvGrpSpPr>
            <p:cNvPr id="352" name="Гру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Свободна 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54" name="Свободна 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55" name="Свободна 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56" name="Свободна 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57" name="Свободна 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  <p:sp>
            <p:nvSpPr>
              <p:cNvPr id="358" name="Свободна 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noProof="0" dirty="0"/>
              </a:p>
            </p:txBody>
          </p:sp>
        </p:grpSp>
      </p:grpSp>
      <p:grpSp>
        <p:nvGrpSpPr>
          <p:cNvPr id="422" name="Гру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Свободна 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4" name="Свободна 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5" name="Свободна 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6" name="Свободна 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7" name="Свободна 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8" name="Свободна 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9" name="Свободна 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0" name="Свободна 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431" name="Гру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Свободна 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3" name="Свободна 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4" name="Свободна 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5" name="Свободна 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6" name="Свободна 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7" name="Свободна 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8" name="Свободна 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39" name="Свободна 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440" name="Гру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Свободна 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2" name="Свободна 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3" name="Свободна 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4" name="Свободна 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5" name="Свободна 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6" name="Свободна 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7" name="Свободна 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48" name="Свободна 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5DA2C9-FF30-4AAD-AA52-A313A807A0A7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81BF24-9A70-4FE1-9E62-9FF53A121629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16971-ACBB-4126-AD01-503FFD0CA05A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34B41F-5708-47B4-8B31-A3AC1FDDA7E5}" type="datetime1">
              <a:rPr lang="bg-BG" noProof="0" smtClean="0"/>
              <a:t>26.8.2021 г.</a:t>
            </a:fld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sp>
        <p:nvSpPr>
          <p:cNvPr id="8" name="Свободна 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sp>
        <p:nvSpPr>
          <p:cNvPr id="9" name="Свободна 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noProof="0" dirty="0"/>
          </a:p>
        </p:txBody>
      </p:sp>
      <p:grpSp>
        <p:nvGrpSpPr>
          <p:cNvPr id="10" name="Гру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Свободна 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2" name="Свободна 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3" name="Свободна 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4" name="Свободна 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5" name="Свободна 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6" name="Свободна 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7" name="Свободна 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18" name="Свободна 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19" name="Гру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Свободна 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1" name="Свободна 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2" name="Свободна 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3" name="Свободна 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4" name="Свободна 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5" name="Свободна 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26" name="Гру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Свободна 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8" name="Свободна 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29" name="Свободна 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0" name="Свободна 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1" name="Свободна 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2" name="Свободна 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3" name="Свободна 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34" name="Гру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Свободна 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6" name="Свободна 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7" name="Свободна 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8" name="Свободна 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39" name="Свободна 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0" name="Свободна 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1" name="Свободна 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2" name="Свободна 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43" name="Гру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Свободна 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5" name="Свободна 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6" name="Свободна 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7" name="Свободна 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8" name="Свободна 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49" name="Свободна 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0" name="Свободна 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1" name="Свободна 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52" name="Гру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Свободна 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4" name="Свободна 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5" name="Свободна 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6" name="Свободна 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7" name="Свободна 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8" name="Свободна 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59" name="Свободна 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0" name="Свободна 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grpSp>
        <p:nvGrpSpPr>
          <p:cNvPr id="61" name="Гру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Свободна 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3" name="Свободна 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4" name="Свободна 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5" name="Свободна 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6" name="Свободна 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7" name="Свободна 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8" name="Свободна 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  <p:sp>
          <p:nvSpPr>
            <p:cNvPr id="69" name="Свободна 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noProof="0" dirty="0"/>
            </a:p>
          </p:txBody>
        </p:sp>
      </p:grp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err="1"/>
              <a:t>Редакт</a:t>
            </a:r>
            <a:r>
              <a:rPr lang="bg-BG" noProof="0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/>
              <a:t>Редактиране на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23008D-9FC1-4C56-873D-83B51FFD27B9}" type="datetime1">
              <a:rPr lang="bg-BG" noProof="0" smtClean="0"/>
              <a:pPr/>
              <a:t>26.8.2021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s://educulture.unibit.bg/resources/museums-and-librari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112258" y="1296242"/>
            <a:ext cx="10079742" cy="2039356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0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ОСНОВНИ ХАРАКТЕРИСТИКИ НА </a:t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ОБРАЗОВАТЕЛНИТЕ ПРОГРАМИ И ИНИЦИАТИВИ </a:t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РЕГИОНАЛНИТЕ ИСТОРИЧЕСКИ МУЗЕИ 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БЪЛГАРИЯ</a:t>
            </a:r>
            <a:endParaRPr lang="bg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3701989" y="3941078"/>
            <a:ext cx="7972147" cy="1771600"/>
          </a:xfrm>
        </p:spPr>
        <p:txBody>
          <a:bodyPr rtlCol="0">
            <a:normAutofit/>
          </a:bodyPr>
          <a:lstStyle/>
          <a:p>
            <a:pPr rtl="0"/>
            <a:r>
              <a:rPr lang="bg-BG" sz="2000" dirty="0" err="1"/>
              <a:t>гл</a:t>
            </a:r>
            <a:r>
              <a:rPr lang="bg" sz="2000" dirty="0"/>
              <a:t>. </a:t>
            </a:r>
            <a:r>
              <a:rPr lang="bg-BG" sz="2000" dirty="0"/>
              <a:t>ас</a:t>
            </a:r>
            <a:r>
              <a:rPr lang="bg" sz="2000" dirty="0"/>
              <a:t>. </a:t>
            </a:r>
            <a:r>
              <a:rPr lang="bg-BG" sz="2000" dirty="0"/>
              <a:t>д</a:t>
            </a:r>
            <a:r>
              <a:rPr lang="bg" sz="2000" dirty="0"/>
              <a:t>-р Соня Спасова</a:t>
            </a:r>
          </a:p>
          <a:p>
            <a:pPr rtl="0"/>
            <a:r>
              <a:rPr lang="bg-BG" sz="2000" dirty="0"/>
              <a:t>д</a:t>
            </a:r>
            <a:r>
              <a:rPr lang="bg" sz="2000" dirty="0"/>
              <a:t>-р Светослава Димитрова</a:t>
            </a:r>
          </a:p>
          <a:p>
            <a:pPr rtl="0"/>
            <a:endParaRPr lang="bg" sz="2000" dirty="0"/>
          </a:p>
          <a:p>
            <a:pPr rtl="0"/>
            <a:r>
              <a:rPr lang="bg" sz="2000" dirty="0">
                <a:solidFill>
                  <a:schemeClr val="bg1"/>
                </a:solidFill>
              </a:rPr>
              <a:t>Университет по библиотекознание </a:t>
            </a:r>
          </a:p>
          <a:p>
            <a:pPr rtl="0"/>
            <a:r>
              <a:rPr lang="bg" sz="2000" dirty="0">
                <a:solidFill>
                  <a:schemeClr val="bg1"/>
                </a:solidFill>
              </a:rPr>
              <a:t>и информационни технологии – София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079322-0AF5-4B30-8337-4668ED31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137930B6-2C35-4628-BBCF-3D2CF0EE0198}"/>
              </a:ext>
            </a:extLst>
          </p:cNvPr>
          <p:cNvSpPr txBox="1"/>
          <p:nvPr/>
        </p:nvSpPr>
        <p:spPr>
          <a:xfrm>
            <a:off x="1003176" y="124261"/>
            <a:ext cx="10759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XII Научно-практически </a:t>
            </a:r>
            <a:r>
              <a:rPr lang="bg-BG" dirty="0"/>
              <a:t>образователен</a:t>
            </a:r>
            <a:r>
              <a:rPr lang="ru-RU" dirty="0"/>
              <a:t> форум „</a:t>
            </a:r>
            <a:r>
              <a:rPr lang="bg-BG" dirty="0"/>
              <a:t>Иновации</a:t>
            </a:r>
            <a:r>
              <a:rPr lang="ru-RU" dirty="0"/>
              <a:t> в </a:t>
            </a:r>
            <a:r>
              <a:rPr lang="bg-BG" dirty="0"/>
              <a:t>обучението и познавателното </a:t>
            </a:r>
            <a:r>
              <a:rPr lang="ru-RU" dirty="0"/>
              <a:t>развитие“, </a:t>
            </a:r>
            <a:r>
              <a:rPr lang="en-GB" dirty="0"/>
              <a:t>25</a:t>
            </a:r>
            <a:r>
              <a:rPr lang="ru-RU" dirty="0"/>
              <a:t>-2</a:t>
            </a:r>
            <a:r>
              <a:rPr lang="en-GB" dirty="0"/>
              <a:t>7</a:t>
            </a:r>
            <a:r>
              <a:rPr lang="ru-RU" dirty="0"/>
              <a:t>.08.202</a:t>
            </a:r>
            <a:r>
              <a:rPr lang="en-GB" dirty="0"/>
              <a:t>1 </a:t>
            </a:r>
            <a:r>
              <a:rPr lang="bg-BG" dirty="0"/>
              <a:t>г.</a:t>
            </a:r>
            <a:r>
              <a:rPr lang="ru-RU" dirty="0"/>
              <a:t>, гр. Бургас</a:t>
            </a:r>
            <a:endParaRPr lang="bg-B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7AAA2-5CF5-4E79-95D9-56FDB5E3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791201"/>
            <a:ext cx="1474529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6FE60-370B-4C68-8039-CD0CBD10A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239" y="720187"/>
            <a:ext cx="3484369" cy="7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на съдържание 1"/>
          <p:cNvSpPr>
            <a:spLocks noGrp="1"/>
          </p:cNvSpPr>
          <p:nvPr>
            <p:ph idx="4294967295"/>
          </p:nvPr>
        </p:nvSpPr>
        <p:spPr>
          <a:xfrm>
            <a:off x="3099234" y="1698351"/>
            <a:ext cx="7536494" cy="4732277"/>
          </a:xfrm>
          <a:prstGeom prst="rect">
            <a:avLst/>
          </a:prstGeom>
        </p:spPr>
        <p:txBody>
          <a:bodyPr rtlCol="0"/>
          <a:lstStyle/>
          <a:p>
            <a:pPr marL="45720" lvl="0" indent="0" rtl="0">
              <a:buNone/>
            </a:pPr>
            <a:r>
              <a:rPr lang="bg-BG" dirty="0"/>
              <a:t>Основните изводи от проведеното проучване отчитат добри практики по отношение на разнообразието както в тематичен план, така и в прилагането на иновативни и атрактивни педагогически подходи за провеждане на музейни образователни програми и инициативи. </a:t>
            </a:r>
          </a:p>
          <a:p>
            <a:pPr marL="45720" lvl="0" indent="0" rtl="0">
              <a:buNone/>
            </a:pPr>
            <a:r>
              <a:rPr lang="bg-BG" dirty="0"/>
              <a:t>Необходимо е, обаче да се прецизират критериите, по които се определят целевите групи, към които са насочени те, за да се постигнат по добри резултати по отношение на формалното и неформалното образование.</a:t>
            </a:r>
          </a:p>
          <a:p>
            <a:pPr marL="45720" lvl="0" indent="0" rtl="0">
              <a:buNone/>
            </a:pPr>
            <a:r>
              <a:rPr lang="en-US" dirty="0"/>
              <a:t>COVID-19</a:t>
            </a:r>
            <a:endParaRPr lang="bg-BG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DC0C9A3-8D6F-42DE-BFDF-648D4AA7D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2" b="97698" l="9753" r="89973">
                        <a14:foregroundMark x1="29533" y1="7194" x2="29808" y2="9496"/>
                        <a14:foregroundMark x1="34041" y1="94388" x2="32143" y2="97554"/>
                        <a14:foregroundMark x1="35852" y1="91367" x2="34041" y2="94388"/>
                        <a14:foregroundMark x1="32143" y1="97554" x2="32555" y2="97698"/>
                        <a14:foregroundMark x1="25962" y1="6187" x2="31593" y2="1007"/>
                        <a14:foregroundMark x1="31593" y1="1007" x2="41209" y2="2302"/>
                        <a14:foregroundMark x1="41209" y1="2302" x2="46016" y2="4748"/>
                        <a14:backgroundMark x1="37637" y1="88345" x2="37637" y2="88345"/>
                        <a14:backgroundMark x1="36951" y1="94388" x2="36951" y2="94388"/>
                        <a14:backgroundMark x1="46291" y1="28058" x2="46291" y2="28058"/>
                        <a14:backgroundMark x1="25549" y1="24460" x2="25549" y2="24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1" y="1916481"/>
            <a:ext cx="3955917" cy="377659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87D125B-422C-44B7-90C4-FEA6AB04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EDD59AE4-6186-4DCF-9CFF-9F6975285F42}"/>
              </a:ext>
            </a:extLst>
          </p:cNvPr>
          <p:cNvSpPr/>
          <p:nvPr/>
        </p:nvSpPr>
        <p:spPr>
          <a:xfrm>
            <a:off x="4523037" y="1226217"/>
            <a:ext cx="62022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БЛАГОДАРИМ ВИ </a:t>
            </a:r>
          </a:p>
          <a:p>
            <a:pPr algn="ctr"/>
            <a:r>
              <a:rPr lang="bg-BG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ВНИМАНИЕТО!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96BB69-92F5-4C27-B0F1-3AB57FF3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A77D2C4-CC20-49D9-B1FF-F6859F59D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0" y="0"/>
            <a:ext cx="1466689" cy="104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2BD38A-11D4-4FAB-BCA8-C9F412C0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76" y="37614"/>
            <a:ext cx="5544616" cy="11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A63845CC-D773-4B17-9132-5A559B06DF92}"/>
              </a:ext>
            </a:extLst>
          </p:cNvPr>
          <p:cNvSpPr txBox="1"/>
          <p:nvPr/>
        </p:nvSpPr>
        <p:spPr>
          <a:xfrm>
            <a:off x="4579914" y="3151532"/>
            <a:ext cx="6117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dirty="0"/>
              <a:t>Проект с Договор № KП-06-M35/3 от 18.12.2019 на тема „Изследване на съвременни образователни програми на културни институции в България“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98A495D8-EA6E-45B5-BF50-A10F4E9E219C}"/>
              </a:ext>
            </a:extLst>
          </p:cNvPr>
          <p:cNvSpPr txBox="1"/>
          <p:nvPr/>
        </p:nvSpPr>
        <p:spPr>
          <a:xfrm>
            <a:off x="5626249" y="5045336"/>
            <a:ext cx="4249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За контакт: </a:t>
            </a:r>
            <a:r>
              <a:rPr lang="en-GB" dirty="0"/>
              <a:t>s.spasova@unibit.bg</a:t>
            </a:r>
          </a:p>
          <a:p>
            <a:r>
              <a:rPr lang="en-GB" dirty="0"/>
              <a:t>	       s.dimitrova@unibit.bg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630EFFF5-428B-4DE2-A0C3-01860192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12" y="914400"/>
            <a:ext cx="5022732" cy="5943600"/>
          </a:xfrm>
        </p:spPr>
        <p:txBody>
          <a:bodyPr/>
          <a:lstStyle/>
          <a:p>
            <a:r>
              <a:rPr lang="bg-BG" dirty="0"/>
              <a:t>В настоящата статия се представят основни резултати от изследване на музейни образователни програми в България. </a:t>
            </a:r>
          </a:p>
          <a:p>
            <a:r>
              <a:rPr lang="bg-BG" dirty="0"/>
              <a:t>Целта е да бъдат очертани основни направления за извеждане на категории, отнасящи се до количествени и качествени показатели за удовлетворяване на определени образователни потребности. </a:t>
            </a:r>
          </a:p>
          <a:p>
            <a:r>
              <a:rPr lang="bg-BG" dirty="0"/>
              <a:t>Обект на изследване са регионалните исторически музеи в страната, които са 27 на брой.</a:t>
            </a:r>
          </a:p>
        </p:txBody>
      </p:sp>
      <p:pic>
        <p:nvPicPr>
          <p:cNvPr id="1026" name="Picture 2" descr="Museum Animated GIF - Museum Animated Loadinganimation - Discover &amp;amp; Share  GIFs">
            <a:extLst>
              <a:ext uri="{FF2B5EF4-FFF2-40B4-BE49-F238E27FC236}">
                <a16:creationId xmlns:a16="http://schemas.microsoft.com/office/drawing/2014/main" id="{3A3546C8-B705-462B-88C1-75306094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57" y="994038"/>
            <a:ext cx="5447931" cy="384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870F9A7F-18F6-4EBF-830E-FF12A543D54B}"/>
              </a:ext>
            </a:extLst>
          </p:cNvPr>
          <p:cNvSpPr txBox="1"/>
          <p:nvPr/>
        </p:nvSpPr>
        <p:spPr>
          <a:xfrm>
            <a:off x="6356412" y="5042517"/>
            <a:ext cx="57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i="1" dirty="0"/>
              <a:t>Източник: </a:t>
            </a:r>
            <a:r>
              <a:rPr lang="en-US" sz="1200" i="1" dirty="0"/>
              <a:t>https://tenor.com/view/museum-animated-loadinganimation-gif-11596607</a:t>
            </a:r>
            <a:endParaRPr lang="bg-BG" sz="1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F9873-A574-44F9-ABA7-6AB31530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7">
            <a:extLst>
              <a:ext uri="{FF2B5EF4-FFF2-40B4-BE49-F238E27FC236}">
                <a16:creationId xmlns:a16="http://schemas.microsoft.com/office/drawing/2014/main" id="{AB195F48-60DB-485E-BDC6-4F27B3E46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008" y="482619"/>
            <a:ext cx="5526178" cy="5305648"/>
          </a:xfrm>
        </p:spPr>
        <p:txBody>
          <a:bodyPr>
            <a:noAutofit/>
          </a:bodyPr>
          <a:lstStyle/>
          <a:p>
            <a:r>
              <a:rPr lang="bg-BG" dirty="0"/>
              <a:t>Методология – т.нар. „Информационна карта“  (Google Forms)</a:t>
            </a:r>
            <a:r>
              <a:rPr lang="en-US" dirty="0"/>
              <a:t> – 187 </a:t>
            </a:r>
            <a:r>
              <a:rPr lang="bg-BG" dirty="0"/>
              <a:t>образователни програми и нициативи.</a:t>
            </a:r>
          </a:p>
          <a:p>
            <a:r>
              <a:rPr lang="bg-BG" dirty="0"/>
              <a:t>Количествени и качествени показатели относно образователни програми и инициативи за 2019 г. – информация от официалния сайт на съответната институция.</a:t>
            </a:r>
          </a:p>
          <a:p>
            <a:r>
              <a:rPr lang="bg-BG" dirty="0"/>
              <a:t>Първи раздел – местоположение, наименование, група педагогически методи, форма на провеждане, научна област и др.</a:t>
            </a:r>
          </a:p>
          <a:p>
            <a:r>
              <a:rPr lang="bg-BG" dirty="0"/>
              <a:t>Втори раздел – целеви групи по различни признаци (образователен, възрастов, семейно-родов и др.).</a:t>
            </a:r>
          </a:p>
          <a:p>
            <a:pPr marL="45720" indent="0">
              <a:buNone/>
            </a:pPr>
            <a:endParaRPr lang="bg-BG" dirty="0"/>
          </a:p>
        </p:txBody>
      </p:sp>
      <p:pic>
        <p:nvPicPr>
          <p:cNvPr id="12" name="Картина 11" descr="Картина, която съдържа текст, закрито, бланки&#10;&#10;Описанието е генерирано автоматично">
            <a:extLst>
              <a:ext uri="{FF2B5EF4-FFF2-40B4-BE49-F238E27FC236}">
                <a16:creationId xmlns:a16="http://schemas.microsoft.com/office/drawing/2014/main" id="{0C6F87B3-785A-430D-B778-0817CE58C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2" y="1367028"/>
            <a:ext cx="4984812" cy="3738609"/>
          </a:xfrm>
          <a:prstGeom prst="rect">
            <a:avLst/>
          </a:prstGeom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A9AAF452-D282-4465-827B-8F2773051B92}"/>
              </a:ext>
            </a:extLst>
          </p:cNvPr>
          <p:cNvSpPr txBox="1"/>
          <p:nvPr/>
        </p:nvSpPr>
        <p:spPr>
          <a:xfrm>
            <a:off x="648070" y="5326602"/>
            <a:ext cx="513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i="1" dirty="0"/>
              <a:t>Източник: </a:t>
            </a:r>
            <a:r>
              <a:rPr lang="en-US" sz="1200" i="1" dirty="0"/>
              <a:t>https://dribbble.com/shots/1972122-Want-to-learn-how-to-build-an-app</a:t>
            </a:r>
            <a:endParaRPr lang="bg-BG" sz="1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45850-6563-4736-AD87-796E8B5C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Контейнер за съдържание 12">
            <a:extLst>
              <a:ext uri="{FF2B5EF4-FFF2-40B4-BE49-F238E27FC236}">
                <a16:creationId xmlns:a16="http://schemas.microsoft.com/office/drawing/2014/main" id="{4498F57F-FB3B-4E40-9384-F3BFE31DEC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7232890"/>
              </p:ext>
            </p:extLst>
          </p:nvPr>
        </p:nvGraphicFramePr>
        <p:xfrm>
          <a:off x="567251" y="651641"/>
          <a:ext cx="6159370" cy="48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666362" y="792480"/>
            <a:ext cx="5362712" cy="4653280"/>
          </a:xfrm>
        </p:spPr>
        <p:txBody>
          <a:bodyPr rtlCol="0">
            <a:noAutofit/>
          </a:bodyPr>
          <a:lstStyle/>
          <a:p>
            <a:r>
              <a:rPr lang="bg-BG" dirty="0"/>
              <a:t>Отчитането на местоположението на съответния музей (неговата близост или отдалеченост), в комбинация с информация за тематичния обхват, могат да ориентират бързо отделните ползватели на образователните програми и да ги насочат към конкретна музейна институция. </a:t>
            </a:r>
          </a:p>
          <a:p>
            <a:r>
              <a:rPr lang="bg-BG" dirty="0"/>
              <a:t>Райони за планиране</a:t>
            </a:r>
            <a:endParaRPr lang="en-US" dirty="0"/>
          </a:p>
          <a:p>
            <a:r>
              <a:rPr lang="en-US" dirty="0">
                <a:hlinkClick r:id="rId4"/>
              </a:rPr>
              <a:t>https://educulture.unibit.bg/resources/museums-and-libraries/</a:t>
            </a:r>
            <a:endParaRPr lang="bg-BG" dirty="0"/>
          </a:p>
          <a:p>
            <a:endParaRPr lang="bg-B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8266FE-7319-4AE1-AE3A-43DF2030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1693-9AF7-4819-A7F5-D68EA984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690880"/>
            <a:ext cx="10328148" cy="4947921"/>
          </a:xfrm>
        </p:spPr>
        <p:txBody>
          <a:bodyPr>
            <a:normAutofit/>
          </a:bodyPr>
          <a:lstStyle/>
          <a:p>
            <a:r>
              <a:rPr lang="ru-RU" dirty="0"/>
              <a:t>Две основни устойчиви категории образователни програми.</a:t>
            </a:r>
          </a:p>
          <a:p>
            <a:r>
              <a:rPr lang="ru-RU" dirty="0"/>
              <a:t> Първите се провеждат целогодишно и имат отношение към постоянната експозиция на музея (49%).  </a:t>
            </a:r>
            <a:endParaRPr lang="en-US" dirty="0"/>
          </a:p>
          <a:p>
            <a:r>
              <a:rPr lang="bg-BG" dirty="0"/>
              <a:t> „Къщата през праисторическата епоха и тракийската епоха“; „Зелени приключения в музея“; „Работилница за реставрация“; „Модата на баба и дядо“; „Търсачи на тракийски съкровища“ и др. </a:t>
            </a:r>
            <a:endParaRPr lang="ru-RU" dirty="0"/>
          </a:p>
          <a:p>
            <a:r>
              <a:rPr lang="ru-RU" dirty="0"/>
              <a:t>Периодичните са свързани с традиционния празничен календар, както и с чествания на бележити дати от българската история. </a:t>
            </a:r>
          </a:p>
          <a:p>
            <a:r>
              <a:rPr lang="ru-RU" dirty="0"/>
              <a:t>Периодичните образователни програми имат връзка и със свободното време (най-вече на учениците), като например „Уикенд в музея“  и „Ваканция – лято в музея“.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421DCF-B50F-42B2-B446-C1997160E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7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>
            <a:extLst>
              <a:ext uri="{FF2B5EF4-FFF2-40B4-BE49-F238E27FC236}">
                <a16:creationId xmlns:a16="http://schemas.microsoft.com/office/drawing/2014/main" id="{EC8B9DF2-9137-4479-A6F1-6F817F7DF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72879"/>
              </p:ext>
            </p:extLst>
          </p:nvPr>
        </p:nvGraphicFramePr>
        <p:xfrm>
          <a:off x="4055633" y="839097"/>
          <a:ext cx="8713693" cy="469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9EA70674-4B42-444B-9831-6248A446AF49}"/>
              </a:ext>
            </a:extLst>
          </p:cNvPr>
          <p:cNvSpPr txBox="1"/>
          <p:nvPr/>
        </p:nvSpPr>
        <p:spPr>
          <a:xfrm>
            <a:off x="538480" y="334911"/>
            <a:ext cx="4378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Методи на обучение според източника на информация</a:t>
            </a:r>
            <a:r>
              <a:rPr lang="en-US" sz="2000" dirty="0"/>
              <a:t> </a:t>
            </a:r>
            <a:r>
              <a:rPr lang="ru-RU" sz="2000" dirty="0"/>
              <a:t>и формата им на провеждане.</a:t>
            </a:r>
            <a:endParaRPr lang="en-US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E1BD2E-A54D-4A7D-B8EA-287A3789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2D7D9-A1D6-4BDA-870D-D5C1FF6DA652}"/>
              </a:ext>
            </a:extLst>
          </p:cNvPr>
          <p:cNvSpPr txBox="1"/>
          <p:nvPr/>
        </p:nvSpPr>
        <p:spPr>
          <a:xfrm>
            <a:off x="538480" y="2388842"/>
            <a:ext cx="4832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/>
              <a:t>В категория „Други“ се открояват интересни дейности, като: фотоконкурс с изложба; посещения на обектите на културното наследство в областта; проучване на известни родове  и др.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Контейнер за съдържание 7">
            <a:extLst>
              <a:ext uri="{FF2B5EF4-FFF2-40B4-BE49-F238E27FC236}">
                <a16:creationId xmlns:a16="http://schemas.microsoft.com/office/drawing/2014/main" id="{DE07A2E5-0FAA-4D68-AE58-B81B4D10CBC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7851634"/>
              </p:ext>
            </p:extLst>
          </p:nvPr>
        </p:nvGraphicFramePr>
        <p:xfrm>
          <a:off x="512782" y="1097282"/>
          <a:ext cx="6393628" cy="424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144FCEB-10EB-47DE-8ED5-197C33607EA6}"/>
              </a:ext>
            </a:extLst>
          </p:cNvPr>
          <p:cNvSpPr txBox="1"/>
          <p:nvPr/>
        </p:nvSpPr>
        <p:spPr>
          <a:xfrm>
            <a:off x="6475228" y="912421"/>
            <a:ext cx="58082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Образователната програма следва да отговаря на конкретни образователни потребности.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Исторически епохи: Праистория, Античност, Ранновизантийски период , Средновековие, Възраждане, Нова история (1878-1944); Най-нова история (1944-1989).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Съчетание на два последователни исторически периода.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Отношение към приложните изкуства –традиционен празничен календар.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Отношение към </a:t>
            </a:r>
            <a:r>
              <a:rPr lang="bg-BG" sz="2000" b="1" u="sng" dirty="0"/>
              <a:t>нематериалното културно наследство</a:t>
            </a:r>
            <a:r>
              <a:rPr lang="bg-BG" sz="2000" dirty="0"/>
              <a:t> (21%)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38572-FA20-4B99-90F0-3CF9F722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Контейнер за съдържание 7">
            <a:extLst>
              <a:ext uri="{FF2B5EF4-FFF2-40B4-BE49-F238E27FC236}">
                <a16:creationId xmlns:a16="http://schemas.microsoft.com/office/drawing/2014/main" id="{244F85A7-E80E-4C52-9F2E-D15DBB0C360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4588298"/>
              </p:ext>
            </p:extLst>
          </p:nvPr>
        </p:nvGraphicFramePr>
        <p:xfrm>
          <a:off x="1524000" y="139730"/>
          <a:ext cx="91440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10655C97-2C5A-4CEB-991E-62DFF3A3716C}"/>
              </a:ext>
            </a:extLst>
          </p:cNvPr>
          <p:cNvSpPr txBox="1"/>
          <p:nvPr/>
        </p:nvSpPr>
        <p:spPr>
          <a:xfrm>
            <a:off x="699247" y="4208493"/>
            <a:ext cx="112740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000" dirty="0">
                <a:effectLst/>
                <a:ea typeface="Calibri" panose="020F0502020204030204" pitchFamily="34" charset="0"/>
              </a:rPr>
              <a:t>Междуинституционалното сътрудничество по отношение на музейното образование има значение и следва да бъде прилагана системно държавна политика в това направление. </a:t>
            </a:r>
          </a:p>
          <a:p>
            <a:r>
              <a:rPr lang="bg-BG" sz="2000" dirty="0">
                <a:ea typeface="Calibri" panose="020F0502020204030204" pitchFamily="34" charset="0"/>
              </a:rPr>
              <a:t>И</a:t>
            </a:r>
            <a:r>
              <a:rPr lang="bg-BG" sz="2000" dirty="0">
                <a:effectLst/>
                <a:ea typeface="Calibri" panose="020F0502020204030204" pitchFamily="34" charset="0"/>
              </a:rPr>
              <a:t>звънкласни учебни занятия в музейна среда. </a:t>
            </a:r>
          </a:p>
          <a:p>
            <a:r>
              <a:rPr lang="bg-BG" sz="2000" dirty="0">
                <a:ea typeface="Calibri" panose="020F0502020204030204" pitchFamily="34" charset="0"/>
              </a:rPr>
              <a:t>В</a:t>
            </a:r>
            <a:r>
              <a:rPr lang="bg-BG" sz="2000" dirty="0">
                <a:effectLst/>
                <a:ea typeface="Calibri" panose="020F0502020204030204" pitchFamily="34" charset="0"/>
              </a:rPr>
              <a:t> най-висока степен регионалните музеи се посещават организирано от училищата в региона.</a:t>
            </a:r>
            <a:endParaRPr lang="bg-BG" sz="20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457AEC4-FA79-4CCA-B179-DF94F216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87" y="5598764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9C9B-6B3C-4611-93E6-9998C5E2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95" y="443909"/>
            <a:ext cx="4469845" cy="2669575"/>
          </a:xfrm>
        </p:spPr>
        <p:txBody>
          <a:bodyPr>
            <a:normAutofit fontScale="85000" lnSpcReduction="10000"/>
          </a:bodyPr>
          <a:lstStyle/>
          <a:p>
            <a:r>
              <a:rPr lang="bg-BG" sz="2000" dirty="0"/>
              <a:t>Формално и неформално образование</a:t>
            </a:r>
          </a:p>
          <a:p>
            <a:r>
              <a:rPr lang="bg-BG" sz="2000" dirty="0"/>
              <a:t>26 % - обща категория „ученици“.</a:t>
            </a:r>
          </a:p>
          <a:p>
            <a:r>
              <a:rPr lang="bg-BG" dirty="0"/>
              <a:t>49 % - обща категория „деца“.</a:t>
            </a:r>
            <a:endParaRPr lang="bg-BG" sz="2000" dirty="0"/>
          </a:p>
          <a:p>
            <a:r>
              <a:rPr lang="ru-RU" dirty="0"/>
              <a:t>Препоръчително е да се отчита учебното съдържание, както и характеристиките на психологичното и физиологично развитие на отделните възрастови групи.</a:t>
            </a:r>
            <a:endParaRPr lang="bg-BG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15046-4079-4C76-9AE9-9AD18C9A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698" y="2030435"/>
            <a:ext cx="5427789" cy="3863931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ACAF6F-4E14-4473-8A24-614078E3F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40" y="1191924"/>
            <a:ext cx="2079400" cy="3772492"/>
          </a:xfrm>
          <a:prstGeom prst="rect">
            <a:avLst/>
          </a:prstGeom>
        </p:spPr>
      </p:pic>
      <p:pic>
        <p:nvPicPr>
          <p:cNvPr id="14" name="Picture 13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A3CA550F-CDC5-400D-ABBB-CE5174AC7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4" y="3113484"/>
            <a:ext cx="3732065" cy="37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Отново на училище 16: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882_TF02895270" id="{8AF3BE26-60E1-4DA5-BD60-63772F9DB404}" vid="{5472EDD4-4930-42FF-90BE-CD12EE41715E}"/>
    </a:ext>
  </a:extLst>
</a:theme>
</file>

<file path=ppt/theme/theme2.xml><?xml version="1.0" encoding="utf-8"?>
<a:theme xmlns:a="http://schemas.openxmlformats.org/drawingml/2006/main" name="Тема н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Отново в началното училище (широк екран)</Template>
  <TotalTime>230</TotalTime>
  <Words>736</Words>
  <Application>Microsoft Office PowerPoint</Application>
  <PresentationFormat>Widescreen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</vt:lpstr>
      <vt:lpstr>Отново на училище 16:9</vt:lpstr>
      <vt:lpstr>ОСНОВНИ ХАРАКТЕРИСТИКИ НА  ОБРАЗОВАТЕЛНИТЕ ПРОГРАМИ И ИНИЦИАТИВИ  В РЕГИОНАЛНИТЕ ИСТОРИЧЕСКИ МУЗЕИ  В БЪЛГАРИЯ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ХАРАКТЕРИСТИКИ НА  ОБРАЗОВАТЕЛНИТЕ ПРОГРАМИ И ИНИЦИАТИВИ  В РЕГИОНАЛНИТЕ ИСТОРИЧЕСКИ МУЗЕИ В БЪЛГАРИЯ</dc:title>
  <dc:creator>Svetoslava Dimitrova</dc:creator>
  <cp:lastModifiedBy>Соня Спасова</cp:lastModifiedBy>
  <cp:revision>31</cp:revision>
  <dcterms:created xsi:type="dcterms:W3CDTF">2021-08-14T12:13:18Z</dcterms:created>
  <dcterms:modified xsi:type="dcterms:W3CDTF">2021-08-26T04:55:57Z</dcterms:modified>
</cp:coreProperties>
</file>