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67" r:id="rId1"/>
  </p:sldMasterIdLst>
  <p:notesMasterIdLst>
    <p:notesMasterId r:id="rId16"/>
  </p:notesMasterIdLst>
  <p:sldIdLst>
    <p:sldId id="257" r:id="rId2"/>
    <p:sldId id="259" r:id="rId3"/>
    <p:sldId id="258" r:id="rId4"/>
    <p:sldId id="260" r:id="rId5"/>
    <p:sldId id="261" r:id="rId6"/>
    <p:sldId id="265" r:id="rId7"/>
    <p:sldId id="274" r:id="rId8"/>
    <p:sldId id="266" r:id="rId9"/>
    <p:sldId id="273" r:id="rId10"/>
    <p:sldId id="275" r:id="rId11"/>
    <p:sldId id="267" r:id="rId12"/>
    <p:sldId id="262"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3" d="100"/>
          <a:sy n="63" d="100"/>
        </p:scale>
        <p:origin x="6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Колона1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72C-4C84-ACF3-4CCD32CA43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72C-4C84-ACF3-4CCD32CA43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2C-4C84-ACF3-4CCD32CA431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72C-4C84-ACF3-4CCD32CA431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72C-4C84-ACF3-4CCD32CA431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Лист1!$A$2:$A$6</c:f>
              <c:strCache>
                <c:ptCount val="5"/>
                <c:pt idx="0">
                  <c:v>Educational indication</c:v>
                </c:pt>
                <c:pt idx="1">
                  <c:v>Age sign</c:v>
                </c:pt>
                <c:pt idx="2">
                  <c:v>Family and kinship indication</c:v>
                </c:pt>
                <c:pt idx="3">
                  <c:v>Combination </c:v>
                </c:pt>
                <c:pt idx="4">
                  <c:v>No target group</c:v>
                </c:pt>
              </c:strCache>
            </c:strRef>
          </c:cat>
          <c:val>
            <c:numRef>
              <c:f>Лист1!$B$2:$B$6</c:f>
              <c:numCache>
                <c:formatCode>0%</c:formatCode>
                <c:ptCount val="5"/>
                <c:pt idx="0">
                  <c:v>0.45</c:v>
                </c:pt>
                <c:pt idx="1">
                  <c:v>0.19</c:v>
                </c:pt>
                <c:pt idx="2">
                  <c:v>0.02</c:v>
                </c:pt>
                <c:pt idx="3">
                  <c:v>0.22</c:v>
                </c:pt>
                <c:pt idx="4">
                  <c:v>0.12</c:v>
                </c:pt>
              </c:numCache>
            </c:numRef>
          </c:val>
          <c:extLst>
            <c:ext xmlns:c16="http://schemas.microsoft.com/office/drawing/2014/chart" uri="{C3380CC4-5D6E-409C-BE32-E72D297353CC}">
              <c16:uniqueId val="{00000000-7414-4A25-A1C0-35B72ACB748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3D785-CB9F-4318-B22F-8F4E197AE7E9}" type="datetimeFigureOut">
              <a:rPr lang="bg-BG" smtClean="0"/>
              <a:t>31.5.2021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46B27-9CBC-4FF5-9C06-C3AA442CB00E}" type="slidenum">
              <a:rPr lang="bg-BG" smtClean="0"/>
              <a:t>‹#›</a:t>
            </a:fld>
            <a:endParaRPr lang="bg-BG"/>
          </a:p>
        </p:txBody>
      </p:sp>
    </p:spTree>
    <p:extLst>
      <p:ext uri="{BB962C8B-B14F-4D97-AF65-F5344CB8AC3E}">
        <p14:creationId xmlns:p14="http://schemas.microsoft.com/office/powerpoint/2010/main" val="21275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a:p>
        </p:txBody>
      </p:sp>
      <p:sp>
        <p:nvSpPr>
          <p:cNvPr id="4" name="Slide Number Placeholder 3"/>
          <p:cNvSpPr>
            <a:spLocks noGrp="1"/>
          </p:cNvSpPr>
          <p:nvPr>
            <p:ph type="sldNum" sz="quarter" idx="10"/>
          </p:nvPr>
        </p:nvSpPr>
        <p:spPr/>
        <p:txBody>
          <a:bodyPr/>
          <a:lstStyle/>
          <a:p>
            <a:fld id="{60146B27-9CBC-4FF5-9C06-C3AA442CB00E}" type="slidenum">
              <a:rPr lang="bg-BG" smtClean="0"/>
              <a:t>1</a:t>
            </a:fld>
            <a:endParaRPr lang="bg-BG"/>
          </a:p>
        </p:txBody>
      </p:sp>
    </p:spTree>
    <p:extLst>
      <p:ext uri="{BB962C8B-B14F-4D97-AF65-F5344CB8AC3E}">
        <p14:creationId xmlns:p14="http://schemas.microsoft.com/office/powerpoint/2010/main" val="2788699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bg-BG"/>
              <a:t>Редакт. стил загл. образец</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00602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Редактиране на стиловете на текста в образеца</a:t>
            </a:r>
          </a:p>
        </p:txBody>
      </p:sp>
      <p:sp>
        <p:nvSpPr>
          <p:cNvPr id="3" name="Date Placeholder 2"/>
          <p:cNvSpPr>
            <a:spLocks noGrp="1"/>
          </p:cNvSpPr>
          <p:nvPr>
            <p:ph type="dt" sz="half" idx="10"/>
          </p:nvPr>
        </p:nvSpPr>
        <p:spPr/>
        <p:txBody>
          <a:bodyPr/>
          <a:lstStyle/>
          <a:p>
            <a:fld id="{F75C2F79-AFD5-4299-966B-0190C1200389}" type="datetime1">
              <a:rPr lang="en-US" smtClean="0"/>
              <a:t>5/31/2021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619843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594633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bg-BG"/>
              <a:t>Редакт. стил загл. образец</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Редактиране на стиловете на текста в образеца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1411840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ичка с име">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463370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ичка с име на цитат">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bg-BG"/>
              <a:t>Редакт. стил загл. образец</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a:t>Редактиране на стиловете на текста в образеца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230329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или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bg-BG"/>
              <a:t>Редакт. стил загл. образец</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bg-BG"/>
              <a:t>Редактиране на стиловете на текста в образеца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81581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nchor="t"/>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00513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03902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nchor="ct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662760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bg-BG"/>
              <a:t>Редакт. стил загл. образец</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Редактиране на стиловете на текста в образеца</a:t>
            </a:r>
          </a:p>
        </p:txBody>
      </p:sp>
      <p:sp>
        <p:nvSpPr>
          <p:cNvPr id="4" name="Date Placeholder 3"/>
          <p:cNvSpPr>
            <a:spLocks noGrp="1"/>
          </p:cNvSpPr>
          <p:nvPr>
            <p:ph type="dt" sz="half" idx="10"/>
          </p:nvPr>
        </p:nvSpPr>
        <p:spPr/>
        <p:txBody>
          <a:bodyPr/>
          <a:lstStyle/>
          <a:p>
            <a:fld id="{F75C2F79-AFD5-4299-966B-0190C1200389}" type="datetime1">
              <a:rPr lang="en-US" smtClean="0"/>
              <a:t>5/31/2021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14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745477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bg-BG"/>
              <a:t>Редакт. стил загл. образец</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Редактиране на стиловете на текста в образеца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Редактиране на стиловете на текста в образеца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F75C2F79-AFD5-4299-966B-0190C1200389}" type="datetime1">
              <a:rPr lang="en-US" smtClean="0"/>
              <a:t>5/31/2021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913318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F75C2F79-AFD5-4299-966B-0190C1200389}" type="datetime1">
              <a:rPr lang="en-US" smtClean="0"/>
              <a:t>5/31/2021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770108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C2F79-AFD5-4299-966B-0190C1200389}" type="datetime1">
              <a:rPr lang="en-US" smtClean="0"/>
              <a:t>5/31/2021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054886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bg-BG"/>
              <a:t>Редакт. стил загл. образец</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Редактиране на стиловете на текста в образеца</a:t>
            </a:r>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5560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bg-BG"/>
              <a:t>Редакт. стил загл. образец</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Редактиране на стиловете на текста в образеца</a:t>
            </a:r>
          </a:p>
        </p:txBody>
      </p:sp>
      <p:sp>
        <p:nvSpPr>
          <p:cNvPr id="5" name="Date Placeholder 4"/>
          <p:cNvSpPr>
            <a:spLocks noGrp="1"/>
          </p:cNvSpPr>
          <p:nvPr>
            <p:ph type="dt" sz="half" idx="10"/>
          </p:nvPr>
        </p:nvSpPr>
        <p:spPr/>
        <p:txBody>
          <a:bodyPr/>
          <a:lstStyle/>
          <a:p>
            <a:fld id="{F75C2F79-AFD5-4299-966B-0190C1200389}" type="datetime1">
              <a:rPr lang="en-US" smtClean="0"/>
              <a:t>5/31/2021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64966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5C2F79-AFD5-4299-966B-0190C1200389}" type="datetime1">
              <a:rPr lang="en-US" smtClean="0"/>
              <a:t>5/31/2021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6658618"/>
      </p:ext>
    </p:extLst>
  </p:cSld>
  <p:clrMap bg1="dk1" tx1="lt1" bg2="dk2" tx2="lt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 id="2147483984"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cebook.com/eduCulturebg" TargetMode="External"/><Relationship Id="rId2" Type="http://schemas.openxmlformats.org/officeDocument/2006/relationships/hyperlink" Target="https://educulture.unibit.bg/"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mailto:s.spasova@unibit.bg" TargetMode="External"/><Relationship Id="rId7" Type="http://schemas.openxmlformats.org/officeDocument/2006/relationships/image" Target="../media/image3.png"/><Relationship Id="rId2" Type="http://schemas.openxmlformats.org/officeDocument/2006/relationships/hyperlink" Target="mailto:s.Dimitrova@unibit.bg" TargetMode="Externa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505" y="255227"/>
            <a:ext cx="7716034" cy="1280890"/>
          </a:xfrm>
        </p:spPr>
        <p:txBody>
          <a:bodyPr>
            <a:noAutofit/>
          </a:bodyPr>
          <a:lstStyle/>
          <a:p>
            <a:pPr algn="ctr"/>
            <a:r>
              <a:rPr lang="en-US" sz="1800" b="1" dirty="0">
                <a:effectLst>
                  <a:outerShdw blurRad="38100" dist="38100" dir="2700000" algn="tl">
                    <a:srgbClr val="000000">
                      <a:alpha val="43137"/>
                    </a:srgbClr>
                  </a:outerShdw>
                </a:effectLst>
              </a:rPr>
              <a:t>13</a:t>
            </a:r>
            <a:r>
              <a:rPr lang="en-US" sz="1800" b="1" baseline="30000" dirty="0">
                <a:effectLst>
                  <a:outerShdw blurRad="38100" dist="38100" dir="2700000" algn="tl">
                    <a:srgbClr val="000000">
                      <a:alpha val="43137"/>
                    </a:srgbClr>
                  </a:outerShdw>
                </a:effectLst>
              </a:rPr>
              <a:t>th</a:t>
            </a:r>
            <a:r>
              <a:rPr lang="en-US" sz="1800" b="1" dirty="0">
                <a:effectLst>
                  <a:outerShdw blurRad="38100" dist="38100" dir="2700000" algn="tl">
                    <a:srgbClr val="000000">
                      <a:alpha val="43137"/>
                    </a:srgbClr>
                  </a:outerShdw>
                </a:effectLst>
              </a:rPr>
              <a:t> annual International Conference on Education </a:t>
            </a:r>
            <a:br>
              <a:rPr lang="en-US" sz="1800" b="1" dirty="0">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and New Learning Technologies</a:t>
            </a:r>
            <a:br>
              <a:rPr lang="en-US" sz="1800" b="1" dirty="0">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5</a:t>
            </a:r>
            <a:r>
              <a:rPr lang="en-US" sz="1800" b="1" baseline="30000" dirty="0">
                <a:effectLst>
                  <a:outerShdw blurRad="38100" dist="38100" dir="2700000" algn="tl">
                    <a:srgbClr val="000000">
                      <a:alpha val="43137"/>
                    </a:srgbClr>
                  </a:outerShdw>
                </a:effectLst>
              </a:rPr>
              <a:t>th </a:t>
            </a:r>
            <a:r>
              <a:rPr lang="en-US" sz="1800" b="1" dirty="0">
                <a:effectLst>
                  <a:outerShdw blurRad="38100" dist="38100" dir="2700000" algn="tl">
                    <a:srgbClr val="000000">
                      <a:alpha val="43137"/>
                    </a:srgbClr>
                  </a:outerShdw>
                </a:effectLst>
              </a:rPr>
              <a:t>– 6</a:t>
            </a:r>
            <a:r>
              <a:rPr lang="en-US" sz="1800" b="1" baseline="30000" dirty="0">
                <a:effectLst>
                  <a:outerShdw blurRad="38100" dist="38100" dir="2700000" algn="tl">
                    <a:srgbClr val="000000">
                      <a:alpha val="43137"/>
                    </a:srgbClr>
                  </a:outerShdw>
                </a:effectLst>
              </a:rPr>
              <a:t>th</a:t>
            </a:r>
            <a:r>
              <a:rPr lang="en-US" sz="1800" b="1" dirty="0">
                <a:effectLst>
                  <a:outerShdw blurRad="38100" dist="38100" dir="2700000" algn="tl">
                    <a:srgbClr val="000000">
                      <a:alpha val="43137"/>
                    </a:srgbClr>
                  </a:outerShdw>
                </a:effectLst>
              </a:rPr>
              <a:t> July 2021</a:t>
            </a:r>
            <a:endParaRPr lang="bg-BG" sz="1800" b="1" dirty="0">
              <a:effectLst>
                <a:outerShdw blurRad="38100" dist="38100" dir="2700000" algn="tl">
                  <a:srgbClr val="000000">
                    <a:alpha val="43137"/>
                  </a:srgbClr>
                </a:outerShdw>
              </a:effectLst>
            </a:endParaRPr>
          </a:p>
        </p:txBody>
      </p:sp>
      <p:pic>
        <p:nvPicPr>
          <p:cNvPr id="9" name="Контейнер за съдържание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21463" y="483335"/>
            <a:ext cx="3143250" cy="495300"/>
          </a:xfrm>
        </p:spPr>
      </p:pic>
      <p:pic>
        <p:nvPicPr>
          <p:cNvPr id="5"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4"/>
          <a:srcRect/>
          <a:stretch>
            <a:fillRect/>
          </a:stretch>
        </p:blipFill>
        <p:spPr bwMode="auto">
          <a:xfrm>
            <a:off x="799416" y="393216"/>
            <a:ext cx="974177" cy="675538"/>
          </a:xfrm>
          <a:prstGeom prst="rect">
            <a:avLst/>
          </a:prstGeom>
          <a:noFill/>
          <a:ln w="9525">
            <a:noFill/>
            <a:miter lim="800000"/>
            <a:headEnd/>
            <a:tailEnd/>
          </a:ln>
        </p:spPr>
      </p:pic>
      <p:sp>
        <p:nvSpPr>
          <p:cNvPr id="6" name="Rectangle 5"/>
          <p:cNvSpPr/>
          <p:nvPr/>
        </p:nvSpPr>
        <p:spPr>
          <a:xfrm>
            <a:off x="2201334" y="4821815"/>
            <a:ext cx="7001505" cy="1538883"/>
          </a:xfrm>
          <a:prstGeom prst="rect">
            <a:avLst/>
          </a:prstGeom>
        </p:spPr>
        <p:txBody>
          <a:bodyPr wrap="square">
            <a:spAutoFit/>
          </a:bodyPr>
          <a:lstStyle/>
          <a:p>
            <a:pPr algn="ctr"/>
            <a:r>
              <a:rPr lang="en-US" sz="2000" b="1" dirty="0"/>
              <a:t>Svetoslava Dimitrova, PhD</a:t>
            </a:r>
          </a:p>
          <a:p>
            <a:pPr algn="ctr"/>
            <a:r>
              <a:rPr lang="en-US" sz="2000" b="1" dirty="0"/>
              <a:t>Chief Assist. Sonya </a:t>
            </a:r>
            <a:r>
              <a:rPr lang="en-US" sz="2000" b="1" dirty="0" err="1"/>
              <a:t>Spasova</a:t>
            </a:r>
            <a:r>
              <a:rPr lang="en-US" sz="2000" b="1" dirty="0"/>
              <a:t>, PhD</a:t>
            </a:r>
          </a:p>
          <a:p>
            <a:pPr algn="ctr"/>
            <a:r>
              <a:rPr lang="en-US" b="1" dirty="0"/>
              <a:t> </a:t>
            </a:r>
            <a:endParaRPr lang="bg-BG" i="1" dirty="0"/>
          </a:p>
          <a:p>
            <a:pPr algn="ctr"/>
            <a:r>
              <a:rPr lang="en-US" i="1" dirty="0"/>
              <a:t>University of Library Studies and Information Technologies </a:t>
            </a:r>
          </a:p>
          <a:p>
            <a:pPr algn="ctr"/>
            <a:r>
              <a:rPr lang="en-US" i="1" dirty="0"/>
              <a:t>Sofia, BULGARIA</a:t>
            </a:r>
            <a:endParaRPr lang="bg-BG" i="1" dirty="0"/>
          </a:p>
        </p:txBody>
      </p:sp>
      <p:sp>
        <p:nvSpPr>
          <p:cNvPr id="7" name="TextBox 6"/>
          <p:cNvSpPr txBox="1"/>
          <p:nvPr/>
        </p:nvSpPr>
        <p:spPr>
          <a:xfrm>
            <a:off x="670560" y="2730375"/>
            <a:ext cx="10799838" cy="1384995"/>
          </a:xfrm>
          <a:prstGeom prst="rect">
            <a:avLst/>
          </a:prstGeom>
          <a:noFill/>
        </p:spPr>
        <p:txBody>
          <a:bodyPr wrap="square" rtlCol="0">
            <a:spAutoFit/>
          </a:bodyPr>
          <a:lstStyle/>
          <a:p>
            <a:pPr algn="ctr"/>
            <a:r>
              <a:rPr lang="en-US" sz="2800" b="1" cap="all" spc="300" dirty="0">
                <a:solidFill>
                  <a:schemeClr val="accent2">
                    <a:lumMod val="50000"/>
                  </a:schemeClr>
                </a:solidFill>
                <a:effectLst>
                  <a:outerShdw blurRad="38100" dist="38100" dir="2700000" algn="tl">
                    <a:srgbClr val="000000">
                      <a:alpha val="43137"/>
                    </a:srgbClr>
                  </a:outerShdw>
                </a:effectLst>
              </a:rPr>
              <a:t>QUANTITATIVE AND QUALITATIVE CHARACTERISTICS OF CONTEMPORARY MUSEUM </a:t>
            </a:r>
            <a:br>
              <a:rPr lang="en-US" sz="2800" b="1" cap="all" spc="300" dirty="0">
                <a:solidFill>
                  <a:schemeClr val="accent2">
                    <a:lumMod val="50000"/>
                  </a:schemeClr>
                </a:solidFill>
                <a:effectLst>
                  <a:outerShdw blurRad="38100" dist="38100" dir="2700000" algn="tl">
                    <a:srgbClr val="000000">
                      <a:alpha val="43137"/>
                    </a:srgbClr>
                  </a:outerShdw>
                </a:effectLst>
              </a:rPr>
            </a:br>
            <a:r>
              <a:rPr lang="en-US" sz="2800" b="1" cap="all" spc="300" dirty="0">
                <a:solidFill>
                  <a:schemeClr val="accent2">
                    <a:lumMod val="50000"/>
                  </a:schemeClr>
                </a:solidFill>
                <a:effectLst>
                  <a:outerShdw blurRad="38100" dist="38100" dir="2700000" algn="tl">
                    <a:srgbClr val="000000">
                      <a:alpha val="43137"/>
                    </a:srgbClr>
                  </a:outerShdw>
                </a:effectLst>
              </a:rPr>
              <a:t>EDUCATIONAL PROGRAMS</a:t>
            </a:r>
          </a:p>
        </p:txBody>
      </p:sp>
      <p:pic>
        <p:nvPicPr>
          <p:cNvPr id="10" name="Picture 9">
            <a:extLst>
              <a:ext uri="{FF2B5EF4-FFF2-40B4-BE49-F238E27FC236}">
                <a16:creationId xmlns:a16="http://schemas.microsoft.com/office/drawing/2014/main" id="{A1FAF4C2-735F-418D-8E8D-350B69B1809A}"/>
              </a:ext>
            </a:extLst>
          </p:cNvPr>
          <p:cNvPicPr>
            <a:picLocks noChangeAspect="1"/>
          </p:cNvPicPr>
          <p:nvPr/>
        </p:nvPicPr>
        <p:blipFill>
          <a:blip r:embed="rId5"/>
          <a:stretch>
            <a:fillRect/>
          </a:stretch>
        </p:blipFill>
        <p:spPr>
          <a:xfrm>
            <a:off x="8743618" y="1257352"/>
            <a:ext cx="3301758" cy="855455"/>
          </a:xfrm>
          <a:prstGeom prst="rect">
            <a:avLst/>
          </a:prstGeom>
        </p:spPr>
      </p:pic>
    </p:spTree>
    <p:extLst>
      <p:ext uri="{BB962C8B-B14F-4D97-AF65-F5344CB8AC3E}">
        <p14:creationId xmlns:p14="http://schemas.microsoft.com/office/powerpoint/2010/main" val="95972035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435430" y="28243"/>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435430" y="625965"/>
            <a:ext cx="8708570"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Organizational and institutional aspect. Target groups</a:t>
            </a:r>
          </a:p>
        </p:txBody>
      </p:sp>
      <p:sp>
        <p:nvSpPr>
          <p:cNvPr id="2" name="Текстово поле 1"/>
          <p:cNvSpPr txBox="1"/>
          <p:nvPr/>
        </p:nvSpPr>
        <p:spPr>
          <a:xfrm>
            <a:off x="435430" y="1230260"/>
            <a:ext cx="11629284" cy="4708981"/>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The study found that according to its description, the highest share of museum programs is directed to the initial stage from I to IV grade (27%). In 13% of the cases there are also activities for children from the preschool education system. However, very few of these initiatives are related to the junior high school (9%) and high school (4%) stages, which cover the period of study from V to ХІІ grade. In only 2% of cases, information is found on programs aimed at people with special educational needs.</a:t>
            </a:r>
            <a:endParaRPr lang="bg-BG" sz="2000" dirty="0">
              <a:effectLst>
                <a:outerShdw blurRad="38100" dist="38100" dir="2700000" algn="tl">
                  <a:srgbClr val="000000">
                    <a:alpha val="43137"/>
                  </a:srgbClr>
                </a:outerShdw>
              </a:effectLst>
            </a:endParaRPr>
          </a:p>
          <a:p>
            <a:endParaRPr lang="en-US" sz="2000" dirty="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What the study finds, and which could be considered as a shortcoming in determining the target group on educational grounds, is that 26% of museum programs note that they are aimed at the general category of “students”. A similar trend is found in the age groups – in 49% of cases, they are referred to the generalizing concept of “children”. It is advisable to consider the curriculum for the respective stage, as well as the characteristics of the psychological and physiological development of different age groups, so that museum educational activities can be specified, attract specific audiences, and support formal and non-formal education.</a:t>
            </a:r>
            <a:endParaRPr lang="bg-BG" sz="2000" dirty="0">
              <a:effectLst>
                <a:outerShdw blurRad="38100" dist="38100" dir="2700000" algn="tl">
                  <a:srgbClr val="000000">
                    <a:alpha val="43137"/>
                  </a:srgbClr>
                </a:outerShdw>
              </a:effectLst>
            </a:endParaRPr>
          </a:p>
        </p:txBody>
      </p:sp>
      <p:sp>
        <p:nvSpPr>
          <p:cNvPr id="12" name="Текстово поле 11">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39846403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5836" y="1607757"/>
            <a:ext cx="10221239" cy="430887"/>
          </a:xfrm>
          <a:prstGeom prst="rect">
            <a:avLst/>
          </a:prstGeom>
          <a:noFill/>
        </p:spPr>
        <p:txBody>
          <a:bodyPr wrap="square" rtlCol="0">
            <a:spAutoFit/>
          </a:bodyPr>
          <a:lstStyle/>
          <a:p>
            <a:endParaRPr lang="bg-BG" sz="2200" dirty="0">
              <a:effectLst>
                <a:outerShdw blurRad="38100" dist="38100" dir="2700000" algn="tl">
                  <a:srgbClr val="000000">
                    <a:alpha val="43137"/>
                  </a:srgbClr>
                </a:outerShdw>
              </a:effectLst>
            </a:endParaRPr>
          </a:p>
        </p:txBody>
      </p:sp>
      <p:sp>
        <p:nvSpPr>
          <p:cNvPr id="13" name="Title 6"/>
          <p:cNvSpPr>
            <a:spLocks noGrp="1"/>
          </p:cNvSpPr>
          <p:nvPr>
            <p:ph type="title"/>
          </p:nvPr>
        </p:nvSpPr>
        <p:spPr>
          <a:xfrm>
            <a:off x="409595" y="182495"/>
            <a:ext cx="2845901" cy="569820"/>
          </a:xfrm>
        </p:spPr>
        <p:txBody>
          <a:bodyPr>
            <a:normAutofit fontScale="90000"/>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11"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2"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2" name="Текстово поле 1"/>
          <p:cNvSpPr txBox="1"/>
          <p:nvPr/>
        </p:nvSpPr>
        <p:spPr>
          <a:xfrm>
            <a:off x="513806" y="1195786"/>
            <a:ext cx="11155680" cy="4401205"/>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The Lifelong Learning Strategy adopted in Bulgaria in 2014 recognizes the need to apply an educational approach that helps adults to continuously develop as enterprising individuals. The measures taken in Bulgaria are related to the creation of an educational environment that enables adults, regardless of their personal, social, or economic situation, to acquire, enrich and develop throughout their life’s specific skills and key competencies necessary for their employability. </a:t>
            </a:r>
          </a:p>
          <a:p>
            <a:endParaRPr lang="en-US" sz="2000" dirty="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One of the conditions for achieving the goals thus formulated is to ensure that all learners acquire knowledge and skills about cultural diversity and the contribution of culture to the sustainable development of society. Regional historical museums have an irreplaceable resource in this regard. Unfortunately, the current study does not find museum educational programs specifically targeted at groups in early adulthood (20-40 years), adulthood (41-65 years) or maturity (65+ years). It is advisable to make reforms in this regard.</a:t>
            </a:r>
            <a:endParaRPr lang="bg-BG" sz="2000" dirty="0">
              <a:effectLst>
                <a:outerShdw blurRad="38100" dist="38100" dir="2700000" algn="tl">
                  <a:srgbClr val="000000">
                    <a:alpha val="43137"/>
                  </a:srgbClr>
                </a:outerShdw>
              </a:effectLst>
            </a:endParaRPr>
          </a:p>
        </p:txBody>
      </p:sp>
      <p:sp>
        <p:nvSpPr>
          <p:cNvPr id="14" name="Текстово поле 13">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
        <p:nvSpPr>
          <p:cNvPr id="15" name="Текстово поле 14"/>
          <p:cNvSpPr txBox="1"/>
          <p:nvPr/>
        </p:nvSpPr>
        <p:spPr>
          <a:xfrm>
            <a:off x="435430" y="625965"/>
            <a:ext cx="8708570"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Organizational and institutional aspect. Target groups</a:t>
            </a:r>
          </a:p>
        </p:txBody>
      </p:sp>
    </p:spTree>
    <p:extLst>
      <p:ext uri="{BB962C8B-B14F-4D97-AF65-F5344CB8AC3E}">
        <p14:creationId xmlns:p14="http://schemas.microsoft.com/office/powerpoint/2010/main" val="287998379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36088" y="85356"/>
            <a:ext cx="3544026" cy="795958"/>
          </a:xfrm>
        </p:spPr>
        <p:txBody>
          <a:bodyPr/>
          <a:lstStyle/>
          <a:p>
            <a:r>
              <a:rPr lang="en-US" b="1" dirty="0">
                <a:effectLst>
                  <a:outerShdw blurRad="38100" dist="38100" dir="2700000" algn="tl">
                    <a:srgbClr val="000000">
                      <a:alpha val="43137"/>
                    </a:srgbClr>
                  </a:outerShdw>
                </a:effectLst>
              </a:rPr>
              <a:t>Conclusions</a:t>
            </a:r>
            <a:endParaRPr lang="bg-BG" b="1" dirty="0">
              <a:effectLst>
                <a:outerShdw blurRad="38100" dist="38100" dir="2700000" algn="tl">
                  <a:srgbClr val="000000">
                    <a:alpha val="43137"/>
                  </a:srgbClr>
                </a:outerShdw>
              </a:effectLst>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12</a:t>
            </a:fld>
            <a:endParaRPr lang="en-US" dirty="0"/>
          </a:p>
        </p:txBody>
      </p:sp>
      <p:sp>
        <p:nvSpPr>
          <p:cNvPr id="8" name="TextBox 7"/>
          <p:cNvSpPr txBox="1"/>
          <p:nvPr/>
        </p:nvSpPr>
        <p:spPr>
          <a:xfrm>
            <a:off x="636088" y="1348102"/>
            <a:ext cx="10806975" cy="4493538"/>
          </a:xfrm>
          <a:prstGeom prst="rect">
            <a:avLst/>
          </a:prstGeom>
          <a:noFill/>
        </p:spPr>
        <p:txBody>
          <a:bodyPr wrap="square" rtlCol="0">
            <a:spAutoFit/>
          </a:bodyPr>
          <a:lstStyle/>
          <a:p>
            <a:r>
              <a:rPr lang="en-US" sz="2200" dirty="0">
                <a:effectLst>
                  <a:outerShdw blurRad="38100" dist="38100" dir="2700000" algn="tl">
                    <a:srgbClr val="000000">
                      <a:alpha val="43137"/>
                    </a:srgbClr>
                  </a:outerShdw>
                </a:effectLst>
              </a:rPr>
              <a:t>The use of all that technology offer is the right way to preserve and promote CHH. Within the UN – UNESCO and the EU, cultural heritage is a basic factor for the formation of policy not only for intercultural integration, but also for sustainable development of individual countries through effective and efficient socialization of cultural values. Regional history museums can support these processes.</a:t>
            </a:r>
          </a:p>
          <a:p>
            <a:endParaRPr lang="en-US" sz="2200" dirty="0">
              <a:effectLst>
                <a:outerShdw blurRad="38100" dist="38100" dir="2700000" algn="tl">
                  <a:srgbClr val="000000">
                    <a:alpha val="43137"/>
                  </a:srgbClr>
                </a:outerShdw>
              </a:effectLst>
            </a:endParaRPr>
          </a:p>
          <a:p>
            <a:r>
              <a:rPr lang="en-US" sz="2200" dirty="0">
                <a:effectLst>
                  <a:outerShdw blurRad="38100" dist="38100" dir="2700000" algn="tl">
                    <a:srgbClr val="000000">
                      <a:alpha val="43137"/>
                    </a:srgbClr>
                  </a:outerShdw>
                </a:effectLst>
              </a:rPr>
              <a:t>The main conclusions of the conducted study report good practices in terms of diversity both thematically and in the application of innovative and attractive pedagogical approaches to conducting museum educational programs and initiatives. However, it is necessary to specify the criteria for determining the target groups to which they are aimed to achieve better results in terms of formal and non-formal education.</a:t>
            </a:r>
          </a:p>
        </p:txBody>
      </p:sp>
      <p:pic>
        <p:nvPicPr>
          <p:cNvPr id="11"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2"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Текстово поле 12">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105491908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184" y="338190"/>
            <a:ext cx="8911687" cy="1280890"/>
          </a:xfrm>
        </p:spPr>
        <p:txBody>
          <a:bodyPr>
            <a:normAutofit/>
          </a:bodyPr>
          <a:lstStyle/>
          <a:p>
            <a:r>
              <a:rPr lang="en-GB" b="1" cap="all" dirty="0">
                <a:effectLst>
                  <a:outerShdw blurRad="38100" dist="38100" dir="2700000" algn="tl">
                    <a:srgbClr val="000000">
                      <a:alpha val="43137"/>
                    </a:srgbClr>
                  </a:outerShdw>
                </a:effectLst>
              </a:rPr>
              <a:t>ACKNOWLEDGEMENTS</a:t>
            </a:r>
            <a:endParaRPr lang="bg-B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92184" y="1611087"/>
            <a:ext cx="11260182" cy="3967388"/>
          </a:xfrm>
        </p:spPr>
        <p:txBody>
          <a:bodyPr>
            <a:noAutofit/>
          </a:bodyPr>
          <a:lstStyle/>
          <a:p>
            <a:pPr marL="0" indent="0">
              <a:buNone/>
            </a:pPr>
            <a:r>
              <a:rPr lang="en-GB" sz="2400" dirty="0">
                <a:solidFill>
                  <a:schemeClr val="tx1">
                    <a:lumMod val="95000"/>
                  </a:schemeClr>
                </a:solidFill>
                <a:effectLst>
                  <a:outerShdw blurRad="38100" dist="38100" dir="2700000" algn="tl">
                    <a:srgbClr val="000000">
                      <a:alpha val="43137"/>
                    </a:srgbClr>
                  </a:outerShdw>
                </a:effectLst>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 KP-06-M35/3 from 18.12.2019, led by Assist. Sonya </a:t>
            </a:r>
            <a:r>
              <a:rPr lang="en-GB" sz="2400" dirty="0" err="1">
                <a:solidFill>
                  <a:schemeClr val="tx1">
                    <a:lumMod val="95000"/>
                  </a:schemeClr>
                </a:solidFill>
                <a:effectLst>
                  <a:outerShdw blurRad="38100" dist="38100" dir="2700000" algn="tl">
                    <a:srgbClr val="000000">
                      <a:alpha val="43137"/>
                    </a:srgbClr>
                  </a:outerShdw>
                </a:effectLst>
              </a:rPr>
              <a:t>Spasova</a:t>
            </a:r>
            <a:r>
              <a:rPr lang="en-GB" sz="2400" dirty="0">
                <a:solidFill>
                  <a:schemeClr val="tx1">
                    <a:lumMod val="95000"/>
                  </a:schemeClr>
                </a:solidFill>
                <a:effectLst>
                  <a:outerShdw blurRad="38100" dist="38100" dir="2700000" algn="tl">
                    <a:srgbClr val="000000">
                      <a:alpha val="43137"/>
                    </a:srgbClr>
                  </a:outerShdw>
                </a:effectLst>
              </a:rPr>
              <a:t>, PhD.</a:t>
            </a:r>
            <a:endParaRPr lang="bg-BG" sz="2400" dirty="0">
              <a:solidFill>
                <a:schemeClr val="tx1">
                  <a:lumMod val="95000"/>
                </a:schemeClr>
              </a:solidFill>
              <a:effectLst>
                <a:outerShdw blurRad="38100" dist="38100" dir="2700000" algn="tl">
                  <a:srgbClr val="000000">
                    <a:alpha val="43137"/>
                  </a:srgbClr>
                </a:outerShdw>
              </a:effectLst>
            </a:endParaRPr>
          </a:p>
          <a:p>
            <a:pPr marL="0" indent="0">
              <a:buNone/>
            </a:pPr>
            <a:r>
              <a:rPr lang="en-GB" sz="2400" b="1" dirty="0">
                <a:solidFill>
                  <a:schemeClr val="tx1">
                    <a:lumMod val="95000"/>
                  </a:schemeClr>
                </a:solidFill>
                <a:effectLst>
                  <a:outerShdw blurRad="38100" dist="38100" dir="2700000" algn="tl">
                    <a:srgbClr val="000000">
                      <a:alpha val="43137"/>
                    </a:srgbClr>
                  </a:outerShdw>
                </a:effectLst>
              </a:rPr>
              <a:t>For more information: </a:t>
            </a:r>
            <a:br>
              <a:rPr lang="en-GB" sz="2400" dirty="0">
                <a:solidFill>
                  <a:schemeClr val="tx1">
                    <a:lumMod val="95000"/>
                  </a:schemeClr>
                </a:solidFill>
                <a:effectLst>
                  <a:outerShdw blurRad="38100" dist="38100" dir="2700000" algn="tl">
                    <a:srgbClr val="000000">
                      <a:alpha val="43137"/>
                    </a:srgbClr>
                  </a:outerShdw>
                </a:effectLst>
              </a:rPr>
            </a:br>
            <a:r>
              <a:rPr lang="en-GB" sz="2400" dirty="0">
                <a:solidFill>
                  <a:schemeClr val="tx1">
                    <a:lumMod val="95000"/>
                  </a:schemeClr>
                </a:solidFill>
                <a:effectLst>
                  <a:outerShdw blurRad="38100" dist="38100" dir="2700000" algn="tl">
                    <a:srgbClr val="000000">
                      <a:alpha val="43137"/>
                    </a:srgbClr>
                  </a:outerShdw>
                </a:effectLst>
              </a:rPr>
              <a:t>Official website of the project – </a:t>
            </a:r>
            <a:r>
              <a:rPr lang="en-GB" sz="2400" dirty="0">
                <a:solidFill>
                  <a:schemeClr val="tx1">
                    <a:lumMod val="95000"/>
                  </a:schemeClr>
                </a:solidFill>
                <a:effectLst>
                  <a:outerShdw blurRad="38100" dist="38100" dir="2700000" algn="tl">
                    <a:srgbClr val="000000">
                      <a:alpha val="43137"/>
                    </a:srgbClr>
                  </a:outerShdw>
                </a:effectLst>
                <a:hlinkClick r:id="rId2"/>
              </a:rPr>
              <a:t>https://educulture.unibit.bg/</a:t>
            </a:r>
            <a:r>
              <a:rPr lang="en-GB" sz="2400" dirty="0">
                <a:solidFill>
                  <a:schemeClr val="tx1">
                    <a:lumMod val="95000"/>
                  </a:schemeClr>
                </a:solidFill>
                <a:effectLst>
                  <a:outerShdw blurRad="38100" dist="38100" dir="2700000" algn="tl">
                    <a:srgbClr val="000000">
                      <a:alpha val="43137"/>
                    </a:srgbClr>
                  </a:outerShdw>
                </a:effectLst>
              </a:rPr>
              <a:t>; </a:t>
            </a:r>
            <a:br>
              <a:rPr lang="en-GB" sz="2400" dirty="0">
                <a:solidFill>
                  <a:schemeClr val="tx1">
                    <a:lumMod val="95000"/>
                  </a:schemeClr>
                </a:solidFill>
                <a:effectLst>
                  <a:outerShdw blurRad="38100" dist="38100" dir="2700000" algn="tl">
                    <a:srgbClr val="000000">
                      <a:alpha val="43137"/>
                    </a:srgbClr>
                  </a:outerShdw>
                </a:effectLst>
              </a:rPr>
            </a:br>
            <a:r>
              <a:rPr lang="en-GB" sz="2400" dirty="0">
                <a:solidFill>
                  <a:schemeClr val="tx1">
                    <a:lumMod val="95000"/>
                  </a:schemeClr>
                </a:solidFill>
                <a:effectLst>
                  <a:outerShdw blurRad="38100" dist="38100" dir="2700000" algn="tl">
                    <a:srgbClr val="000000">
                      <a:alpha val="43137"/>
                    </a:srgbClr>
                  </a:outerShdw>
                </a:effectLst>
              </a:rPr>
              <a:t>Facebook page – </a:t>
            </a:r>
            <a:r>
              <a:rPr lang="en-GB" sz="2400" dirty="0">
                <a:solidFill>
                  <a:schemeClr val="tx1">
                    <a:lumMod val="95000"/>
                  </a:schemeClr>
                </a:solidFill>
                <a:effectLst>
                  <a:outerShdw blurRad="38100" dist="38100" dir="2700000" algn="tl">
                    <a:srgbClr val="000000">
                      <a:alpha val="43137"/>
                    </a:srgbClr>
                  </a:outerShdw>
                </a:effectLst>
                <a:hlinkClick r:id="rId3"/>
              </a:rPr>
              <a:t>https://www.facebook.com/eduCulturebg</a:t>
            </a:r>
            <a:r>
              <a:rPr lang="en-GB" sz="2400" dirty="0">
                <a:solidFill>
                  <a:schemeClr val="tx1">
                    <a:lumMod val="95000"/>
                  </a:schemeClr>
                </a:solidFill>
                <a:effectLst>
                  <a:outerShdw blurRad="38100" dist="38100" dir="2700000" algn="tl">
                    <a:srgbClr val="000000">
                      <a:alpha val="43137"/>
                    </a:srgbClr>
                  </a:outerShdw>
                </a:effectLst>
              </a:rPr>
              <a:t> </a:t>
            </a:r>
            <a:endParaRPr lang="bg-BG" sz="2400" dirty="0">
              <a:solidFill>
                <a:schemeClr val="tx1">
                  <a:lumMod val="95000"/>
                </a:schemeClr>
              </a:solidFill>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9" name="Контейнер за съдържание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5" cstate="print"/>
          <a:srcRect/>
          <a:stretch>
            <a:fillRect/>
          </a:stretch>
        </p:blipFill>
        <p:spPr bwMode="auto">
          <a:xfrm>
            <a:off x="283836" y="5872417"/>
            <a:ext cx="972000" cy="751963"/>
          </a:xfrm>
          <a:prstGeom prst="rect">
            <a:avLst/>
          </a:prstGeom>
          <a:noFill/>
          <a:ln w="9525">
            <a:noFill/>
            <a:miter lim="800000"/>
            <a:headEnd/>
            <a:tailEnd/>
          </a:ln>
        </p:spPr>
      </p:pic>
      <p:sp>
        <p:nvSpPr>
          <p:cNvPr id="11" name="Текстово поле 10">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1613958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836" y="1232830"/>
            <a:ext cx="9905998" cy="1478570"/>
          </a:xfrm>
        </p:spPr>
        <p:txBody>
          <a:bodyPr/>
          <a:lstStyle/>
          <a:p>
            <a:r>
              <a:rPr lang="en-US" b="1" dirty="0">
                <a:effectLst>
                  <a:outerShdw blurRad="38100" dist="38100" dir="2700000" algn="tl">
                    <a:srgbClr val="000000">
                      <a:alpha val="43137"/>
                    </a:srgbClr>
                  </a:outerShdw>
                </a:effectLst>
              </a:rPr>
              <a:t>Thank you for your attention!</a:t>
            </a:r>
            <a:endParaRPr lang="bg-BG" b="1"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14</a:t>
            </a:fld>
            <a:endParaRPr lang="en-US" dirty="0"/>
          </a:p>
        </p:txBody>
      </p:sp>
      <p:sp>
        <p:nvSpPr>
          <p:cNvPr id="8" name="TextBox 7"/>
          <p:cNvSpPr txBox="1"/>
          <p:nvPr/>
        </p:nvSpPr>
        <p:spPr>
          <a:xfrm>
            <a:off x="836023" y="2646792"/>
            <a:ext cx="9135291" cy="3170099"/>
          </a:xfrm>
          <a:prstGeom prst="rect">
            <a:avLst/>
          </a:prstGeom>
          <a:noFill/>
        </p:spPr>
        <p:txBody>
          <a:bodyPr wrap="square" rtlCol="0">
            <a:spAutoFit/>
          </a:bodyPr>
          <a:lstStyle/>
          <a:p>
            <a:pPr algn="ctr"/>
            <a:endParaRPr lang="en-US" sz="2200" dirty="0">
              <a:solidFill>
                <a:schemeClr val="accent2">
                  <a:lumMod val="50000"/>
                </a:schemeClr>
              </a:solidFill>
              <a:effectLst>
                <a:outerShdw blurRad="38100" dist="38100" dir="2700000" algn="tl">
                  <a:srgbClr val="000000">
                    <a:alpha val="43137"/>
                  </a:srgbClr>
                </a:outerShdw>
              </a:effectLst>
            </a:endParaRPr>
          </a:p>
          <a:p>
            <a:pPr algn="ctr"/>
            <a:r>
              <a:rPr lang="en-US" sz="2200" dirty="0">
                <a:solidFill>
                  <a:schemeClr val="accent2">
                    <a:lumMod val="50000"/>
                  </a:schemeClr>
                </a:solidFill>
                <a:effectLst>
                  <a:outerShdw blurRad="38100" dist="38100" dir="2700000" algn="tl">
                    <a:srgbClr val="000000">
                      <a:alpha val="43137"/>
                    </a:srgbClr>
                  </a:outerShdw>
                </a:effectLst>
              </a:rPr>
              <a:t>Svetoslava Dimitrova, PhD</a:t>
            </a:r>
          </a:p>
          <a:p>
            <a:pPr algn="ctr"/>
            <a:r>
              <a:rPr lang="en-US" sz="2200" dirty="0">
                <a:solidFill>
                  <a:schemeClr val="accent2">
                    <a:lumMod val="50000"/>
                  </a:schemeClr>
                </a:solidFill>
                <a:effectLst>
                  <a:outerShdw blurRad="38100" dist="38100" dir="2700000" algn="tl">
                    <a:srgbClr val="000000">
                      <a:alpha val="43137"/>
                    </a:srgbClr>
                  </a:outerShdw>
                </a:effectLst>
                <a:hlinkClick r:id="rId2"/>
              </a:rPr>
              <a:t>s.dimitrova@unibit.bg</a:t>
            </a:r>
            <a:r>
              <a:rPr lang="en-US" sz="2200" dirty="0">
                <a:solidFill>
                  <a:schemeClr val="accent2">
                    <a:lumMod val="50000"/>
                  </a:schemeClr>
                </a:solidFill>
                <a:effectLst>
                  <a:outerShdw blurRad="38100" dist="38100" dir="2700000" algn="tl">
                    <a:srgbClr val="000000">
                      <a:alpha val="43137"/>
                    </a:srgbClr>
                  </a:outerShdw>
                </a:effectLst>
              </a:rPr>
              <a:t>  </a:t>
            </a:r>
          </a:p>
          <a:p>
            <a:pPr algn="ctr"/>
            <a:endParaRPr lang="en-US" sz="2200" dirty="0">
              <a:solidFill>
                <a:schemeClr val="accent2">
                  <a:lumMod val="50000"/>
                </a:schemeClr>
              </a:solidFill>
              <a:effectLst>
                <a:outerShdw blurRad="38100" dist="38100" dir="2700000" algn="tl">
                  <a:srgbClr val="000000">
                    <a:alpha val="43137"/>
                  </a:srgbClr>
                </a:outerShdw>
              </a:effectLst>
            </a:endParaRPr>
          </a:p>
          <a:p>
            <a:pPr algn="ctr"/>
            <a:r>
              <a:rPr lang="en-US" sz="2200" dirty="0">
                <a:solidFill>
                  <a:schemeClr val="accent2">
                    <a:lumMod val="50000"/>
                  </a:schemeClr>
                </a:solidFill>
                <a:effectLst>
                  <a:outerShdw blurRad="38100" dist="38100" dir="2700000" algn="tl">
                    <a:srgbClr val="000000">
                      <a:alpha val="43137"/>
                    </a:srgbClr>
                  </a:outerShdw>
                </a:effectLst>
              </a:rPr>
              <a:t>Chief Assist. Sonya </a:t>
            </a:r>
            <a:r>
              <a:rPr lang="en-US" sz="2200" dirty="0" err="1">
                <a:solidFill>
                  <a:schemeClr val="accent2">
                    <a:lumMod val="50000"/>
                  </a:schemeClr>
                </a:solidFill>
                <a:effectLst>
                  <a:outerShdw blurRad="38100" dist="38100" dir="2700000" algn="tl">
                    <a:srgbClr val="000000">
                      <a:alpha val="43137"/>
                    </a:srgbClr>
                  </a:outerShdw>
                </a:effectLst>
              </a:rPr>
              <a:t>Spasova</a:t>
            </a:r>
            <a:r>
              <a:rPr lang="en-US" sz="2200" dirty="0">
                <a:solidFill>
                  <a:schemeClr val="accent2">
                    <a:lumMod val="50000"/>
                  </a:schemeClr>
                </a:solidFill>
                <a:effectLst>
                  <a:outerShdw blurRad="38100" dist="38100" dir="2700000" algn="tl">
                    <a:srgbClr val="000000">
                      <a:alpha val="43137"/>
                    </a:srgbClr>
                  </a:outerShdw>
                </a:effectLst>
              </a:rPr>
              <a:t>, PhD</a:t>
            </a:r>
          </a:p>
          <a:p>
            <a:pPr algn="ctr"/>
            <a:r>
              <a:rPr lang="en-US" sz="2200" dirty="0">
                <a:solidFill>
                  <a:schemeClr val="accent2">
                    <a:lumMod val="50000"/>
                  </a:schemeClr>
                </a:solidFill>
                <a:effectLst>
                  <a:outerShdw blurRad="38100" dist="38100" dir="2700000" algn="tl">
                    <a:srgbClr val="000000">
                      <a:alpha val="43137"/>
                    </a:srgbClr>
                  </a:outerShdw>
                </a:effectLst>
                <a:hlinkClick r:id="rId3"/>
              </a:rPr>
              <a:t>s.spasova@unibit.bg</a:t>
            </a:r>
            <a:endParaRPr lang="en-US" sz="2200" dirty="0">
              <a:solidFill>
                <a:schemeClr val="accent2">
                  <a:lumMod val="50000"/>
                </a:schemeClr>
              </a:solidFill>
              <a:effectLst>
                <a:outerShdw blurRad="38100" dist="38100" dir="2700000" algn="tl">
                  <a:srgbClr val="000000">
                    <a:alpha val="43137"/>
                  </a:srgbClr>
                </a:outerShdw>
              </a:effectLst>
            </a:endParaRPr>
          </a:p>
          <a:p>
            <a:pPr algn="ctr"/>
            <a:endParaRPr lang="en-US" sz="2000" dirty="0">
              <a:solidFill>
                <a:schemeClr val="accent2">
                  <a:lumMod val="50000"/>
                </a:schemeClr>
              </a:solidFill>
              <a:effectLst>
                <a:outerShdw blurRad="38100" dist="38100" dir="2700000" algn="tl">
                  <a:srgbClr val="000000">
                    <a:alpha val="43137"/>
                  </a:srgbClr>
                </a:outerShdw>
              </a:effectLst>
            </a:endParaRPr>
          </a:p>
          <a:p>
            <a:pPr algn="ctr"/>
            <a:r>
              <a:rPr lang="en-US" sz="2400" b="1" dirty="0">
                <a:solidFill>
                  <a:schemeClr val="accent1">
                    <a:lumMod val="75000"/>
                  </a:schemeClr>
                </a:solidFill>
                <a:effectLst>
                  <a:outerShdw blurRad="38100" dist="38100" dir="2700000" algn="tl">
                    <a:srgbClr val="000000">
                      <a:alpha val="43137"/>
                    </a:srgbClr>
                  </a:outerShdw>
                </a:effectLst>
              </a:rPr>
              <a:t>University of Library Studies and Information Technologies</a:t>
            </a:r>
          </a:p>
          <a:p>
            <a:pPr algn="ctr"/>
            <a:r>
              <a:rPr lang="en-US" sz="2400" b="1" dirty="0">
                <a:solidFill>
                  <a:schemeClr val="accent1">
                    <a:lumMod val="75000"/>
                  </a:schemeClr>
                </a:solidFill>
                <a:effectLst>
                  <a:outerShdw blurRad="38100" dist="38100" dir="2700000" algn="tl">
                    <a:srgbClr val="000000">
                      <a:alpha val="43137"/>
                    </a:srgbClr>
                  </a:outerShdw>
                </a:effectLst>
              </a:rPr>
              <a:t>Sofia, Bulgaria </a:t>
            </a:r>
          </a:p>
        </p:txBody>
      </p:sp>
      <p:pic>
        <p:nvPicPr>
          <p:cNvPr id="10" name="Контейнер за съдържание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5" cstate="print"/>
          <a:srcRect/>
          <a:stretch>
            <a:fillRect/>
          </a:stretch>
        </p:blipFill>
        <p:spPr bwMode="auto">
          <a:xfrm>
            <a:off x="283836" y="5872417"/>
            <a:ext cx="972000" cy="751963"/>
          </a:xfrm>
          <a:prstGeom prst="rect">
            <a:avLst/>
          </a:prstGeom>
          <a:noFill/>
          <a:ln w="9525">
            <a:noFill/>
            <a:miter lim="800000"/>
            <a:headEnd/>
            <a:tailEnd/>
          </a:ln>
        </p:spPr>
      </p:pic>
      <p:pic>
        <p:nvPicPr>
          <p:cNvPr id="13" name="Картина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82473" y="2252803"/>
            <a:ext cx="2682240" cy="2682240"/>
          </a:xfrm>
          <a:prstGeom prst="rect">
            <a:avLst/>
          </a:prstGeom>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pic>
        <p:nvPicPr>
          <p:cNvPr id="3" name="Picture 2">
            <a:extLst>
              <a:ext uri="{FF2B5EF4-FFF2-40B4-BE49-F238E27FC236}">
                <a16:creationId xmlns:a16="http://schemas.microsoft.com/office/drawing/2014/main" id="{464A4F51-41C7-42DA-A74B-EB944D1DA28A}"/>
              </a:ext>
            </a:extLst>
          </p:cNvPr>
          <p:cNvPicPr>
            <a:picLocks noChangeAspect="1"/>
          </p:cNvPicPr>
          <p:nvPr/>
        </p:nvPicPr>
        <p:blipFill>
          <a:blip r:embed="rId7"/>
          <a:stretch>
            <a:fillRect/>
          </a:stretch>
        </p:blipFill>
        <p:spPr>
          <a:xfrm>
            <a:off x="352957" y="269392"/>
            <a:ext cx="4298155" cy="1113613"/>
          </a:xfrm>
          <a:prstGeom prst="rect">
            <a:avLst/>
          </a:prstGeom>
        </p:spPr>
      </p:pic>
    </p:spTree>
    <p:extLst>
      <p:ext uri="{BB962C8B-B14F-4D97-AF65-F5344CB8AC3E}">
        <p14:creationId xmlns:p14="http://schemas.microsoft.com/office/powerpoint/2010/main" val="3416752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ово поле 5">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
        <p:nvSpPr>
          <p:cNvPr id="7" name="Title 6"/>
          <p:cNvSpPr>
            <a:spLocks noGrp="1"/>
          </p:cNvSpPr>
          <p:nvPr>
            <p:ph type="title"/>
          </p:nvPr>
        </p:nvSpPr>
        <p:spPr>
          <a:xfrm>
            <a:off x="662509" y="-12738"/>
            <a:ext cx="8911687" cy="1280890"/>
          </a:xfrm>
        </p:spPr>
        <p:txBody>
          <a:bodyPr>
            <a:normAutofit/>
          </a:bodyPr>
          <a:lstStyle/>
          <a:p>
            <a:r>
              <a:rPr lang="en-US" sz="3600" b="1" dirty="0">
                <a:effectLst>
                  <a:outerShdw blurRad="38100" dist="38100" dir="2700000" algn="tl">
                    <a:srgbClr val="000000">
                      <a:alpha val="43137"/>
                    </a:srgbClr>
                  </a:outerShdw>
                </a:effectLst>
              </a:rPr>
              <a:t>STRUCTURE OF THE PRESENTATION</a:t>
            </a:r>
            <a:endParaRPr lang="bg-BG" sz="3600" b="1" dirty="0">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811319" y="1055310"/>
            <a:ext cx="10694126" cy="4772297"/>
          </a:xfrm>
        </p:spPr>
        <p:txBody>
          <a:bodyPr>
            <a:noAutofit/>
          </a:bodyPr>
          <a:lstStyle/>
          <a:p>
            <a:r>
              <a:rPr lang="en-US" sz="2200" spc="300" dirty="0">
                <a:solidFill>
                  <a:schemeClr val="tx1">
                    <a:lumMod val="95000"/>
                  </a:schemeClr>
                </a:solidFill>
                <a:effectLst>
                  <a:outerShdw blurRad="38100" dist="38100" dir="2700000" algn="tl">
                    <a:srgbClr val="000000">
                      <a:alpha val="43137"/>
                    </a:srgbClr>
                  </a:outerShdw>
                </a:effectLst>
              </a:rPr>
              <a:t>INTRODUCTION</a:t>
            </a:r>
          </a:p>
          <a:p>
            <a:r>
              <a:rPr lang="en-US" sz="2200" spc="300" dirty="0">
                <a:solidFill>
                  <a:schemeClr val="tx1">
                    <a:lumMod val="95000"/>
                  </a:schemeClr>
                </a:solidFill>
                <a:effectLst>
                  <a:outerShdw blurRad="38100" dist="38100" dir="2700000" algn="tl">
                    <a:srgbClr val="000000">
                      <a:alpha val="43137"/>
                    </a:srgbClr>
                  </a:outerShdw>
                </a:effectLst>
              </a:rPr>
              <a:t>METHODOLOGY</a:t>
            </a:r>
          </a:p>
          <a:p>
            <a:r>
              <a:rPr lang="en-US" sz="2200" spc="300" dirty="0">
                <a:solidFill>
                  <a:schemeClr val="tx1">
                    <a:lumMod val="95000"/>
                  </a:schemeClr>
                </a:solidFill>
                <a:effectLst>
                  <a:outerShdw blurRad="38100" dist="38100" dir="2700000" algn="tl">
                    <a:srgbClr val="000000">
                      <a:alpha val="43137"/>
                    </a:srgbClr>
                  </a:outerShdw>
                </a:effectLst>
              </a:rPr>
              <a:t>RESULTS</a:t>
            </a:r>
          </a:p>
          <a:p>
            <a:pPr lvl="1"/>
            <a:r>
              <a:rPr lang="en-US" i="1" spc="300" dirty="0">
                <a:solidFill>
                  <a:schemeClr val="tx1">
                    <a:lumMod val="95000"/>
                  </a:schemeClr>
                </a:solidFill>
                <a:effectLst>
                  <a:outerShdw blurRad="38100" dist="38100" dir="2700000" algn="tl">
                    <a:srgbClr val="000000">
                      <a:alpha val="43137"/>
                    </a:srgbClr>
                  </a:outerShdw>
                </a:effectLst>
              </a:rPr>
              <a:t>Summary results for frequency of implementation and applied pedagogical approaches</a:t>
            </a:r>
          </a:p>
          <a:p>
            <a:pPr lvl="1"/>
            <a:r>
              <a:rPr lang="en-US" i="1" spc="300" dirty="0">
                <a:solidFill>
                  <a:schemeClr val="tx1">
                    <a:lumMod val="95000"/>
                  </a:schemeClr>
                </a:solidFill>
                <a:effectLst>
                  <a:outerShdw blurRad="38100" dist="38100" dir="2700000" algn="tl">
                    <a:srgbClr val="000000">
                      <a:alpha val="43137"/>
                    </a:srgbClr>
                  </a:outerShdw>
                </a:effectLst>
              </a:rPr>
              <a:t>Connection of museum educational programs and initiatives with some scientific fields and categories of cultural heritage</a:t>
            </a:r>
          </a:p>
          <a:p>
            <a:pPr lvl="1"/>
            <a:r>
              <a:rPr lang="en-US" i="1" spc="300" dirty="0">
                <a:solidFill>
                  <a:schemeClr val="tx1">
                    <a:lumMod val="95000"/>
                  </a:schemeClr>
                </a:solidFill>
                <a:effectLst>
                  <a:outerShdw blurRad="38100" dist="38100" dir="2700000" algn="tl">
                    <a:srgbClr val="000000">
                      <a:alpha val="43137"/>
                    </a:srgbClr>
                  </a:outerShdw>
                </a:effectLst>
              </a:rPr>
              <a:t>Organizational and institutional aspect. Target groups</a:t>
            </a:r>
          </a:p>
          <a:p>
            <a:r>
              <a:rPr lang="en-US" sz="2200" spc="300" dirty="0">
                <a:solidFill>
                  <a:schemeClr val="tx1">
                    <a:lumMod val="95000"/>
                  </a:schemeClr>
                </a:solidFill>
                <a:effectLst>
                  <a:outerShdw blurRad="38100" dist="38100" dir="2700000" algn="tl">
                    <a:srgbClr val="000000">
                      <a:alpha val="43137"/>
                    </a:srgbClr>
                  </a:outerShdw>
                </a:effectLst>
              </a:rPr>
              <a:t>CONCLUSIONS</a:t>
            </a:r>
          </a:p>
          <a:p>
            <a:r>
              <a:rPr lang="en-GB" sz="2200" spc="300" dirty="0">
                <a:solidFill>
                  <a:schemeClr val="tx1">
                    <a:lumMod val="95000"/>
                  </a:schemeClr>
                </a:solidFill>
                <a:effectLst>
                  <a:outerShdw blurRad="38100" dist="38100" dir="2700000" algn="tl">
                    <a:srgbClr val="000000">
                      <a:alpha val="43137"/>
                    </a:srgbClr>
                  </a:outerShdw>
                </a:effectLst>
              </a:rPr>
              <a:t>ACKNOWLEDGEMENTS</a:t>
            </a:r>
          </a:p>
          <a:p>
            <a:r>
              <a:rPr lang="en-GB" sz="2200" spc="300" dirty="0">
                <a:solidFill>
                  <a:schemeClr val="tx1">
                    <a:lumMod val="95000"/>
                  </a:schemeClr>
                </a:solidFill>
                <a:effectLst>
                  <a:outerShdw blurRad="38100" dist="38100" dir="2700000" algn="tl">
                    <a:srgbClr val="000000">
                      <a:alpha val="43137"/>
                    </a:srgbClr>
                  </a:outerShdw>
                </a:effectLst>
              </a:rPr>
              <a:t>CONTACT WITH THE AUTHORS</a:t>
            </a:r>
            <a:endParaRPr lang="bg-BG" sz="2200" spc="300" dirty="0">
              <a:solidFill>
                <a:schemeClr val="tx1">
                  <a:lumMod val="95000"/>
                </a:schemeClr>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Tree>
    <p:extLst>
      <p:ext uri="{BB962C8B-B14F-4D97-AF65-F5344CB8AC3E}">
        <p14:creationId xmlns:p14="http://schemas.microsoft.com/office/powerpoint/2010/main" val="230483108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9836" y="1380926"/>
            <a:ext cx="10568724" cy="4154984"/>
          </a:xfrm>
          <a:prstGeom prst="rect">
            <a:avLst/>
          </a:prstGeom>
          <a:noFill/>
        </p:spPr>
        <p:txBody>
          <a:bodyPr wrap="square" rtlCol="0">
            <a:spAutoFit/>
          </a:bodyPr>
          <a:lstStyle/>
          <a:p>
            <a:r>
              <a:rPr lang="en-US" sz="2200" dirty="0">
                <a:effectLst>
                  <a:outerShdw blurRad="38100" dist="38100" dir="2700000" algn="tl">
                    <a:srgbClr val="000000">
                      <a:alpha val="43137"/>
                    </a:srgbClr>
                  </a:outerShdw>
                </a:effectLst>
              </a:rPr>
              <a:t>The museum environment ensures the realization of the pedagogical process by assisting in the acquisition of new knowledge, the development of creative thinking and communication skills. Education is no longer just about books and textbooks; it crosses the boundaries of school and university and builds new knowledge and skills in people with the help of various educational initiatives offered by cultural institutions. We all notice that museums are changing. </a:t>
            </a:r>
          </a:p>
          <a:p>
            <a:endParaRPr lang="en-US" sz="2200" dirty="0">
              <a:effectLst>
                <a:outerShdw blurRad="38100" dist="38100" dir="2700000" algn="tl">
                  <a:srgbClr val="000000">
                    <a:alpha val="43137"/>
                  </a:srgbClr>
                </a:outerShdw>
              </a:effectLst>
            </a:endParaRPr>
          </a:p>
          <a:p>
            <a:r>
              <a:rPr lang="en-US" sz="2200" dirty="0">
                <a:effectLst>
                  <a:outerShdw blurRad="38100" dist="38100" dir="2700000" algn="tl">
                    <a:srgbClr val="000000">
                      <a:alpha val="43137"/>
                    </a:srgbClr>
                  </a:outerShdw>
                </a:effectLst>
              </a:rPr>
              <a:t>The development of information technologies has called into question the traditional model of museums and libraries. They are no longer just passive “learning spaces” for public access to “knowledge” as an exchange between teacher and trainee, or in this context a curator and visitor . </a:t>
            </a:r>
          </a:p>
        </p:txBody>
      </p:sp>
      <p:sp>
        <p:nvSpPr>
          <p:cNvPr id="8" name="Title 7"/>
          <p:cNvSpPr>
            <a:spLocks noGrp="1"/>
          </p:cNvSpPr>
          <p:nvPr>
            <p:ph type="title"/>
          </p:nvPr>
        </p:nvSpPr>
        <p:spPr>
          <a:xfrm>
            <a:off x="769836" y="278140"/>
            <a:ext cx="4083449" cy="766279"/>
          </a:xfrm>
        </p:spPr>
        <p:txBody>
          <a:bodyPr>
            <a:normAutofit/>
          </a:bodyPr>
          <a:lstStyle/>
          <a:p>
            <a:pPr lvl="0"/>
            <a:r>
              <a:rPr lang="en-GB" b="1" cap="all" dirty="0">
                <a:effectLst>
                  <a:outerShdw blurRad="38100" dist="38100" dir="2700000" algn="tl">
                    <a:srgbClr val="000000">
                      <a:alpha val="43137"/>
                    </a:srgbClr>
                  </a:outerShdw>
                </a:effectLst>
              </a:rPr>
              <a:t>INTRODUCTION</a:t>
            </a:r>
            <a:endParaRPr lang="bg-BG"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922500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9836" y="250158"/>
            <a:ext cx="8615354" cy="894306"/>
          </a:xfrm>
        </p:spPr>
        <p:txBody>
          <a:bodyPr>
            <a:normAutofit/>
          </a:bodyPr>
          <a:lstStyle/>
          <a:p>
            <a:r>
              <a:rPr lang="en-US" sz="3200" b="1" dirty="0">
                <a:effectLst>
                  <a:outerShdw blurRad="38100" dist="38100" dir="2700000" algn="tl">
                    <a:srgbClr val="000000">
                      <a:alpha val="43137"/>
                    </a:srgbClr>
                  </a:outerShdw>
                </a:effectLst>
              </a:rPr>
              <a:t>Methodology</a:t>
            </a:r>
            <a:endParaRPr lang="bg-BG" sz="3200" b="1"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4</a:t>
            </a:fld>
            <a:endParaRPr lang="en-US" dirty="0"/>
          </a:p>
        </p:txBody>
      </p:sp>
      <p:sp>
        <p:nvSpPr>
          <p:cNvPr id="8" name="TextBox 7"/>
          <p:cNvSpPr txBox="1"/>
          <p:nvPr/>
        </p:nvSpPr>
        <p:spPr>
          <a:xfrm>
            <a:off x="769836" y="1292697"/>
            <a:ext cx="10148749" cy="3816429"/>
          </a:xfrm>
          <a:prstGeom prst="rect">
            <a:avLst/>
          </a:prstGeom>
          <a:noFill/>
        </p:spPr>
        <p:txBody>
          <a:bodyPr wrap="square" rtlCol="0">
            <a:spAutoFit/>
          </a:bodyPr>
          <a:lstStyle/>
          <a:p>
            <a:r>
              <a:rPr lang="en-US" sz="2200" dirty="0">
                <a:effectLst>
                  <a:outerShdw blurRad="38100" dist="38100" dir="2700000" algn="tl">
                    <a:srgbClr val="000000">
                      <a:alpha val="43137"/>
                    </a:srgbClr>
                  </a:outerShdw>
                </a:effectLst>
              </a:rPr>
              <a:t>The study aims to present summary data on educational programs and initiatives conducted in 27 regional historical museums in Bulgaria in 2019. The basis of the study is accessible and visible to visitors’ information about them, published on the official websites of these institutions. </a:t>
            </a:r>
          </a:p>
          <a:p>
            <a:endParaRPr lang="en-US" sz="2200" dirty="0">
              <a:effectLst>
                <a:outerShdw blurRad="38100" dist="38100" dir="2700000" algn="tl">
                  <a:srgbClr val="000000">
                    <a:alpha val="43137"/>
                  </a:srgbClr>
                </a:outerShdw>
              </a:effectLst>
            </a:endParaRPr>
          </a:p>
          <a:p>
            <a:r>
              <a:rPr lang="en-US" sz="2200" dirty="0">
                <a:effectLst>
                  <a:outerShdw blurRad="38100" dist="38100" dir="2700000" algn="tl">
                    <a:srgbClr val="000000">
                      <a:alpha val="43137"/>
                    </a:srgbClr>
                  </a:outerShdw>
                </a:effectLst>
              </a:rPr>
              <a:t>In the presented results it is admissible to consider statistical deviations, but despite them the main tendencies in relation to the modern education in the museum environment in pre-selected directions stand out. They are related to the frequency of implementation, the pedagogical methods and forms used, as well as their relationship with certain sciences or scientific fields.</a:t>
            </a:r>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251802566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4287" y="93976"/>
            <a:ext cx="1992009" cy="884659"/>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10"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1"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2" name="Текстово поле 1"/>
          <p:cNvSpPr txBox="1"/>
          <p:nvPr/>
        </p:nvSpPr>
        <p:spPr>
          <a:xfrm>
            <a:off x="574287" y="734260"/>
            <a:ext cx="8360229" cy="830997"/>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Summary results for frequency of implementation and applied pedagogical approaches</a:t>
            </a:r>
            <a:endParaRPr lang="bg-BG" sz="2400" b="1" dirty="0">
              <a:effectLst>
                <a:outerShdw blurRad="38100" dist="38100" dir="2700000" algn="tl">
                  <a:srgbClr val="000000">
                    <a:alpha val="43137"/>
                  </a:srgbClr>
                </a:outerShdw>
              </a:effectLst>
            </a:endParaRPr>
          </a:p>
        </p:txBody>
      </p:sp>
      <p:sp>
        <p:nvSpPr>
          <p:cNvPr id="4" name="Текстово поле 3"/>
          <p:cNvSpPr txBox="1"/>
          <p:nvPr/>
        </p:nvSpPr>
        <p:spPr>
          <a:xfrm>
            <a:off x="574287" y="1668066"/>
            <a:ext cx="11016822" cy="1015663"/>
          </a:xfrm>
          <a:prstGeom prst="rect">
            <a:avLst/>
          </a:prstGeom>
          <a:noFill/>
        </p:spPr>
        <p:txBody>
          <a:bodyPr wrap="square" rtlCol="0">
            <a:spAutoFit/>
          </a:bodyPr>
          <a:lstStyle/>
          <a:p>
            <a:r>
              <a:rPr lang="en-GB" sz="2000" dirty="0">
                <a:effectLst>
                  <a:outerShdw blurRad="38100" dist="38100" dir="2700000" algn="tl">
                    <a:srgbClr val="000000">
                      <a:alpha val="43137"/>
                    </a:srgbClr>
                  </a:outerShdw>
                </a:effectLst>
              </a:rPr>
              <a:t>A total of 186 proposed programs and educational initiatives were conducted for 2019 in 27 museums. The main conclusions of the analysis demonstrate the diversity of pedagogical approaches used for non-formal education in the museum environment.</a:t>
            </a:r>
            <a:endParaRPr lang="bg-BG" sz="20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2578" y="2943394"/>
            <a:ext cx="4459422" cy="2679824"/>
          </a:xfrm>
          <a:prstGeom prst="rect">
            <a:avLst/>
          </a:prstGeom>
          <a:noFill/>
          <a:extLst>
            <a:ext uri="{909E8E84-426E-40DD-AFC4-6F175D3DCCD1}">
              <a14:hiddenFill xmlns:a14="http://schemas.microsoft.com/office/drawing/2010/main">
                <a:solidFill>
                  <a:srgbClr val="FFFFFF"/>
                </a:solidFill>
              </a14:hiddenFill>
            </a:ext>
          </a:extLst>
        </p:spPr>
      </p:pic>
      <p:sp>
        <p:nvSpPr>
          <p:cNvPr id="5" name="Текстово поле 4"/>
          <p:cNvSpPr txBox="1"/>
          <p:nvPr/>
        </p:nvSpPr>
        <p:spPr>
          <a:xfrm>
            <a:off x="574287" y="2943394"/>
            <a:ext cx="7292621" cy="2554545"/>
          </a:xfrm>
          <a:prstGeom prst="rect">
            <a:avLst/>
          </a:prstGeom>
          <a:noFill/>
        </p:spPr>
        <p:txBody>
          <a:bodyPr wrap="square" rtlCol="0">
            <a:spAutoFit/>
          </a:bodyPr>
          <a:lstStyle/>
          <a:p>
            <a:r>
              <a:rPr lang="en-GB" sz="2000" dirty="0">
                <a:effectLst>
                  <a:outerShdw blurRad="38100" dist="38100" dir="2700000" algn="tl">
                    <a:srgbClr val="000000">
                      <a:alpha val="43137"/>
                    </a:srgbClr>
                  </a:outerShdw>
                </a:effectLst>
              </a:rPr>
              <a:t>The study identifies the existence of two main sustainable categories of educational programs. The first ones are held all year round and are related to the permanent exposition of the museum (49%). The others of this type are characterized by periodicity and are related to the traditional holiday calendar.</a:t>
            </a:r>
            <a:r>
              <a:rPr lang="en-US" sz="2000" dirty="0">
                <a:effectLst>
                  <a:outerShdw blurRad="38100" dist="38100" dir="2700000" algn="tl">
                    <a:srgbClr val="000000">
                      <a:alpha val="43137"/>
                    </a:srgbClr>
                  </a:outerShdw>
                </a:effectLst>
              </a:rPr>
              <a:t> </a:t>
            </a:r>
            <a:r>
              <a:rPr lang="en-GB" sz="2000" dirty="0">
                <a:effectLst>
                  <a:outerShdw blurRad="38100" dist="38100" dir="2700000" algn="tl">
                    <a:srgbClr val="000000">
                      <a:alpha val="43137"/>
                    </a:srgbClr>
                  </a:outerShdw>
                </a:effectLst>
              </a:rPr>
              <a:t>In addition to the permanent programs, there is a tendency to conduct one-time educational initiatives.</a:t>
            </a:r>
            <a:endParaRPr lang="bg-BG" sz="2000" dirty="0">
              <a:effectLst>
                <a:outerShdw blurRad="38100" dist="38100" dir="2700000" algn="tl">
                  <a:srgbClr val="000000">
                    <a:alpha val="43137"/>
                  </a:srgbClr>
                </a:outerShdw>
              </a:effectLst>
            </a:endParaRPr>
          </a:p>
        </p:txBody>
      </p:sp>
      <p:sp>
        <p:nvSpPr>
          <p:cNvPr id="14" name="Текстово поле 13">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413874840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557349" y="96118"/>
            <a:ext cx="8911687" cy="801189"/>
          </a:xfrm>
        </p:spPr>
        <p:txBody>
          <a:bodyPr>
            <a:normAutofit/>
          </a:bodyPr>
          <a:lstStyle/>
          <a:p>
            <a:pPr lvl="0"/>
            <a:r>
              <a:rPr lang="en-US" b="1" cap="all"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2" name="Текстово поле 11"/>
          <p:cNvSpPr txBox="1"/>
          <p:nvPr/>
        </p:nvSpPr>
        <p:spPr>
          <a:xfrm>
            <a:off x="574287" y="734260"/>
            <a:ext cx="8360229" cy="830997"/>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Summary results for frequency of implementation and applied pedagogical approaches</a:t>
            </a:r>
            <a:endParaRPr lang="bg-BG" sz="2400" b="1" dirty="0">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7730" y="2089473"/>
            <a:ext cx="5164270" cy="316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авоъгълник 3"/>
          <p:cNvSpPr/>
          <p:nvPr/>
        </p:nvSpPr>
        <p:spPr>
          <a:xfrm>
            <a:off x="557349" y="1733678"/>
            <a:ext cx="6583680" cy="4401205"/>
          </a:xfrm>
          <a:prstGeom prst="rect">
            <a:avLst/>
          </a:prstGeom>
        </p:spPr>
        <p:txBody>
          <a:bodyPr wrap="square">
            <a:spAutoFit/>
          </a:bodyPr>
          <a:lstStyle/>
          <a:p>
            <a:r>
              <a:rPr lang="en-US" sz="2000" dirty="0">
                <a:effectLst>
                  <a:outerShdw blurRad="38100" dist="38100" dir="2700000" algn="tl">
                    <a:srgbClr val="000000">
                      <a:alpha val="43137"/>
                    </a:srgbClr>
                  </a:outerShdw>
                </a:effectLst>
              </a:rPr>
              <a:t>The applied educational methods according to the source of information is related to are the next direction, which are as follows: Verbal (story, talk, lesson); Visual (observation, demonstration); Practical (exercises, practical classes). </a:t>
            </a:r>
          </a:p>
          <a:p>
            <a:r>
              <a:rPr lang="en-US" sz="2000" dirty="0">
                <a:effectLst>
                  <a:outerShdw blurRad="38100" dist="38100" dir="2700000" algn="tl">
                    <a:srgbClr val="000000">
                      <a:alpha val="43137"/>
                    </a:srgbClr>
                  </a:outerShdw>
                </a:effectLst>
              </a:rPr>
              <a:t>With a small lead, but with the highest share are those that combine different methods, which in most cases combine verbal with practical activities. Their variability regarding the specific forms of educational activities is extremely diverse, and the following activities can be indicated. Conversation; Lesson; Presentation; Atelier/seminar/workshop; Game; Competition. There are cases where a combination of the listed methods is used. </a:t>
            </a:r>
            <a:endParaRPr lang="bg-BG" sz="2000" dirty="0">
              <a:effectLst>
                <a:outerShdw blurRad="38100" dist="38100" dir="2700000" algn="tl">
                  <a:srgbClr val="000000">
                    <a:alpha val="43137"/>
                  </a:srgbClr>
                </a:outerShdw>
              </a:effectLst>
            </a:endParaRPr>
          </a:p>
        </p:txBody>
      </p:sp>
      <p:sp>
        <p:nvSpPr>
          <p:cNvPr id="15" name="Текстово поле 14">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3051346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444137" y="102403"/>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376" y="2021411"/>
            <a:ext cx="5111624" cy="306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Текстово поле 10"/>
          <p:cNvSpPr txBox="1"/>
          <p:nvPr/>
        </p:nvSpPr>
        <p:spPr>
          <a:xfrm>
            <a:off x="444137" y="725524"/>
            <a:ext cx="11234536" cy="830997"/>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Connection of museum educational programs and </a:t>
            </a:r>
            <a:br>
              <a:rPr lang="en-US" sz="2400" b="1" dirty="0">
                <a:effectLst>
                  <a:outerShdw blurRad="38100" dist="38100" dir="2700000" algn="tl">
                    <a:srgbClr val="000000">
                      <a:alpha val="43137"/>
                    </a:srgbClr>
                  </a:outerShdw>
                </a:effectLst>
              </a:rPr>
            </a:br>
            <a:r>
              <a:rPr lang="en-US" sz="2400" b="1" dirty="0">
                <a:effectLst>
                  <a:outerShdw blurRad="38100" dist="38100" dir="2700000" algn="tl">
                    <a:srgbClr val="000000">
                      <a:alpha val="43137"/>
                    </a:srgbClr>
                  </a:outerShdw>
                </a:effectLst>
              </a:rPr>
              <a:t>initiatives with some scientific fields and categories of cultural heritage</a:t>
            </a:r>
            <a:endParaRPr lang="bg-BG" sz="2400" b="1" dirty="0">
              <a:effectLst>
                <a:outerShdw blurRad="38100" dist="38100" dir="2700000" algn="tl">
                  <a:srgbClr val="000000">
                    <a:alpha val="43137"/>
                  </a:srgbClr>
                </a:outerShdw>
              </a:effectLst>
            </a:endParaRPr>
          </a:p>
        </p:txBody>
      </p:sp>
      <p:sp>
        <p:nvSpPr>
          <p:cNvPr id="2" name="Правоъгълник 1"/>
          <p:cNvSpPr/>
          <p:nvPr/>
        </p:nvSpPr>
        <p:spPr>
          <a:xfrm>
            <a:off x="444137" y="1622086"/>
            <a:ext cx="6522720" cy="4093428"/>
          </a:xfrm>
          <a:prstGeom prst="rect">
            <a:avLst/>
          </a:prstGeom>
        </p:spPr>
        <p:txBody>
          <a:bodyPr wrap="square">
            <a:spAutoFit/>
          </a:bodyPr>
          <a:lstStyle/>
          <a:p>
            <a:r>
              <a:rPr lang="en-US" sz="2000" dirty="0">
                <a:effectLst>
                  <a:outerShdw blurRad="38100" dist="38100" dir="2700000" algn="tl">
                    <a:srgbClr val="000000">
                      <a:alpha val="43137"/>
                    </a:srgbClr>
                  </a:outerShdw>
                </a:effectLst>
              </a:rPr>
              <a:t>An interesting finding, due to the fact that museums are mostly associated with the tangible movable cultural heritage is that in the studied educational programs and initiatives in second place determines their relationship with the ethnography of Bulgaria. This scientific field has a direct bearing on the customs, traditions, beliefs, way of life and crafts that are an element of the intangible cultural heritage. As a result, it can be determined that the museum environment has an exceptional role in its preservation and promotion. Examples related to architecture, geography, biology, theology, and museology are also found.</a:t>
            </a:r>
            <a:endParaRPr lang="bg-BG" sz="2000" dirty="0">
              <a:effectLst>
                <a:outerShdw blurRad="38100" dist="38100" dir="2700000" algn="tl">
                  <a:srgbClr val="000000">
                    <a:alpha val="43137"/>
                  </a:srgbClr>
                </a:outerShdw>
              </a:effectLst>
            </a:endParaRPr>
          </a:p>
        </p:txBody>
      </p:sp>
      <p:sp>
        <p:nvSpPr>
          <p:cNvPr id="12" name="Текстово поле 11">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250786029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501348" y="82739"/>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14" name="Текстово поле 13"/>
          <p:cNvSpPr txBox="1"/>
          <p:nvPr/>
        </p:nvSpPr>
        <p:spPr>
          <a:xfrm>
            <a:off x="501347" y="726040"/>
            <a:ext cx="8137555"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Organizational and institutional aspect. Target groups</a:t>
            </a:r>
            <a:endParaRPr lang="bg-BG" sz="2400" b="1" dirty="0">
              <a:effectLst>
                <a:outerShdw blurRad="38100" dist="38100" dir="2700000" algn="tl">
                  <a:srgbClr val="000000">
                    <a:alpha val="43137"/>
                  </a:srgbClr>
                </a:outerShdw>
              </a:effectLst>
            </a:endParaRPr>
          </a:p>
        </p:txBody>
      </p:sp>
      <p:sp>
        <p:nvSpPr>
          <p:cNvPr id="2" name="Правоъгълник 1"/>
          <p:cNvSpPr/>
          <p:nvPr/>
        </p:nvSpPr>
        <p:spPr>
          <a:xfrm>
            <a:off x="574766" y="1578629"/>
            <a:ext cx="10589623" cy="3785652"/>
          </a:xfrm>
          <a:prstGeom prst="rect">
            <a:avLst/>
          </a:prstGeom>
        </p:spPr>
        <p:txBody>
          <a:bodyPr wrap="square">
            <a:spAutoFit/>
          </a:bodyPr>
          <a:lstStyle/>
          <a:p>
            <a:r>
              <a:rPr lang="en-US" sz="2000" dirty="0">
                <a:effectLst>
                  <a:outerShdw blurRad="38100" dist="38100" dir="2700000" algn="tl">
                    <a:srgbClr val="000000">
                      <a:alpha val="43137"/>
                    </a:srgbClr>
                  </a:outerShdw>
                </a:effectLst>
              </a:rPr>
              <a:t>Inter-institutional cooperation in the field of museum education is important and a systematic state policy in this direction should be implemented. One of the examples that support this statement is the conduct of extracurricular activities in a museum environment. </a:t>
            </a:r>
          </a:p>
          <a:p>
            <a:endParaRPr lang="en-US" sz="2000" dirty="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Logically, the analysis of the results shows that the highest degree of regional museums is visited by schools in the region. However, to what extent these visits support the quality of formal education remains to be </a:t>
            </a:r>
            <a:r>
              <a:rPr lang="en-US" sz="2000" dirty="0" err="1">
                <a:effectLst>
                  <a:outerShdw blurRad="38100" dist="38100" dir="2700000" algn="tl">
                    <a:srgbClr val="000000">
                      <a:alpha val="43137"/>
                    </a:srgbClr>
                  </a:outerShdw>
                </a:effectLst>
              </a:rPr>
              <a:t>analysed</a:t>
            </a:r>
            <a:r>
              <a:rPr lang="en-US" sz="2000" dirty="0">
                <a:effectLst>
                  <a:outerShdw blurRad="38100" dist="38100" dir="2700000" algn="tl">
                    <a:srgbClr val="000000">
                      <a:alpha val="43137"/>
                    </a:srgbClr>
                  </a:outerShdw>
                </a:effectLst>
              </a:rPr>
              <a:t>. </a:t>
            </a:r>
          </a:p>
          <a:p>
            <a:endParaRPr lang="en-US" sz="2000" dirty="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If a museum program is aimed at formal (institutional) education at school or university, it should meet the set educational goals at the level of specific curricula and educational standards.</a:t>
            </a:r>
            <a:endParaRPr lang="bg-BG" sz="2000" dirty="0">
              <a:effectLst>
                <a:outerShdw blurRad="38100" dist="38100" dir="2700000" algn="tl">
                  <a:srgbClr val="000000">
                    <a:alpha val="43137"/>
                  </a:srgbClr>
                </a:outerShdw>
              </a:effectLst>
            </a:endParaRPr>
          </a:p>
        </p:txBody>
      </p:sp>
      <p:sp>
        <p:nvSpPr>
          <p:cNvPr id="11" name="Текстово поле 10">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spTree>
    <p:extLst>
      <p:ext uri="{BB962C8B-B14F-4D97-AF65-F5344CB8AC3E}">
        <p14:creationId xmlns:p14="http://schemas.microsoft.com/office/powerpoint/2010/main" val="297881419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9" name="Контейнер за съдържание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463" y="483335"/>
            <a:ext cx="3143250" cy="495300"/>
          </a:xfrm>
          <a:prstGeom prst="rect">
            <a:avLst/>
          </a:prstGeom>
        </p:spPr>
      </p:pic>
      <p:pic>
        <p:nvPicPr>
          <p:cNvPr id="10" name="Picture 9" descr="C:\Documents and Settings\Administrator.TEREZA-4CBD23C5\Desktop\svubit-logo.gif">
            <a:extLst>
              <a:ext uri="{FF2B5EF4-FFF2-40B4-BE49-F238E27FC236}">
                <a16:creationId xmlns:a16="http://schemas.microsoft.com/office/drawing/2014/main" id="{43CFABEA-7017-4B4E-94F1-4FB752B1EF15}"/>
              </a:ext>
            </a:extLst>
          </p:cNvPr>
          <p:cNvPicPr/>
          <p:nvPr/>
        </p:nvPicPr>
        <p:blipFill>
          <a:blip r:embed="rId3" cstate="print"/>
          <a:srcRect/>
          <a:stretch>
            <a:fillRect/>
          </a:stretch>
        </p:blipFill>
        <p:spPr bwMode="auto">
          <a:xfrm>
            <a:off x="283836" y="5872417"/>
            <a:ext cx="972000" cy="751963"/>
          </a:xfrm>
          <a:prstGeom prst="rect">
            <a:avLst/>
          </a:prstGeom>
          <a:noFill/>
          <a:ln w="9525">
            <a:noFill/>
            <a:miter lim="800000"/>
            <a:headEnd/>
            <a:tailEnd/>
          </a:ln>
        </p:spPr>
      </p:pic>
      <p:sp>
        <p:nvSpPr>
          <p:cNvPr id="13" name="Title 6"/>
          <p:cNvSpPr txBox="1">
            <a:spLocks/>
          </p:cNvSpPr>
          <p:nvPr/>
        </p:nvSpPr>
        <p:spPr>
          <a:xfrm>
            <a:off x="522514" y="100680"/>
            <a:ext cx="8911687" cy="80118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effectLst>
                  <a:outerShdw blurRad="38100" dist="38100" dir="2700000" algn="tl">
                    <a:srgbClr val="000000">
                      <a:alpha val="43137"/>
                    </a:srgbClr>
                  </a:outerShdw>
                </a:effectLst>
              </a:rPr>
              <a:t>results</a:t>
            </a:r>
            <a:endParaRPr lang="bg-BG" dirty="0">
              <a:effectLst>
                <a:outerShdw blurRad="38100" dist="38100" dir="2700000" algn="tl">
                  <a:srgbClr val="000000">
                    <a:alpha val="43137"/>
                  </a:srgbClr>
                </a:outerShdw>
              </a:effectLst>
            </a:endParaRPr>
          </a:p>
        </p:txBody>
      </p:sp>
      <p:sp>
        <p:nvSpPr>
          <p:cNvPr id="2" name="Текстово поле 1"/>
          <p:cNvSpPr txBox="1"/>
          <p:nvPr/>
        </p:nvSpPr>
        <p:spPr>
          <a:xfrm>
            <a:off x="611435" y="1970802"/>
            <a:ext cx="5725282" cy="3170099"/>
          </a:xfrm>
          <a:prstGeom prst="rect">
            <a:avLst/>
          </a:prstGeom>
          <a:noFill/>
        </p:spPr>
        <p:txBody>
          <a:bodyPr wrap="square" rtlCol="0">
            <a:spAutoFit/>
          </a:bodyPr>
          <a:lstStyle/>
          <a:p>
            <a:r>
              <a:rPr lang="en-US" sz="2000" dirty="0">
                <a:effectLst>
                  <a:outerShdw blurRad="38100" dist="38100" dir="2700000" algn="tl">
                    <a:srgbClr val="000000">
                      <a:alpha val="43137"/>
                    </a:srgbClr>
                  </a:outerShdw>
                </a:effectLst>
              </a:rPr>
              <a:t>One aspect of this research is to provides the designation of specific target groups to which a museum educational program is directed, according to the following criteria: Educational indication (45%), Age sign (19%), Family and kinship indication (2%), Combination of indications (22%). In 12% of cases no target group is specified. For each group, information is noted in detail (specific age group, or stage of training). </a:t>
            </a:r>
            <a:endParaRPr lang="bg-BG" sz="2000" dirty="0">
              <a:effectLst>
                <a:outerShdw blurRad="38100" dist="38100" dir="2700000" algn="tl">
                  <a:srgbClr val="000000">
                    <a:alpha val="43137"/>
                  </a:srgbClr>
                </a:outerShdw>
              </a:effectLst>
            </a:endParaRPr>
          </a:p>
        </p:txBody>
      </p:sp>
      <p:sp>
        <p:nvSpPr>
          <p:cNvPr id="12" name="Текстово поле 11"/>
          <p:cNvSpPr txBox="1"/>
          <p:nvPr/>
        </p:nvSpPr>
        <p:spPr>
          <a:xfrm>
            <a:off x="501347" y="726040"/>
            <a:ext cx="8137555" cy="461665"/>
          </a:xfrm>
          <a:prstGeom prst="rect">
            <a:avLst/>
          </a:prstGeom>
          <a:noFill/>
        </p:spPr>
        <p:txBody>
          <a:bodyPr wrap="square" rtlCol="0">
            <a:spAutoFit/>
          </a:bodyPr>
          <a:lstStyle/>
          <a:p>
            <a:r>
              <a:rPr lang="en-US" sz="2400" b="1" dirty="0">
                <a:effectLst>
                  <a:outerShdw blurRad="38100" dist="38100" dir="2700000" algn="tl">
                    <a:srgbClr val="000000">
                      <a:alpha val="43137"/>
                    </a:srgbClr>
                  </a:outerShdw>
                </a:effectLst>
              </a:rPr>
              <a:t>Organizational and institutional aspect. Target groups</a:t>
            </a:r>
            <a:endParaRPr lang="bg-BG" sz="2400" b="1" dirty="0">
              <a:effectLst>
                <a:outerShdw blurRad="38100" dist="38100" dir="2700000" algn="tl">
                  <a:srgbClr val="000000">
                    <a:alpha val="43137"/>
                  </a:srgbClr>
                </a:outerShdw>
              </a:effectLst>
            </a:endParaRPr>
          </a:p>
        </p:txBody>
      </p:sp>
      <p:sp>
        <p:nvSpPr>
          <p:cNvPr id="15" name="Текстово поле 14">
            <a:extLst>
              <a:ext uri="{FF2B5EF4-FFF2-40B4-BE49-F238E27FC236}">
                <a16:creationId xmlns:a16="http://schemas.microsoft.com/office/drawing/2014/main" id="{33FF9584-F374-4C3D-917A-9A63373B2605}"/>
              </a:ext>
            </a:extLst>
          </p:cNvPr>
          <p:cNvSpPr txBox="1"/>
          <p:nvPr/>
        </p:nvSpPr>
        <p:spPr>
          <a:xfrm>
            <a:off x="977825" y="6396633"/>
            <a:ext cx="10770038" cy="430887"/>
          </a:xfrm>
          <a:prstGeom prst="rect">
            <a:avLst/>
          </a:prstGeom>
          <a:noFill/>
        </p:spPr>
        <p:txBody>
          <a:bodyPr wrap="square" rtlCol="0">
            <a:spAutoFit/>
          </a:bodyPr>
          <a:lstStyle/>
          <a:p>
            <a:pPr algn="ctr"/>
            <a:r>
              <a:rPr lang="en-US" sz="1100" b="1" cap="all" dirty="0">
                <a:effectLst>
                  <a:outerShdw blurRad="38100" dist="38100" dir="2700000" algn="tl">
                    <a:srgbClr val="000000">
                      <a:alpha val="43137"/>
                    </a:srgbClr>
                  </a:outerShdw>
                </a:effectLst>
                <a:latin typeface="Book Antiqua" panose="02040602050305030304" pitchFamily="18" charset="0"/>
              </a:rPr>
              <a:t>QUANTITATIVE AND QUALITATIVE CHARACTERISTICS OF CONTEMPORARY MUSEUM  EDUCATIONAL PROGRAMS</a:t>
            </a:r>
          </a:p>
          <a:p>
            <a:pPr algn="ctr"/>
            <a:r>
              <a:rPr lang="en-US" sz="1100" b="1" dirty="0">
                <a:latin typeface="Book Antiqua" panose="02040602050305030304" pitchFamily="18" charset="0"/>
              </a:rPr>
              <a:t>Sonya </a:t>
            </a:r>
            <a:r>
              <a:rPr lang="en-US" sz="1100" b="1" dirty="0" err="1">
                <a:latin typeface="Book Antiqua" panose="02040602050305030304" pitchFamily="18" charset="0"/>
              </a:rPr>
              <a:t>Spasova</a:t>
            </a:r>
            <a:r>
              <a:rPr lang="en-US" sz="1100" b="1" dirty="0">
                <a:latin typeface="Book Antiqua" panose="02040602050305030304" pitchFamily="18" charset="0"/>
              </a:rPr>
              <a:t>, Svetoslava Dimitrova</a:t>
            </a:r>
            <a:endParaRPr lang="bg-BG" sz="1100" i="1" dirty="0">
              <a:latin typeface="Book Antiqua" panose="02040602050305030304" pitchFamily="18" charset="0"/>
            </a:endParaRPr>
          </a:p>
        </p:txBody>
      </p:sp>
      <p:graphicFrame>
        <p:nvGraphicFramePr>
          <p:cNvPr id="5" name="Диаграма 4"/>
          <p:cNvGraphicFramePr/>
          <p:nvPr>
            <p:extLst>
              <p:ext uri="{D42A27DB-BD31-4B8C-83A1-F6EECF244321}">
                <p14:modId xmlns:p14="http://schemas.microsoft.com/office/powerpoint/2010/main" val="880752325"/>
              </p:ext>
            </p:extLst>
          </p:nvPr>
        </p:nvGraphicFramePr>
        <p:xfrm>
          <a:off x="6336717" y="1784507"/>
          <a:ext cx="5943132" cy="365272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3663437"/>
      </p:ext>
    </p:extLst>
  </p:cSld>
  <p:clrMapOvr>
    <a:masterClrMapping/>
  </p:clrMapOvr>
  <p:transition spd="slow">
    <p:push dir="u"/>
  </p:transition>
</p:sld>
</file>

<file path=ppt/theme/theme1.xml><?xml version="1.0" encoding="utf-8"?>
<a:theme xmlns:a="http://schemas.openxmlformats.org/drawingml/2006/main" name="Сектори">
  <a:themeElements>
    <a:clrScheme name="Сектори">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Сектори">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и">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2419</TotalTime>
  <Words>1790</Words>
  <Application>Microsoft Office PowerPoint</Application>
  <PresentationFormat>Widescreen</PresentationFormat>
  <Paragraphs>113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Book Antiqua</vt:lpstr>
      <vt:lpstr>Calibri</vt:lpstr>
      <vt:lpstr>Century Gothic</vt:lpstr>
      <vt:lpstr>Wingdings 3</vt:lpstr>
      <vt:lpstr>Сектори</vt:lpstr>
      <vt:lpstr>13th annual International Conference on Education  and New Learning Technologies 5th – 6th July 2021</vt:lpstr>
      <vt:lpstr>STRUCTURE OF THE PRESENTATION</vt:lpstr>
      <vt:lpstr>INTRODUCTION</vt:lpstr>
      <vt:lpstr>Methodology</vt:lpstr>
      <vt:lpstr>results</vt:lpstr>
      <vt:lpstr>results</vt:lpstr>
      <vt:lpstr>PowerPoint Presentation</vt:lpstr>
      <vt:lpstr>PowerPoint Presentation</vt:lpstr>
      <vt:lpstr>PowerPoint Presentation</vt:lpstr>
      <vt:lpstr>PowerPoint Presentation</vt:lpstr>
      <vt:lpstr>results</vt:lpstr>
      <vt:lpstr>Conclusions</vt:lpstr>
      <vt:lpstr>ACKNOWLEDGEMENTS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Деси</dc:creator>
  <cp:lastModifiedBy>Соня Спасова</cp:lastModifiedBy>
  <cp:revision>54</cp:revision>
  <dcterms:created xsi:type="dcterms:W3CDTF">2019-05-26T11:35:00Z</dcterms:created>
  <dcterms:modified xsi:type="dcterms:W3CDTF">2021-05-31T06:48:55Z</dcterms:modified>
</cp:coreProperties>
</file>