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77" r:id="rId1"/>
  </p:sldMasterIdLst>
  <p:notesMasterIdLst>
    <p:notesMasterId r:id="rId19"/>
  </p:notesMasterIdLst>
  <p:sldIdLst>
    <p:sldId id="257" r:id="rId2"/>
    <p:sldId id="259" r:id="rId3"/>
    <p:sldId id="258" r:id="rId4"/>
    <p:sldId id="260" r:id="rId5"/>
    <p:sldId id="261" r:id="rId6"/>
    <p:sldId id="265" r:id="rId7"/>
    <p:sldId id="274" r:id="rId8"/>
    <p:sldId id="266" r:id="rId9"/>
    <p:sldId id="273" r:id="rId10"/>
    <p:sldId id="275" r:id="rId11"/>
    <p:sldId id="267" r:id="rId12"/>
    <p:sldId id="272" r:id="rId13"/>
    <p:sldId id="276" r:id="rId14"/>
    <p:sldId id="277" r:id="rId15"/>
    <p:sldId id="262" r:id="rId16"/>
    <p:sldId id="263" r:id="rId17"/>
    <p:sldId id="26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3" d="100"/>
          <a:sy n="63" d="100"/>
        </p:scale>
        <p:origin x="61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D3D785-CB9F-4318-B22F-8F4E197AE7E9}" type="datetimeFigureOut">
              <a:rPr lang="bg-BG" smtClean="0"/>
              <a:t>31.5.2021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146B27-9CBC-4FF5-9C06-C3AA442CB00E}" type="slidenum">
              <a:rPr lang="bg-BG" smtClean="0"/>
              <a:t>‹#›</a:t>
            </a:fld>
            <a:endParaRPr lang="bg-BG"/>
          </a:p>
        </p:txBody>
      </p:sp>
    </p:spTree>
    <p:extLst>
      <p:ext uri="{BB962C8B-B14F-4D97-AF65-F5344CB8AC3E}">
        <p14:creationId xmlns:p14="http://schemas.microsoft.com/office/powerpoint/2010/main" val="212754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a:p>
        </p:txBody>
      </p:sp>
      <p:sp>
        <p:nvSpPr>
          <p:cNvPr id="4" name="Slide Number Placeholder 3"/>
          <p:cNvSpPr>
            <a:spLocks noGrp="1"/>
          </p:cNvSpPr>
          <p:nvPr>
            <p:ph type="sldNum" sz="quarter" idx="10"/>
          </p:nvPr>
        </p:nvSpPr>
        <p:spPr/>
        <p:txBody>
          <a:bodyPr/>
          <a:lstStyle/>
          <a:p>
            <a:fld id="{60146B27-9CBC-4FF5-9C06-C3AA442CB00E}" type="slidenum">
              <a:rPr lang="bg-BG" smtClean="0"/>
              <a:t>1</a:t>
            </a:fld>
            <a:endParaRPr lang="bg-BG"/>
          </a:p>
        </p:txBody>
      </p:sp>
    </p:spTree>
    <p:extLst>
      <p:ext uri="{BB962C8B-B14F-4D97-AF65-F5344CB8AC3E}">
        <p14:creationId xmlns:p14="http://schemas.microsoft.com/office/powerpoint/2010/main" val="2788699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Заглавен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bg-BG"/>
              <a:t>Редакт. стил загл. образец</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bg-BG"/>
              <a:t>Щракнете, за да редактирате стила на подзаглавието в образеца</a:t>
            </a:r>
            <a:endParaRPr lang="en-US" dirty="0"/>
          </a:p>
        </p:txBody>
      </p:sp>
      <p:sp>
        <p:nvSpPr>
          <p:cNvPr id="4" name="Date Placeholder 3"/>
          <p:cNvSpPr>
            <a:spLocks noGrp="1"/>
          </p:cNvSpPr>
          <p:nvPr>
            <p:ph type="dt" sz="half" idx="10"/>
          </p:nvPr>
        </p:nvSpPr>
        <p:spPr/>
        <p:txBody>
          <a:bodyPr/>
          <a:lstStyle/>
          <a:p>
            <a:fld id="{F75C2F79-AFD5-4299-966B-0190C1200389}" type="datetime1">
              <a:rPr lang="en-US" smtClean="0"/>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8160867"/>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bg-BG"/>
              <a:t>Щракнете върху иконата, за да добавите картина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bg-BG"/>
              <a:t>Редактиране на стиловете на текста в образеца</a:t>
            </a:r>
          </a:p>
        </p:txBody>
      </p:sp>
      <p:sp>
        <p:nvSpPr>
          <p:cNvPr id="3" name="Date Placeholder 2"/>
          <p:cNvSpPr>
            <a:spLocks noGrp="1"/>
          </p:cNvSpPr>
          <p:nvPr>
            <p:ph type="dt" sz="half" idx="10"/>
          </p:nvPr>
        </p:nvSpPr>
        <p:spPr/>
        <p:txBody>
          <a:bodyPr/>
          <a:lstStyle/>
          <a:p>
            <a:fld id="{F75C2F79-AFD5-4299-966B-0190C1200389}" type="datetime1">
              <a:rPr lang="en-US" smtClean="0"/>
              <a:t>5/31/2021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5217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лавие и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bg-BG"/>
              <a:t>Редакт. стил загл. образец</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Редактиране на стиловете на текста в образеца</a:t>
            </a:r>
          </a:p>
        </p:txBody>
      </p:sp>
      <p:sp>
        <p:nvSpPr>
          <p:cNvPr id="4" name="Date Placeholder 3"/>
          <p:cNvSpPr>
            <a:spLocks noGrp="1"/>
          </p:cNvSpPr>
          <p:nvPr>
            <p:ph type="dt" sz="half" idx="10"/>
          </p:nvPr>
        </p:nvSpPr>
        <p:spPr/>
        <p:txBody>
          <a:bodyPr/>
          <a:lstStyle/>
          <a:p>
            <a:fld id="{F75C2F79-AFD5-4299-966B-0190C1200389}" type="datetime1">
              <a:rPr lang="en-US" smtClean="0"/>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89429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bg-BG"/>
              <a:t>Редакт. стил загл. образец</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bg-BG"/>
              <a:t>Редактиране на стиловете на текста в образеца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Редактиране на стиловете на текста в образеца</a:t>
            </a:r>
          </a:p>
        </p:txBody>
      </p:sp>
      <p:sp>
        <p:nvSpPr>
          <p:cNvPr id="4" name="Date Placeholder 3"/>
          <p:cNvSpPr>
            <a:spLocks noGrp="1"/>
          </p:cNvSpPr>
          <p:nvPr>
            <p:ph type="dt" sz="half" idx="10"/>
          </p:nvPr>
        </p:nvSpPr>
        <p:spPr/>
        <p:txBody>
          <a:bodyPr/>
          <a:lstStyle/>
          <a:p>
            <a:fld id="{F75C2F79-AFD5-4299-966B-0190C1200389}" type="datetime1">
              <a:rPr lang="en-US" smtClean="0"/>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0225199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ичка с име">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bg-BG"/>
              <a:t>Редакт. стил загл. образец</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Редактиране на стиловете на текста в образеца</a:t>
            </a:r>
          </a:p>
        </p:txBody>
      </p:sp>
      <p:sp>
        <p:nvSpPr>
          <p:cNvPr id="4" name="Date Placeholder 3"/>
          <p:cNvSpPr>
            <a:spLocks noGrp="1"/>
          </p:cNvSpPr>
          <p:nvPr>
            <p:ph type="dt" sz="half" idx="10"/>
          </p:nvPr>
        </p:nvSpPr>
        <p:spPr/>
        <p:txBody>
          <a:bodyPr/>
          <a:lstStyle/>
          <a:p>
            <a:fld id="{F75C2F79-AFD5-4299-966B-0190C1200389}" type="datetime1">
              <a:rPr lang="en-US" smtClean="0"/>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723442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Картичка с име на цитат">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bg-BG"/>
              <a:t>Редакт. стил загл. образец</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bg-BG"/>
              <a:t>Редактиране на стиловете на текста в образеца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Редактиране на стиловете на текста в образеца</a:t>
            </a:r>
          </a:p>
        </p:txBody>
      </p:sp>
      <p:sp>
        <p:nvSpPr>
          <p:cNvPr id="4" name="Date Placeholder 3"/>
          <p:cNvSpPr>
            <a:spLocks noGrp="1"/>
          </p:cNvSpPr>
          <p:nvPr>
            <p:ph type="dt" sz="half" idx="10"/>
          </p:nvPr>
        </p:nvSpPr>
        <p:spPr/>
        <p:txBody>
          <a:bodyPr/>
          <a:lstStyle/>
          <a:p>
            <a:fld id="{F75C2F79-AFD5-4299-966B-0190C1200389}" type="datetime1">
              <a:rPr lang="en-US" smtClean="0"/>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0652742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или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bg-BG"/>
              <a:t>Редакт. стил загл. образец</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bg-BG"/>
              <a:t>Редактиране на стиловете на текста в образеца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Редактиране на стиловете на текста в образеца</a:t>
            </a:r>
          </a:p>
        </p:txBody>
      </p:sp>
      <p:sp>
        <p:nvSpPr>
          <p:cNvPr id="4" name="Date Placeholder 3"/>
          <p:cNvSpPr>
            <a:spLocks noGrp="1"/>
          </p:cNvSpPr>
          <p:nvPr>
            <p:ph type="dt" sz="half" idx="10"/>
          </p:nvPr>
        </p:nvSpPr>
        <p:spPr/>
        <p:txBody>
          <a:bodyPr/>
          <a:lstStyle/>
          <a:p>
            <a:fld id="{F75C2F79-AFD5-4299-966B-0190C1200389}" type="datetime1">
              <a:rPr lang="en-US" smtClean="0"/>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078178"/>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bg-BG"/>
              <a:t>Редакт. стил загл. образец</a:t>
            </a:r>
            <a:endParaRPr lang="en-US" dirty="0"/>
          </a:p>
        </p:txBody>
      </p:sp>
      <p:sp>
        <p:nvSpPr>
          <p:cNvPr id="3" name="Vertical Text Placeholder 2"/>
          <p:cNvSpPr>
            <a:spLocks noGrp="1"/>
          </p:cNvSpPr>
          <p:nvPr>
            <p:ph type="body" orient="vert" idx="1"/>
          </p:nvPr>
        </p:nvSpPr>
        <p:spPr/>
        <p:txBody>
          <a:bodyPr vert="eaVert" anchor="t"/>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F75C2F79-AFD5-4299-966B-0190C1200389}" type="datetime1">
              <a:rPr lang="en-US" smtClean="0"/>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409028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bg-BG"/>
              <a:t>Редакт. стил загл. образец</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F75C2F79-AFD5-4299-966B-0190C1200389}" type="datetime1">
              <a:rPr lang="en-US" smtClean="0"/>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896474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idx="1"/>
          </p:nvPr>
        </p:nvSpPr>
        <p:spPr/>
        <p:txBody>
          <a:bodyPr anchor="ctr"/>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F75C2F79-AFD5-4299-966B-0190C1200389}" type="datetime1">
              <a:rPr lang="en-US" smtClean="0"/>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931855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bg-BG"/>
              <a:t>Редакт. стил загл. образец</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Редактиране на стиловете на текста в образеца</a:t>
            </a:r>
          </a:p>
        </p:txBody>
      </p:sp>
      <p:sp>
        <p:nvSpPr>
          <p:cNvPr id="4" name="Date Placeholder 3"/>
          <p:cNvSpPr>
            <a:spLocks noGrp="1"/>
          </p:cNvSpPr>
          <p:nvPr>
            <p:ph type="dt" sz="half" idx="10"/>
          </p:nvPr>
        </p:nvSpPr>
        <p:spPr/>
        <p:txBody>
          <a:bodyPr/>
          <a:lstStyle/>
          <a:p>
            <a:fld id="{F75C2F79-AFD5-4299-966B-0190C1200389}" type="datetime1">
              <a:rPr lang="en-US" smtClean="0"/>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430178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Date Placeholder 4"/>
          <p:cNvSpPr>
            <a:spLocks noGrp="1"/>
          </p:cNvSpPr>
          <p:nvPr>
            <p:ph type="dt" sz="half" idx="10"/>
          </p:nvPr>
        </p:nvSpPr>
        <p:spPr/>
        <p:txBody>
          <a:bodyPr/>
          <a:lstStyle/>
          <a:p>
            <a:fld id="{F75C2F79-AFD5-4299-966B-0190C1200389}" type="datetime1">
              <a:rPr lang="en-US" smtClean="0"/>
              <a:t>5/31/2021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748524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bg-BG"/>
              <a:t>Редакт. стил загл. образец</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Редактиране на стиловете на текста в образеца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Редактиране на стиловете на текста в образеца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7" name="Date Placeholder 6"/>
          <p:cNvSpPr>
            <a:spLocks noGrp="1"/>
          </p:cNvSpPr>
          <p:nvPr>
            <p:ph type="dt" sz="half" idx="10"/>
          </p:nvPr>
        </p:nvSpPr>
        <p:spPr/>
        <p:txBody>
          <a:bodyPr/>
          <a:lstStyle/>
          <a:p>
            <a:fld id="{F75C2F79-AFD5-4299-966B-0190C1200389}" type="datetime1">
              <a:rPr lang="en-US" smtClean="0"/>
              <a:t>5/31/2021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935396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Date Placeholder 2"/>
          <p:cNvSpPr>
            <a:spLocks noGrp="1"/>
          </p:cNvSpPr>
          <p:nvPr>
            <p:ph type="dt" sz="half" idx="10"/>
          </p:nvPr>
        </p:nvSpPr>
        <p:spPr/>
        <p:txBody>
          <a:bodyPr/>
          <a:lstStyle/>
          <a:p>
            <a:fld id="{F75C2F79-AFD5-4299-966B-0190C1200389}" type="datetime1">
              <a:rPr lang="en-US" smtClean="0"/>
              <a:t>5/31/2021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181312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5C2F79-AFD5-4299-966B-0190C1200389}" type="datetime1">
              <a:rPr lang="en-US" smtClean="0"/>
              <a:t>5/31/2021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375596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bg-BG"/>
              <a:t>Редакт. стил загл. образец</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Редактиране на стиловете на текста в образеца</a:t>
            </a:r>
          </a:p>
        </p:txBody>
      </p:sp>
      <p:sp>
        <p:nvSpPr>
          <p:cNvPr id="5" name="Date Placeholder 4"/>
          <p:cNvSpPr>
            <a:spLocks noGrp="1"/>
          </p:cNvSpPr>
          <p:nvPr>
            <p:ph type="dt" sz="half" idx="10"/>
          </p:nvPr>
        </p:nvSpPr>
        <p:spPr/>
        <p:txBody>
          <a:bodyPr/>
          <a:lstStyle/>
          <a:p>
            <a:fld id="{F75C2F79-AFD5-4299-966B-0190C1200389}" type="datetime1">
              <a:rPr lang="en-US" smtClean="0"/>
              <a:t>5/31/2021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504061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bg-BG"/>
              <a:t>Редакт. стил загл. образец</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bg-BG"/>
              <a:t>Щракнете върху иконата, за да добавите картина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Редактиране на стиловете на текста в образеца</a:t>
            </a:r>
          </a:p>
        </p:txBody>
      </p:sp>
      <p:sp>
        <p:nvSpPr>
          <p:cNvPr id="5" name="Date Placeholder 4"/>
          <p:cNvSpPr>
            <a:spLocks noGrp="1"/>
          </p:cNvSpPr>
          <p:nvPr>
            <p:ph type="dt" sz="half" idx="10"/>
          </p:nvPr>
        </p:nvSpPr>
        <p:spPr/>
        <p:txBody>
          <a:bodyPr/>
          <a:lstStyle/>
          <a:p>
            <a:fld id="{F75C2F79-AFD5-4299-966B-0190C1200389}" type="datetime1">
              <a:rPr lang="en-US" smtClean="0"/>
              <a:t>5/31/2021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3020889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bg-BG"/>
              <a:t>Редакт. стил загл. образец</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75C2F79-AFD5-4299-966B-0190C1200389}" type="datetime1">
              <a:rPr lang="en-US" smtClean="0"/>
              <a:t>5/31/2021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5138046"/>
      </p:ext>
    </p:extLst>
  </p:cSld>
  <p:clrMap bg1="dk1" tx1="lt1" bg2="dk2" tx2="lt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 id="2147483889" r:id="rId12"/>
    <p:sldLayoutId id="2147483890" r:id="rId13"/>
    <p:sldLayoutId id="2147483891" r:id="rId14"/>
    <p:sldLayoutId id="2147483892" r:id="rId15"/>
    <p:sldLayoutId id="2147483893" r:id="rId16"/>
    <p:sldLayoutId id="2147483894"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www.facebook.com/eduCulturebg" TargetMode="External"/><Relationship Id="rId2" Type="http://schemas.openxmlformats.org/officeDocument/2006/relationships/hyperlink" Target="https://educulture.unibit.bg/"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hyperlink" Target="mailto:s.spasova@unibit.bg" TargetMode="External"/><Relationship Id="rId7" Type="http://schemas.openxmlformats.org/officeDocument/2006/relationships/image" Target="../media/image3.png"/><Relationship Id="rId2" Type="http://schemas.openxmlformats.org/officeDocument/2006/relationships/hyperlink" Target="mailto:s.Dimitrova@unibit.bg" TargetMode="Externa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6505" y="255227"/>
            <a:ext cx="7716034" cy="1280890"/>
          </a:xfrm>
        </p:spPr>
        <p:txBody>
          <a:bodyPr>
            <a:noAutofit/>
          </a:bodyPr>
          <a:lstStyle/>
          <a:p>
            <a:pPr algn="ctr"/>
            <a:r>
              <a:rPr lang="en-US" sz="1800" b="1" dirty="0">
                <a:effectLst>
                  <a:outerShdw blurRad="38100" dist="38100" dir="2700000" algn="tl">
                    <a:srgbClr val="000000">
                      <a:alpha val="43137"/>
                    </a:srgbClr>
                  </a:outerShdw>
                </a:effectLst>
              </a:rPr>
              <a:t>13</a:t>
            </a:r>
            <a:r>
              <a:rPr lang="en-US" sz="1800" b="1" baseline="30000" dirty="0">
                <a:effectLst>
                  <a:outerShdw blurRad="38100" dist="38100" dir="2700000" algn="tl">
                    <a:srgbClr val="000000">
                      <a:alpha val="43137"/>
                    </a:srgbClr>
                  </a:outerShdw>
                </a:effectLst>
              </a:rPr>
              <a:t>th</a:t>
            </a:r>
            <a:r>
              <a:rPr lang="en-US" sz="1800" b="1" dirty="0">
                <a:effectLst>
                  <a:outerShdw blurRad="38100" dist="38100" dir="2700000" algn="tl">
                    <a:srgbClr val="000000">
                      <a:alpha val="43137"/>
                    </a:srgbClr>
                  </a:outerShdw>
                </a:effectLst>
              </a:rPr>
              <a:t> annual International Conference on Education </a:t>
            </a:r>
            <a:br>
              <a:rPr lang="en-US" sz="1800" b="1" dirty="0">
                <a:effectLst>
                  <a:outerShdw blurRad="38100" dist="38100" dir="2700000" algn="tl">
                    <a:srgbClr val="000000">
                      <a:alpha val="43137"/>
                    </a:srgbClr>
                  </a:outerShdw>
                </a:effectLst>
              </a:rPr>
            </a:br>
            <a:r>
              <a:rPr lang="en-US" sz="1800" b="1" dirty="0">
                <a:effectLst>
                  <a:outerShdw blurRad="38100" dist="38100" dir="2700000" algn="tl">
                    <a:srgbClr val="000000">
                      <a:alpha val="43137"/>
                    </a:srgbClr>
                  </a:outerShdw>
                </a:effectLst>
              </a:rPr>
              <a:t>and New Learning Technologies</a:t>
            </a:r>
            <a:br>
              <a:rPr lang="en-US" sz="1800" b="1" dirty="0">
                <a:effectLst>
                  <a:outerShdw blurRad="38100" dist="38100" dir="2700000" algn="tl">
                    <a:srgbClr val="000000">
                      <a:alpha val="43137"/>
                    </a:srgbClr>
                  </a:outerShdw>
                </a:effectLst>
              </a:rPr>
            </a:br>
            <a:r>
              <a:rPr lang="en-US" sz="1800" b="1" dirty="0">
                <a:effectLst>
                  <a:outerShdw blurRad="38100" dist="38100" dir="2700000" algn="tl">
                    <a:srgbClr val="000000">
                      <a:alpha val="43137"/>
                    </a:srgbClr>
                  </a:outerShdw>
                </a:effectLst>
              </a:rPr>
              <a:t>5</a:t>
            </a:r>
            <a:r>
              <a:rPr lang="en-US" sz="1800" b="1" baseline="30000" dirty="0">
                <a:effectLst>
                  <a:outerShdw blurRad="38100" dist="38100" dir="2700000" algn="tl">
                    <a:srgbClr val="000000">
                      <a:alpha val="43137"/>
                    </a:srgbClr>
                  </a:outerShdw>
                </a:effectLst>
              </a:rPr>
              <a:t>th </a:t>
            </a:r>
            <a:r>
              <a:rPr lang="en-US" sz="1800" b="1" dirty="0">
                <a:effectLst>
                  <a:outerShdw blurRad="38100" dist="38100" dir="2700000" algn="tl">
                    <a:srgbClr val="000000">
                      <a:alpha val="43137"/>
                    </a:srgbClr>
                  </a:outerShdw>
                </a:effectLst>
              </a:rPr>
              <a:t>– 6</a:t>
            </a:r>
            <a:r>
              <a:rPr lang="en-US" sz="1800" b="1" baseline="30000" dirty="0">
                <a:effectLst>
                  <a:outerShdw blurRad="38100" dist="38100" dir="2700000" algn="tl">
                    <a:srgbClr val="000000">
                      <a:alpha val="43137"/>
                    </a:srgbClr>
                  </a:outerShdw>
                </a:effectLst>
              </a:rPr>
              <a:t>th</a:t>
            </a:r>
            <a:r>
              <a:rPr lang="en-US" sz="1800" b="1" dirty="0">
                <a:effectLst>
                  <a:outerShdw blurRad="38100" dist="38100" dir="2700000" algn="tl">
                    <a:srgbClr val="000000">
                      <a:alpha val="43137"/>
                    </a:srgbClr>
                  </a:outerShdw>
                </a:effectLst>
              </a:rPr>
              <a:t> July 2021</a:t>
            </a:r>
            <a:endParaRPr lang="bg-BG" sz="1800" b="1" dirty="0">
              <a:effectLst>
                <a:outerShdw blurRad="38100" dist="38100" dir="2700000" algn="tl">
                  <a:srgbClr val="000000">
                    <a:alpha val="43137"/>
                  </a:srgbClr>
                </a:outerShdw>
              </a:effectLst>
            </a:endParaRPr>
          </a:p>
        </p:txBody>
      </p:sp>
      <p:pic>
        <p:nvPicPr>
          <p:cNvPr id="9" name="Контейнер за съдържание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921463" y="483335"/>
            <a:ext cx="3143250" cy="495300"/>
          </a:xfrm>
        </p:spPr>
      </p:pic>
      <p:pic>
        <p:nvPicPr>
          <p:cNvPr id="5" name="Picture 4" descr="C:\Documents and Settings\Administrator.TEREZA-4CBD23C5\Desktop\svubit-logo.gif">
            <a:extLst>
              <a:ext uri="{FF2B5EF4-FFF2-40B4-BE49-F238E27FC236}">
                <a16:creationId xmlns:a16="http://schemas.microsoft.com/office/drawing/2014/main" id="{0C373D25-EE35-4C8B-870B-5215ED6101BD}"/>
              </a:ext>
            </a:extLst>
          </p:cNvPr>
          <p:cNvPicPr/>
          <p:nvPr/>
        </p:nvPicPr>
        <p:blipFill>
          <a:blip r:embed="rId4"/>
          <a:srcRect/>
          <a:stretch>
            <a:fillRect/>
          </a:stretch>
        </p:blipFill>
        <p:spPr bwMode="auto">
          <a:xfrm>
            <a:off x="799416" y="393216"/>
            <a:ext cx="974177" cy="675538"/>
          </a:xfrm>
          <a:prstGeom prst="rect">
            <a:avLst/>
          </a:prstGeom>
          <a:noFill/>
          <a:ln w="9525">
            <a:noFill/>
            <a:miter lim="800000"/>
            <a:headEnd/>
            <a:tailEnd/>
          </a:ln>
        </p:spPr>
      </p:pic>
      <p:sp>
        <p:nvSpPr>
          <p:cNvPr id="6" name="Rectangle 5"/>
          <p:cNvSpPr/>
          <p:nvPr/>
        </p:nvSpPr>
        <p:spPr>
          <a:xfrm>
            <a:off x="2201334" y="4821815"/>
            <a:ext cx="7001505" cy="1538883"/>
          </a:xfrm>
          <a:prstGeom prst="rect">
            <a:avLst/>
          </a:prstGeom>
        </p:spPr>
        <p:txBody>
          <a:bodyPr wrap="square">
            <a:spAutoFit/>
          </a:bodyPr>
          <a:lstStyle/>
          <a:p>
            <a:pPr algn="ctr"/>
            <a:r>
              <a:rPr lang="en-US" sz="2000" b="1" dirty="0"/>
              <a:t>Svetoslava Dimitrova, PhD</a:t>
            </a:r>
          </a:p>
          <a:p>
            <a:pPr algn="ctr"/>
            <a:r>
              <a:rPr lang="en-US" sz="2000" b="1" dirty="0"/>
              <a:t>Chief Assist. Sonya </a:t>
            </a:r>
            <a:r>
              <a:rPr lang="en-US" sz="2000" b="1" dirty="0" err="1"/>
              <a:t>Spasova</a:t>
            </a:r>
            <a:r>
              <a:rPr lang="en-US" sz="2000" b="1" dirty="0"/>
              <a:t>, PhD</a:t>
            </a:r>
          </a:p>
          <a:p>
            <a:pPr algn="ctr"/>
            <a:r>
              <a:rPr lang="en-US" b="1" dirty="0"/>
              <a:t> </a:t>
            </a:r>
            <a:endParaRPr lang="bg-BG" i="1" dirty="0"/>
          </a:p>
          <a:p>
            <a:pPr algn="ctr"/>
            <a:r>
              <a:rPr lang="en-US" i="1" dirty="0"/>
              <a:t>University of Library Studies and Information Technologies </a:t>
            </a:r>
          </a:p>
          <a:p>
            <a:pPr algn="ctr"/>
            <a:r>
              <a:rPr lang="en-US" i="1" dirty="0"/>
              <a:t>Sofia, BULGARIA</a:t>
            </a:r>
            <a:endParaRPr lang="bg-BG" i="1" dirty="0"/>
          </a:p>
        </p:txBody>
      </p:sp>
      <p:sp>
        <p:nvSpPr>
          <p:cNvPr id="7" name="TextBox 6"/>
          <p:cNvSpPr txBox="1"/>
          <p:nvPr/>
        </p:nvSpPr>
        <p:spPr>
          <a:xfrm>
            <a:off x="670560" y="2730375"/>
            <a:ext cx="10799838" cy="1815882"/>
          </a:xfrm>
          <a:prstGeom prst="rect">
            <a:avLst/>
          </a:prstGeom>
          <a:noFill/>
        </p:spPr>
        <p:txBody>
          <a:bodyPr wrap="square" rtlCol="0">
            <a:spAutoFit/>
          </a:bodyPr>
          <a:lstStyle/>
          <a:p>
            <a:pPr algn="ctr"/>
            <a:r>
              <a:rPr lang="en-US" sz="2800" b="1" cap="all" spc="300" dirty="0">
                <a:solidFill>
                  <a:schemeClr val="accent2">
                    <a:lumMod val="50000"/>
                  </a:schemeClr>
                </a:solidFill>
                <a:effectLst>
                  <a:outerShdw blurRad="38100" dist="38100" dir="2700000" algn="tl">
                    <a:srgbClr val="000000">
                      <a:alpha val="43137"/>
                    </a:srgbClr>
                  </a:outerShdw>
                </a:effectLst>
              </a:rPr>
              <a:t>REGIONAL LIBRARIES AND </a:t>
            </a:r>
            <a:br>
              <a:rPr lang="bg-BG" sz="2800" b="1" cap="all" spc="300" dirty="0">
                <a:solidFill>
                  <a:schemeClr val="accent2">
                    <a:lumMod val="50000"/>
                  </a:schemeClr>
                </a:solidFill>
                <a:effectLst>
                  <a:outerShdw blurRad="38100" dist="38100" dir="2700000" algn="tl">
                    <a:srgbClr val="000000">
                      <a:alpha val="43137"/>
                    </a:srgbClr>
                  </a:outerShdw>
                </a:effectLst>
              </a:rPr>
            </a:br>
            <a:r>
              <a:rPr lang="en-US" sz="2800" b="1" cap="all" spc="300" dirty="0">
                <a:solidFill>
                  <a:schemeClr val="accent2">
                    <a:lumMod val="50000"/>
                  </a:schemeClr>
                </a:solidFill>
                <a:effectLst>
                  <a:outerShdw blurRad="38100" dist="38100" dir="2700000" algn="tl">
                    <a:srgbClr val="000000">
                      <a:alpha val="43137"/>
                    </a:srgbClr>
                  </a:outerShdw>
                </a:effectLst>
              </a:rPr>
              <a:t>REGIONAL HISTORY MUSEUMS IN BULGARIA </a:t>
            </a:r>
            <a:br>
              <a:rPr lang="bg-BG" sz="2800" b="1" cap="all" spc="300" dirty="0">
                <a:solidFill>
                  <a:schemeClr val="accent2">
                    <a:lumMod val="50000"/>
                  </a:schemeClr>
                </a:solidFill>
                <a:effectLst>
                  <a:outerShdw blurRad="38100" dist="38100" dir="2700000" algn="tl">
                    <a:srgbClr val="000000">
                      <a:alpha val="43137"/>
                    </a:srgbClr>
                  </a:outerShdw>
                </a:effectLst>
              </a:rPr>
            </a:br>
            <a:r>
              <a:rPr lang="en-US" sz="2800" b="1" cap="all" spc="300" dirty="0">
                <a:solidFill>
                  <a:schemeClr val="accent2">
                    <a:lumMod val="50000"/>
                  </a:schemeClr>
                </a:solidFill>
                <a:effectLst>
                  <a:outerShdw blurRad="38100" dist="38100" dir="2700000" algn="tl">
                    <a:srgbClr val="000000">
                      <a:alpha val="43137"/>
                    </a:srgbClr>
                  </a:outerShdw>
                </a:effectLst>
              </a:rPr>
              <a:t>IN THE CONDITIONS OF LOCKDOWN: </a:t>
            </a:r>
          </a:p>
          <a:p>
            <a:pPr algn="ctr"/>
            <a:r>
              <a:rPr lang="en-US" sz="2800" b="1" cap="all" spc="300" dirty="0">
                <a:solidFill>
                  <a:schemeClr val="accent2">
                    <a:lumMod val="50000"/>
                  </a:schemeClr>
                </a:solidFill>
                <a:effectLst>
                  <a:outerShdw blurRad="38100" dist="38100" dir="2700000" algn="tl">
                    <a:srgbClr val="000000">
                      <a:alpha val="43137"/>
                    </a:srgbClr>
                  </a:outerShdw>
                </a:effectLst>
              </a:rPr>
              <a:t>SOCIAL NETWORK CASE STUDY</a:t>
            </a:r>
          </a:p>
        </p:txBody>
      </p:sp>
      <p:pic>
        <p:nvPicPr>
          <p:cNvPr id="3" name="Picture 2">
            <a:extLst>
              <a:ext uri="{FF2B5EF4-FFF2-40B4-BE49-F238E27FC236}">
                <a16:creationId xmlns:a16="http://schemas.microsoft.com/office/drawing/2014/main" id="{E12FA29E-814B-420D-B0AD-6D9C1198C6A4}"/>
              </a:ext>
            </a:extLst>
          </p:cNvPr>
          <p:cNvPicPr>
            <a:picLocks noChangeAspect="1"/>
          </p:cNvPicPr>
          <p:nvPr/>
        </p:nvPicPr>
        <p:blipFill>
          <a:blip r:embed="rId5"/>
          <a:stretch>
            <a:fillRect/>
          </a:stretch>
        </p:blipFill>
        <p:spPr>
          <a:xfrm>
            <a:off x="9002539" y="1311538"/>
            <a:ext cx="2877820" cy="745617"/>
          </a:xfrm>
          <a:prstGeom prst="rect">
            <a:avLst/>
          </a:prstGeom>
        </p:spPr>
      </p:pic>
    </p:spTree>
    <p:extLst>
      <p:ext uri="{BB962C8B-B14F-4D97-AF65-F5344CB8AC3E}">
        <p14:creationId xmlns:p14="http://schemas.microsoft.com/office/powerpoint/2010/main" val="959720351"/>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D57F1E4F-1CFF-5643-939E-217C01CDF565}" type="slidenum">
              <a:rPr lang="en-US" smtClean="0"/>
              <a:pPr/>
              <a:t>10</a:t>
            </a:fld>
            <a:endParaRPr lang="en-US" dirty="0"/>
          </a:p>
        </p:txBody>
      </p:sp>
      <p:pic>
        <p:nvPicPr>
          <p:cNvPr id="9"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0"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
        <p:nvSpPr>
          <p:cNvPr id="13" name="Title 6"/>
          <p:cNvSpPr txBox="1">
            <a:spLocks/>
          </p:cNvSpPr>
          <p:nvPr/>
        </p:nvSpPr>
        <p:spPr>
          <a:xfrm>
            <a:off x="435430" y="28243"/>
            <a:ext cx="8911687" cy="801189"/>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effectLst>
                  <a:outerShdw blurRad="38100" dist="38100" dir="2700000" algn="tl">
                    <a:srgbClr val="000000">
                      <a:alpha val="43137"/>
                    </a:srgbClr>
                  </a:outerShdw>
                </a:effectLst>
              </a:rPr>
              <a:t>results</a:t>
            </a:r>
            <a:endParaRPr lang="bg-BG" dirty="0">
              <a:effectLst>
                <a:outerShdw blurRad="38100" dist="38100" dir="2700000" algn="tl">
                  <a:srgbClr val="000000">
                    <a:alpha val="43137"/>
                  </a:srgbClr>
                </a:outerShdw>
              </a:effectLst>
            </a:endParaRPr>
          </a:p>
        </p:txBody>
      </p:sp>
      <p:sp>
        <p:nvSpPr>
          <p:cNvPr id="14" name="Текстово поле 13"/>
          <p:cNvSpPr txBox="1"/>
          <p:nvPr/>
        </p:nvSpPr>
        <p:spPr>
          <a:xfrm>
            <a:off x="435430" y="625965"/>
            <a:ext cx="7769678"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Regional libraries</a:t>
            </a:r>
            <a:endParaRPr lang="bg-BG" sz="2400" b="1" dirty="0">
              <a:effectLst>
                <a:outerShdw blurRad="38100" dist="38100" dir="2700000" algn="tl">
                  <a:srgbClr val="000000">
                    <a:alpha val="43137"/>
                  </a:srgbClr>
                </a:outerShdw>
              </a:effectLst>
            </a:endParaRPr>
          </a:p>
        </p:txBody>
      </p:sp>
      <p:sp>
        <p:nvSpPr>
          <p:cNvPr id="11" name="Текстово поле 10">
            <a:extLst>
              <a:ext uri="{FF2B5EF4-FFF2-40B4-BE49-F238E27FC236}">
                <a16:creationId xmlns:a16="http://schemas.microsoft.com/office/drawing/2014/main" id="{33FF9584-F374-4C3D-917A-9A63373B2605}"/>
              </a:ext>
            </a:extLst>
          </p:cNvPr>
          <p:cNvSpPr txBox="1"/>
          <p:nvPr/>
        </p:nvSpPr>
        <p:spPr>
          <a:xfrm>
            <a:off x="1421962" y="6325075"/>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REGIONAL LIBRARIES AND REGIONAL HISTORY MUSEUMS IN BULGARIA IN THE CONDITIONS OF LOCKDOWN: SOCIAL NETWORK CASE STUDY</a:t>
            </a:r>
          </a:p>
          <a:p>
            <a:pPr algn="ctr"/>
            <a:r>
              <a:rPr lang="en-US" sz="1100" b="1" dirty="0">
                <a:latin typeface="Book Antiqua" panose="02040602050305030304" pitchFamily="18" charset="0"/>
              </a:rPr>
              <a:t>Svetoslava Dimitrova, Sonya </a:t>
            </a:r>
            <a:r>
              <a:rPr lang="en-US" sz="1100" b="1" dirty="0" err="1">
                <a:latin typeface="Book Antiqua" panose="02040602050305030304" pitchFamily="18" charset="0"/>
              </a:rPr>
              <a:t>Spasova</a:t>
            </a:r>
            <a:endParaRPr lang="bg-BG" sz="1100" i="1" dirty="0">
              <a:latin typeface="Book Antiqua" panose="02040602050305030304" pitchFamily="18" charset="0"/>
            </a:endParaRPr>
          </a:p>
        </p:txBody>
      </p:sp>
      <p:sp>
        <p:nvSpPr>
          <p:cNvPr id="2" name="Текстово поле 1"/>
          <p:cNvSpPr txBox="1"/>
          <p:nvPr/>
        </p:nvSpPr>
        <p:spPr>
          <a:xfrm>
            <a:off x="435430" y="1087630"/>
            <a:ext cx="11629284" cy="5324535"/>
          </a:xfrm>
          <a:prstGeom prst="rect">
            <a:avLst/>
          </a:prstGeom>
          <a:noFill/>
        </p:spPr>
        <p:txBody>
          <a:bodyPr wrap="square" rtlCol="0">
            <a:spAutoFit/>
          </a:bodyPr>
          <a:lstStyle/>
          <a:p>
            <a:r>
              <a:rPr lang="en-US" sz="2000" b="1" dirty="0">
                <a:effectLst>
                  <a:outerShdw blurRad="38100" dist="38100" dir="2700000" algn="tl">
                    <a:srgbClr val="000000">
                      <a:alpha val="43137"/>
                    </a:srgbClr>
                  </a:outerShdw>
                </a:effectLst>
              </a:rPr>
              <a:t>South Central area</a:t>
            </a:r>
          </a:p>
          <a:p>
            <a:r>
              <a:rPr lang="en-GB" sz="2000" b="1" i="1" dirty="0">
                <a:effectLst>
                  <a:outerShdw blurRad="38100" dist="38100" dir="2700000" algn="tl">
                    <a:srgbClr val="000000">
                      <a:alpha val="43137"/>
                    </a:srgbClr>
                  </a:outerShdw>
                </a:effectLst>
              </a:rPr>
              <a:t>Regional library “Nikola </a:t>
            </a:r>
            <a:r>
              <a:rPr lang="en-GB" sz="2000" b="1" i="1" dirty="0" err="1">
                <a:effectLst>
                  <a:outerShdw blurRad="38100" dist="38100" dir="2700000" algn="tl">
                    <a:srgbClr val="000000">
                      <a:alpha val="43137"/>
                    </a:srgbClr>
                  </a:outerShdw>
                </a:effectLst>
              </a:rPr>
              <a:t>Vaptsarov</a:t>
            </a:r>
            <a:r>
              <a:rPr lang="en-GB" sz="2000" b="1" i="1" dirty="0">
                <a:effectLst>
                  <a:outerShdw blurRad="38100" dist="38100" dir="2700000" algn="tl">
                    <a:srgbClr val="000000">
                      <a:alpha val="43137"/>
                    </a:srgbClr>
                  </a:outerShdw>
                </a:effectLst>
              </a:rPr>
              <a:t>”</a:t>
            </a:r>
            <a:r>
              <a:rPr lang="en-GB" sz="2000" b="1" dirty="0">
                <a:effectLst>
                  <a:outerShdw blurRad="38100" dist="38100" dir="2700000" algn="tl">
                    <a:srgbClr val="000000">
                      <a:alpha val="43137"/>
                    </a:srgbClr>
                  </a:outerShdw>
                </a:effectLst>
              </a:rPr>
              <a:t> </a:t>
            </a:r>
            <a:r>
              <a:rPr lang="en-GB" sz="2000" b="1" i="1" dirty="0" err="1">
                <a:effectLst>
                  <a:outerShdw blurRad="38100" dist="38100" dir="2700000" algn="tl">
                    <a:srgbClr val="000000">
                      <a:alpha val="43137"/>
                    </a:srgbClr>
                  </a:outerShdw>
                </a:effectLst>
              </a:rPr>
              <a:t>Kardzhali</a:t>
            </a:r>
            <a:r>
              <a:rPr lang="en-GB" sz="2000" b="1" i="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 information about the epidemiological situation in the country, as well as guidelines for official rewriting of borrowed books; inclusion of the library in the 15</a:t>
            </a:r>
            <a:r>
              <a:rPr lang="en-GB" sz="2000" baseline="30000" dirty="0">
                <a:effectLst>
                  <a:outerShdw blurRad="38100" dist="38100" dir="2700000" algn="tl">
                    <a:srgbClr val="000000">
                      <a:alpha val="43137"/>
                    </a:srgbClr>
                  </a:outerShdw>
                </a:effectLst>
              </a:rPr>
              <a:t>th</a:t>
            </a:r>
            <a:r>
              <a:rPr lang="en-GB" sz="2000" dirty="0">
                <a:effectLst>
                  <a:outerShdw blurRad="38100" dist="38100" dir="2700000" algn="tl">
                    <a:srgbClr val="000000">
                      <a:alpha val="43137"/>
                    </a:srgbClr>
                  </a:outerShdw>
                </a:effectLst>
              </a:rPr>
              <a:t> edition of the Reading Marathon, presentation of books and shop windows from the library.</a:t>
            </a:r>
            <a:r>
              <a:rPr lang="en-US" sz="2000" dirty="0">
                <a:effectLst>
                  <a:outerShdw blurRad="38100" dist="38100" dir="2700000" algn="tl">
                    <a:srgbClr val="000000">
                      <a:alpha val="43137"/>
                    </a:srgbClr>
                  </a:outerShdw>
                </a:effectLst>
              </a:rPr>
              <a:t> </a:t>
            </a:r>
            <a:r>
              <a:rPr lang="en-GB" sz="2000" b="1" i="1" dirty="0">
                <a:effectLst>
                  <a:outerShdw blurRad="38100" dist="38100" dir="2700000" algn="tl">
                    <a:srgbClr val="000000">
                      <a:alpha val="43137"/>
                    </a:srgbClr>
                  </a:outerShdw>
                </a:effectLst>
              </a:rPr>
              <a:t>Regional library “Nikola </a:t>
            </a:r>
            <a:r>
              <a:rPr lang="en-GB" sz="2000" b="1" i="1" dirty="0" err="1">
                <a:effectLst>
                  <a:outerShdw blurRad="38100" dist="38100" dir="2700000" algn="tl">
                    <a:srgbClr val="000000">
                      <a:alpha val="43137"/>
                    </a:srgbClr>
                  </a:outerShdw>
                </a:effectLst>
              </a:rPr>
              <a:t>Furnadjiev</a:t>
            </a:r>
            <a:r>
              <a:rPr lang="en-GB" sz="2000" b="1" i="1" dirty="0">
                <a:effectLst>
                  <a:outerShdw blurRad="38100" dist="38100" dir="2700000" algn="tl">
                    <a:srgbClr val="000000">
                      <a:alpha val="43137"/>
                    </a:srgbClr>
                  </a:outerShdw>
                </a:effectLst>
              </a:rPr>
              <a:t>” – </a:t>
            </a:r>
            <a:r>
              <a:rPr lang="en-GB" sz="2000" b="1" i="1" dirty="0" err="1">
                <a:effectLst>
                  <a:outerShdw blurRad="38100" dist="38100" dir="2700000" algn="tl">
                    <a:srgbClr val="000000">
                      <a:alpha val="43137"/>
                    </a:srgbClr>
                  </a:outerShdw>
                </a:effectLst>
              </a:rPr>
              <a:t>Pazardzhik</a:t>
            </a:r>
            <a:r>
              <a:rPr lang="en-GB" sz="2000" b="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 publications dedicated to the International Children’s Book Day, links to YouTube channels with children’s stories; World Book and Copyright Day with an album with quotes from many authors. </a:t>
            </a:r>
            <a:r>
              <a:rPr lang="en-GB" sz="2000" b="1" i="1" dirty="0">
                <a:effectLst>
                  <a:outerShdw blurRad="38100" dist="38100" dir="2700000" algn="tl">
                    <a:srgbClr val="000000">
                      <a:alpha val="43137"/>
                    </a:srgbClr>
                  </a:outerShdw>
                </a:effectLst>
              </a:rPr>
              <a:t>Regional library “Ivan </a:t>
            </a:r>
            <a:r>
              <a:rPr lang="en-GB" sz="2000" b="1" i="1" dirty="0" err="1">
                <a:effectLst>
                  <a:outerShdw blurRad="38100" dist="38100" dir="2700000" algn="tl">
                    <a:srgbClr val="000000">
                      <a:alpha val="43137"/>
                    </a:srgbClr>
                  </a:outerShdw>
                </a:effectLst>
              </a:rPr>
              <a:t>Vazov</a:t>
            </a:r>
            <a:r>
              <a:rPr lang="en-GB" sz="2000" b="1" i="1" dirty="0">
                <a:effectLst>
                  <a:outerShdw blurRad="38100" dist="38100" dir="2700000" algn="tl">
                    <a:srgbClr val="000000">
                      <a:alpha val="43137"/>
                    </a:srgbClr>
                  </a:outerShdw>
                </a:effectLst>
              </a:rPr>
              <a:t>” Plovdiv </a:t>
            </a:r>
            <a:r>
              <a:rPr lang="en-GB" sz="2000" i="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variety of content – performances by the Berlin Philharmonic, paintings, tips for recognizing fake news, steps to disinfect library collections in a pandemic.</a:t>
            </a:r>
            <a:r>
              <a:rPr lang="en-US" sz="2000" dirty="0">
                <a:effectLst>
                  <a:outerShdw blurRad="38100" dist="38100" dir="2700000" algn="tl">
                    <a:srgbClr val="000000">
                      <a:alpha val="43137"/>
                    </a:srgbClr>
                  </a:outerShdw>
                </a:effectLst>
              </a:rPr>
              <a:t> (The page) </a:t>
            </a:r>
            <a:r>
              <a:rPr lang="en-GB" sz="2000" b="1" i="1" dirty="0">
                <a:effectLst>
                  <a:outerShdw blurRad="38100" dist="38100" dir="2700000" algn="tl">
                    <a:srgbClr val="000000">
                      <a:alpha val="43137"/>
                    </a:srgbClr>
                  </a:outerShdw>
                </a:effectLst>
              </a:rPr>
              <a:t>Regional library “Nikolay </a:t>
            </a:r>
            <a:r>
              <a:rPr lang="en-GB" sz="2000" b="1" i="1" dirty="0" err="1">
                <a:effectLst>
                  <a:outerShdw blurRad="38100" dist="38100" dir="2700000" algn="tl">
                    <a:srgbClr val="000000">
                      <a:alpha val="43137"/>
                    </a:srgbClr>
                  </a:outerShdw>
                </a:effectLst>
              </a:rPr>
              <a:t>Vranchev</a:t>
            </a:r>
            <a:r>
              <a:rPr lang="en-GB" sz="2000" b="1" i="1" dirty="0">
                <a:effectLst>
                  <a:outerShdw blurRad="38100" dist="38100" dir="2700000" algn="tl">
                    <a:srgbClr val="000000">
                      <a:alpha val="43137"/>
                    </a:srgbClr>
                  </a:outerShdw>
                </a:effectLst>
              </a:rPr>
              <a:t>” in </a:t>
            </a:r>
            <a:r>
              <a:rPr lang="en-GB" sz="2000" b="1" i="1" dirty="0" err="1">
                <a:effectLst>
                  <a:outerShdw blurRad="38100" dist="38100" dir="2700000" algn="tl">
                    <a:srgbClr val="000000">
                      <a:alpha val="43137"/>
                    </a:srgbClr>
                  </a:outerShdw>
                </a:effectLst>
              </a:rPr>
              <a:t>Smolyan</a:t>
            </a:r>
            <a:r>
              <a:rPr lang="en-GB" sz="2000" b="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was created on 2</a:t>
            </a:r>
            <a:r>
              <a:rPr lang="en-GB" sz="2000" baseline="30000" dirty="0">
                <a:effectLst>
                  <a:outerShdw blurRad="38100" dist="38100" dir="2700000" algn="tl">
                    <a:srgbClr val="000000">
                      <a:alpha val="43137"/>
                    </a:srgbClr>
                  </a:outerShdw>
                </a:effectLst>
              </a:rPr>
              <a:t>nd</a:t>
            </a:r>
            <a:r>
              <a:rPr lang="en-GB" sz="2000" dirty="0">
                <a:effectLst>
                  <a:outerShdw blurRad="38100" dist="38100" dir="2700000" algn="tl">
                    <a:srgbClr val="000000">
                      <a:alpha val="43137"/>
                    </a:srgbClr>
                  </a:outerShdw>
                </a:effectLst>
              </a:rPr>
              <a:t> July 2020. The library is an example of those who understand the power of social media, especially in the conditions of social isolation. </a:t>
            </a:r>
            <a:r>
              <a:rPr lang="en-GB" sz="2000" b="1" i="1" dirty="0">
                <a:effectLst>
                  <a:outerShdw blurRad="38100" dist="38100" dir="2700000" algn="tl">
                    <a:srgbClr val="000000">
                      <a:alpha val="43137"/>
                    </a:srgbClr>
                  </a:outerShdw>
                </a:effectLst>
              </a:rPr>
              <a:t>Regional library “</a:t>
            </a:r>
            <a:r>
              <a:rPr lang="en-GB" sz="2000" b="1" i="1" dirty="0" err="1">
                <a:effectLst>
                  <a:outerShdw blurRad="38100" dist="38100" dir="2700000" algn="tl">
                    <a:srgbClr val="000000">
                      <a:alpha val="43137"/>
                    </a:srgbClr>
                  </a:outerShdw>
                </a:effectLst>
              </a:rPr>
              <a:t>Hristo</a:t>
            </a:r>
            <a:r>
              <a:rPr lang="en-GB" sz="2000" b="1" i="1" dirty="0">
                <a:effectLst>
                  <a:outerShdw blurRad="38100" dist="38100" dir="2700000" algn="tl">
                    <a:srgbClr val="000000">
                      <a:alpha val="43137"/>
                    </a:srgbClr>
                  </a:outerShdw>
                </a:effectLst>
              </a:rPr>
              <a:t> </a:t>
            </a:r>
            <a:r>
              <a:rPr lang="en-GB" sz="2000" b="1" i="1" dirty="0" err="1">
                <a:effectLst>
                  <a:outerShdw blurRad="38100" dist="38100" dir="2700000" algn="tl">
                    <a:srgbClr val="000000">
                      <a:alpha val="43137"/>
                    </a:srgbClr>
                  </a:outerShdw>
                </a:effectLst>
              </a:rPr>
              <a:t>Smirnenski</a:t>
            </a:r>
            <a:r>
              <a:rPr lang="en-GB" sz="2000" b="1" i="1" dirty="0">
                <a:effectLst>
                  <a:outerShdw blurRad="38100" dist="38100" dir="2700000" algn="tl">
                    <a:srgbClr val="000000">
                      <a:alpha val="43137"/>
                    </a:srgbClr>
                  </a:outerShdw>
                </a:effectLst>
              </a:rPr>
              <a:t>” in </a:t>
            </a:r>
            <a:r>
              <a:rPr lang="en-GB" sz="2000" b="1" i="1" dirty="0" err="1">
                <a:effectLst>
                  <a:outerShdw blurRad="38100" dist="38100" dir="2700000" algn="tl">
                    <a:srgbClr val="000000">
                      <a:alpha val="43137"/>
                    </a:srgbClr>
                  </a:outerShdw>
                </a:effectLst>
              </a:rPr>
              <a:t>Haskovo</a:t>
            </a:r>
            <a:r>
              <a:rPr lang="en-GB" sz="2000" b="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 in connection with their participation in the Reading Marathon, they publish a weekly literary game “I will find the mistake now” for their readers – they publish a biography and a quote from an author, and readers need to find where </a:t>
            </a:r>
            <a:br>
              <a:rPr lang="en-GB" sz="2000" dirty="0">
                <a:effectLst>
                  <a:outerShdw blurRad="38100" dist="38100" dir="2700000" algn="tl">
                    <a:srgbClr val="000000">
                      <a:alpha val="43137"/>
                    </a:srgbClr>
                  </a:outerShdw>
                </a:effectLst>
              </a:rPr>
            </a:br>
            <a:r>
              <a:rPr lang="en-GB" sz="2000" dirty="0">
                <a:effectLst>
                  <a:outerShdw blurRad="38100" dist="38100" dir="2700000" algn="tl">
                    <a:srgbClr val="000000">
                      <a:alpha val="43137"/>
                    </a:srgbClr>
                  </a:outerShdw>
                </a:effectLst>
              </a:rPr>
              <a:t>       they made a mistake in the post.</a:t>
            </a:r>
            <a:endParaRPr lang="bg-BG" sz="2000" dirty="0">
              <a:effectLst>
                <a:outerShdw blurRad="38100" dist="38100" dir="2700000" algn="tl">
                  <a:srgbClr val="000000">
                    <a:alpha val="43137"/>
                  </a:srgbClr>
                </a:outerShdw>
              </a:effectLst>
            </a:endParaRPr>
          </a:p>
          <a:p>
            <a:endParaRPr lang="bg-BG"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846403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5836" y="1607757"/>
            <a:ext cx="10221239" cy="430887"/>
          </a:xfrm>
          <a:prstGeom prst="rect">
            <a:avLst/>
          </a:prstGeom>
          <a:noFill/>
        </p:spPr>
        <p:txBody>
          <a:bodyPr wrap="square" rtlCol="0">
            <a:spAutoFit/>
          </a:bodyPr>
          <a:lstStyle/>
          <a:p>
            <a:endParaRPr lang="bg-BG" sz="2200" dirty="0">
              <a:effectLst>
                <a:outerShdw blurRad="38100" dist="38100" dir="2700000" algn="tl">
                  <a:srgbClr val="000000">
                    <a:alpha val="43137"/>
                  </a:srgbClr>
                </a:outerShdw>
              </a:effectLst>
            </a:endParaRPr>
          </a:p>
        </p:txBody>
      </p:sp>
      <p:sp>
        <p:nvSpPr>
          <p:cNvPr id="13" name="Title 6"/>
          <p:cNvSpPr>
            <a:spLocks noGrp="1"/>
          </p:cNvSpPr>
          <p:nvPr>
            <p:ph type="title"/>
          </p:nvPr>
        </p:nvSpPr>
        <p:spPr>
          <a:xfrm>
            <a:off x="534707" y="176448"/>
            <a:ext cx="2845901" cy="569820"/>
          </a:xfrm>
        </p:spPr>
        <p:txBody>
          <a:bodyPr>
            <a:normAutofit fontScale="90000"/>
          </a:bodyPr>
          <a:lstStyle/>
          <a:p>
            <a:pPr lvl="0"/>
            <a:r>
              <a:rPr lang="en-US" b="1" cap="all" dirty="0">
                <a:effectLst>
                  <a:outerShdw blurRad="38100" dist="38100" dir="2700000" algn="tl">
                    <a:srgbClr val="000000">
                      <a:alpha val="43137"/>
                    </a:srgbClr>
                  </a:outerShdw>
                </a:effectLst>
              </a:rPr>
              <a:t>results</a:t>
            </a:r>
            <a:endParaRPr lang="bg-BG" dirty="0">
              <a:effectLst>
                <a:outerShdw blurRad="38100" dist="38100" dir="2700000" algn="tl">
                  <a:srgbClr val="000000">
                    <a:alpha val="43137"/>
                  </a:srgbClr>
                </a:outerShdw>
              </a:effectLst>
            </a:endParaRPr>
          </a:p>
        </p:txBody>
      </p:sp>
      <p:sp>
        <p:nvSpPr>
          <p:cNvPr id="10" name="Slide Number Placeholder 9"/>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11"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2"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
        <p:nvSpPr>
          <p:cNvPr id="8" name="Текстово поле 7">
            <a:extLst>
              <a:ext uri="{FF2B5EF4-FFF2-40B4-BE49-F238E27FC236}">
                <a16:creationId xmlns:a16="http://schemas.microsoft.com/office/drawing/2014/main" id="{33FF9584-F374-4C3D-917A-9A63373B2605}"/>
              </a:ext>
            </a:extLst>
          </p:cNvPr>
          <p:cNvSpPr txBox="1"/>
          <p:nvPr/>
        </p:nvSpPr>
        <p:spPr>
          <a:xfrm>
            <a:off x="1421962" y="6325075"/>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REGIONAL LIBRARIES AND REGIONAL HISTORY MUSEUMS IN BULGARIA IN THE CONDITIONS OF LOCKDOWN: SOCIAL NETWORK CASE STUDY</a:t>
            </a:r>
          </a:p>
          <a:p>
            <a:pPr algn="ctr"/>
            <a:r>
              <a:rPr lang="en-US" sz="1100" b="1" dirty="0">
                <a:latin typeface="Book Antiqua" panose="02040602050305030304" pitchFamily="18" charset="0"/>
              </a:rPr>
              <a:t>Svetoslava Dimitrova, Sonya </a:t>
            </a:r>
            <a:r>
              <a:rPr lang="en-US" sz="1100" b="1" dirty="0" err="1">
                <a:latin typeface="Book Antiqua" panose="02040602050305030304" pitchFamily="18" charset="0"/>
              </a:rPr>
              <a:t>Spasova</a:t>
            </a:r>
            <a:endParaRPr lang="bg-BG" sz="1100" i="1" dirty="0">
              <a:latin typeface="Book Antiqua" panose="02040602050305030304" pitchFamily="18" charset="0"/>
            </a:endParaRPr>
          </a:p>
        </p:txBody>
      </p:sp>
      <p:sp>
        <p:nvSpPr>
          <p:cNvPr id="9" name="Текстово поле 8"/>
          <p:cNvSpPr txBox="1"/>
          <p:nvPr/>
        </p:nvSpPr>
        <p:spPr>
          <a:xfrm>
            <a:off x="560834" y="715347"/>
            <a:ext cx="7769678"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Regional libraries</a:t>
            </a:r>
            <a:endParaRPr lang="bg-BG" sz="2400" b="1" dirty="0">
              <a:effectLst>
                <a:outerShdw blurRad="38100" dist="38100" dir="2700000" algn="tl">
                  <a:srgbClr val="000000">
                    <a:alpha val="43137"/>
                  </a:srgbClr>
                </a:outerShdw>
              </a:effectLst>
            </a:endParaRPr>
          </a:p>
        </p:txBody>
      </p:sp>
      <p:sp>
        <p:nvSpPr>
          <p:cNvPr id="2" name="Текстово поле 1"/>
          <p:cNvSpPr txBox="1"/>
          <p:nvPr/>
        </p:nvSpPr>
        <p:spPr>
          <a:xfrm>
            <a:off x="583474" y="1254034"/>
            <a:ext cx="11086012" cy="5016758"/>
          </a:xfrm>
          <a:prstGeom prst="rect">
            <a:avLst/>
          </a:prstGeom>
          <a:noFill/>
        </p:spPr>
        <p:txBody>
          <a:bodyPr wrap="square" rtlCol="0">
            <a:spAutoFit/>
          </a:bodyPr>
          <a:lstStyle/>
          <a:p>
            <a:r>
              <a:rPr lang="en-US" sz="2000" b="1" dirty="0">
                <a:effectLst>
                  <a:outerShdw blurRad="38100" dist="38100" dir="2700000" algn="tl">
                    <a:srgbClr val="000000">
                      <a:alpha val="43137"/>
                    </a:srgbClr>
                  </a:outerShdw>
                </a:effectLst>
              </a:rPr>
              <a:t>Southeast area</a:t>
            </a:r>
          </a:p>
          <a:p>
            <a:r>
              <a:rPr lang="en-US" sz="2000" b="1" dirty="0">
                <a:effectLst>
                  <a:outerShdw blurRad="38100" dist="38100" dir="2700000" algn="tl">
                    <a:srgbClr val="000000">
                      <a:alpha val="43137"/>
                    </a:srgbClr>
                  </a:outerShdw>
                </a:effectLst>
              </a:rPr>
              <a:t>Regional library “</a:t>
            </a:r>
            <a:r>
              <a:rPr lang="en-US" sz="2000" b="1" dirty="0" err="1">
                <a:effectLst>
                  <a:outerShdw blurRad="38100" dist="38100" dir="2700000" algn="tl">
                    <a:srgbClr val="000000">
                      <a:alpha val="43137"/>
                    </a:srgbClr>
                  </a:outerShdw>
                </a:effectLst>
              </a:rPr>
              <a:t>Zaharii</a:t>
            </a:r>
            <a:r>
              <a:rPr lang="en-US" sz="2000" b="1" dirty="0">
                <a:effectLst>
                  <a:outerShdw blurRad="38100" dist="38100" dir="2700000" algn="tl">
                    <a:srgbClr val="000000">
                      <a:alpha val="43137"/>
                    </a:srgbClr>
                  </a:outerShdw>
                </a:effectLst>
              </a:rPr>
              <a:t> </a:t>
            </a:r>
            <a:r>
              <a:rPr lang="en-US" sz="2000" b="1" dirty="0" err="1">
                <a:effectLst>
                  <a:outerShdw blurRad="38100" dist="38100" dir="2700000" algn="tl">
                    <a:srgbClr val="000000">
                      <a:alpha val="43137"/>
                    </a:srgbClr>
                  </a:outerShdw>
                </a:effectLst>
              </a:rPr>
              <a:t>Knyazheski</a:t>
            </a:r>
            <a:r>
              <a:rPr lang="en-US" sz="2000" b="1" dirty="0">
                <a:effectLst>
                  <a:outerShdw blurRad="38100" dist="38100" dir="2700000" algn="tl">
                    <a:srgbClr val="000000">
                      <a:alpha val="43137"/>
                    </a:srgbClr>
                  </a:outerShdw>
                </a:effectLst>
              </a:rPr>
              <a:t>” in </a:t>
            </a:r>
            <a:r>
              <a:rPr lang="en-US" sz="2000" b="1" dirty="0" err="1">
                <a:effectLst>
                  <a:outerShdw blurRad="38100" dist="38100" dir="2700000" algn="tl">
                    <a:srgbClr val="000000">
                      <a:alpha val="43137"/>
                    </a:srgbClr>
                  </a:outerShdw>
                </a:effectLst>
              </a:rPr>
              <a:t>Stara</a:t>
            </a:r>
            <a:r>
              <a:rPr lang="en-US" sz="2000" b="1" dirty="0">
                <a:effectLst>
                  <a:outerShdw blurRad="38100" dist="38100" dir="2700000" algn="tl">
                    <a:srgbClr val="000000">
                      <a:alpha val="43137"/>
                    </a:srgbClr>
                  </a:outerShdw>
                </a:effectLst>
              </a:rPr>
              <a:t> Zagora </a:t>
            </a:r>
            <a:r>
              <a:rPr lang="en-US" sz="2000" dirty="0">
                <a:effectLst>
                  <a:outerShdw blurRad="38100" dist="38100" dir="2700000" algn="tl">
                    <a:srgbClr val="000000">
                      <a:alpha val="43137"/>
                    </a:srgbClr>
                  </a:outerShdw>
                </a:effectLst>
              </a:rPr>
              <a:t>- both information about the situation in the country and useful and educational resources, they hold online competitions “Reading </a:t>
            </a:r>
            <a:r>
              <a:rPr lang="en-US" sz="2000" dirty="0" err="1">
                <a:effectLst>
                  <a:outerShdw blurRad="38100" dist="38100" dir="2700000" algn="tl">
                    <a:srgbClr val="000000">
                      <a:alpha val="43137"/>
                    </a:srgbClr>
                  </a:outerShdw>
                </a:effectLst>
              </a:rPr>
              <a:t>Stara</a:t>
            </a:r>
            <a:r>
              <a:rPr lang="en-US" sz="2000" dirty="0">
                <a:effectLst>
                  <a:outerShdw blurRad="38100" dist="38100" dir="2700000" algn="tl">
                    <a:srgbClr val="000000">
                      <a:alpha val="43137"/>
                    </a:srgbClr>
                  </a:outerShdw>
                </a:effectLst>
              </a:rPr>
              <a:t> Zagora 2020”, aimed at students from </a:t>
            </a:r>
            <a:r>
              <a:rPr lang="en-US" sz="2000" dirty="0" err="1">
                <a:effectLst>
                  <a:outerShdw blurRad="38100" dist="38100" dir="2700000" algn="tl">
                    <a:srgbClr val="000000">
                      <a:alpha val="43137"/>
                    </a:srgbClr>
                  </a:outerShdw>
                </a:effectLst>
              </a:rPr>
              <a:t>Stara</a:t>
            </a:r>
            <a:r>
              <a:rPr lang="en-US" sz="2000" dirty="0">
                <a:effectLst>
                  <a:outerShdw blurRad="38100" dist="38100" dir="2700000" algn="tl">
                    <a:srgbClr val="000000">
                      <a:alpha val="43137"/>
                    </a:srgbClr>
                  </a:outerShdw>
                </a:effectLst>
              </a:rPr>
              <a:t> Zagora schools aged between 14 and 19 years. </a:t>
            </a:r>
            <a:r>
              <a:rPr lang="en-US" sz="2000" b="1" dirty="0">
                <a:effectLst>
                  <a:outerShdw blurRad="38100" dist="38100" dir="2700000" algn="tl">
                    <a:srgbClr val="000000">
                      <a:alpha val="43137"/>
                    </a:srgbClr>
                  </a:outerShdw>
                </a:effectLst>
              </a:rPr>
              <a:t>Regional library “Sava </a:t>
            </a:r>
            <a:r>
              <a:rPr lang="en-US" sz="2000" b="1" dirty="0" err="1">
                <a:effectLst>
                  <a:outerShdw blurRad="38100" dist="38100" dir="2700000" algn="tl">
                    <a:srgbClr val="000000">
                      <a:alpha val="43137"/>
                    </a:srgbClr>
                  </a:outerShdw>
                </a:effectLst>
              </a:rPr>
              <a:t>Dobroplodni</a:t>
            </a:r>
            <a:r>
              <a:rPr lang="en-US" sz="2000" b="1" dirty="0">
                <a:effectLst>
                  <a:outerShdw blurRad="38100" dist="38100" dir="2700000" algn="tl">
                    <a:srgbClr val="000000">
                      <a:alpha val="43137"/>
                    </a:srgbClr>
                  </a:outerShdw>
                </a:effectLst>
              </a:rPr>
              <a:t>” in Sliven </a:t>
            </a:r>
            <a:r>
              <a:rPr lang="en-US" sz="2000" dirty="0">
                <a:effectLst>
                  <a:outerShdw blurRad="38100" dist="38100" dir="2700000" algn="tl">
                    <a:srgbClr val="000000">
                      <a:alpha val="43137"/>
                    </a:srgbClr>
                  </a:outerShdw>
                </a:effectLst>
              </a:rPr>
              <a:t>- during the research period they have no publishing activity on the page. </a:t>
            </a:r>
            <a:r>
              <a:rPr lang="en-US" sz="2000" b="1" dirty="0">
                <a:effectLst>
                  <a:outerShdw blurRad="38100" dist="38100" dir="2700000" algn="tl">
                    <a:srgbClr val="000000">
                      <a:alpha val="43137"/>
                    </a:srgbClr>
                  </a:outerShdw>
                </a:effectLst>
              </a:rPr>
              <a:t>Regional library “</a:t>
            </a:r>
            <a:r>
              <a:rPr lang="en-US" sz="2000" b="1" dirty="0" err="1">
                <a:effectLst>
                  <a:outerShdw blurRad="38100" dist="38100" dir="2700000" algn="tl">
                    <a:srgbClr val="000000">
                      <a:alpha val="43137"/>
                    </a:srgbClr>
                  </a:outerShdw>
                </a:effectLst>
              </a:rPr>
              <a:t>Georgi</a:t>
            </a:r>
            <a:r>
              <a:rPr lang="en-US" sz="2000" b="1" dirty="0">
                <a:effectLst>
                  <a:outerShdw blurRad="38100" dist="38100" dir="2700000" algn="tl">
                    <a:srgbClr val="000000">
                      <a:alpha val="43137"/>
                    </a:srgbClr>
                  </a:outerShdw>
                </a:effectLst>
              </a:rPr>
              <a:t> </a:t>
            </a:r>
            <a:r>
              <a:rPr lang="en-US" sz="2000" b="1" dirty="0" err="1">
                <a:effectLst>
                  <a:outerShdw blurRad="38100" dist="38100" dir="2700000" algn="tl">
                    <a:srgbClr val="000000">
                      <a:alpha val="43137"/>
                    </a:srgbClr>
                  </a:outerShdw>
                </a:effectLst>
              </a:rPr>
              <a:t>Rakovski</a:t>
            </a:r>
            <a:r>
              <a:rPr lang="en-US" sz="2000" b="1" dirty="0">
                <a:effectLst>
                  <a:outerShdw blurRad="38100" dist="38100" dir="2700000" algn="tl">
                    <a:srgbClr val="000000">
                      <a:alpha val="43137"/>
                    </a:srgbClr>
                  </a:outerShdw>
                </a:effectLst>
              </a:rPr>
              <a:t>” in Yambol </a:t>
            </a:r>
            <a:r>
              <a:rPr lang="en-US" sz="2000" dirty="0">
                <a:effectLst>
                  <a:outerShdw blurRad="38100" dist="38100" dir="2700000" algn="tl">
                    <a:srgbClr val="000000">
                      <a:alpha val="43137"/>
                    </a:srgbClr>
                  </a:outerShdw>
                </a:effectLst>
              </a:rPr>
              <a:t>- offer links that can help fourth and seventh graders prepare for the upcoming exams. They dedicate publications to the World Book and Copyright Day and to the 100th anniversary of the birth of the great Bulgarian artist </a:t>
            </a:r>
            <a:r>
              <a:rPr lang="en-US" sz="2000" dirty="0" err="1">
                <a:effectLst>
                  <a:outerShdw blurRad="38100" dist="38100" dir="2700000" algn="tl">
                    <a:srgbClr val="000000">
                      <a:alpha val="43137"/>
                    </a:srgbClr>
                  </a:outerShdw>
                </a:effectLst>
              </a:rPr>
              <a:t>Valeri</a:t>
            </a:r>
            <a:r>
              <a:rPr lang="en-US" sz="2000" dirty="0">
                <a:effectLst>
                  <a:outerShdw blurRad="38100" dist="38100" dir="2700000" algn="tl">
                    <a:srgbClr val="000000">
                      <a:alpha val="43137"/>
                    </a:srgbClr>
                  </a:outerShdw>
                </a:effectLst>
              </a:rPr>
              <a:t> </a:t>
            </a:r>
            <a:r>
              <a:rPr lang="en-US" sz="2000" dirty="0" err="1">
                <a:effectLst>
                  <a:outerShdw blurRad="38100" dist="38100" dir="2700000" algn="tl">
                    <a:srgbClr val="000000">
                      <a:alpha val="43137"/>
                    </a:srgbClr>
                  </a:outerShdw>
                </a:effectLst>
              </a:rPr>
              <a:t>Petrov</a:t>
            </a:r>
            <a:r>
              <a:rPr lang="en-US" sz="2000" dirty="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Regional library “</a:t>
            </a:r>
            <a:r>
              <a:rPr lang="en-US" sz="2000" b="1" dirty="0" err="1">
                <a:effectLst>
                  <a:outerShdw blurRad="38100" dist="38100" dir="2700000" algn="tl">
                    <a:srgbClr val="000000">
                      <a:alpha val="43137"/>
                    </a:srgbClr>
                  </a:outerShdw>
                </a:effectLst>
              </a:rPr>
              <a:t>Peyo</a:t>
            </a:r>
            <a:r>
              <a:rPr lang="en-US" sz="2000" b="1" dirty="0">
                <a:effectLst>
                  <a:outerShdw blurRad="38100" dist="38100" dir="2700000" algn="tl">
                    <a:srgbClr val="000000">
                      <a:alpha val="43137"/>
                    </a:srgbClr>
                  </a:outerShdw>
                </a:effectLst>
              </a:rPr>
              <a:t> </a:t>
            </a:r>
            <a:r>
              <a:rPr lang="en-US" sz="2000" b="1" dirty="0" err="1">
                <a:effectLst>
                  <a:outerShdw blurRad="38100" dist="38100" dir="2700000" algn="tl">
                    <a:srgbClr val="000000">
                      <a:alpha val="43137"/>
                    </a:srgbClr>
                  </a:outerShdw>
                </a:effectLst>
              </a:rPr>
              <a:t>Yavorov</a:t>
            </a:r>
            <a:r>
              <a:rPr lang="en-US" sz="2000" b="1" dirty="0">
                <a:effectLst>
                  <a:outerShdw blurRad="38100" dist="38100" dir="2700000" algn="tl">
                    <a:srgbClr val="000000">
                      <a:alpha val="43137"/>
                    </a:srgbClr>
                  </a:outerShdw>
                </a:effectLst>
              </a:rPr>
              <a:t>” in </a:t>
            </a:r>
            <a:r>
              <a:rPr lang="en-US" sz="2000" b="1" dirty="0" err="1">
                <a:effectLst>
                  <a:outerShdw blurRad="38100" dist="38100" dir="2700000" algn="tl">
                    <a:srgbClr val="000000">
                      <a:alpha val="43137"/>
                    </a:srgbClr>
                  </a:outerShdw>
                </a:effectLst>
              </a:rPr>
              <a:t>Burgas</a:t>
            </a:r>
            <a:r>
              <a:rPr lang="en-US" sz="2000" b="1" dirty="0">
                <a:effectLst>
                  <a:outerShdw blurRad="38100" dist="38100" dir="2700000" algn="tl">
                    <a:srgbClr val="000000">
                      <a:alpha val="43137"/>
                    </a:srgbClr>
                  </a:outerShdw>
                </a:effectLst>
              </a:rPr>
              <a:t> </a:t>
            </a:r>
            <a:r>
              <a:rPr lang="en-US" sz="2000" dirty="0">
                <a:effectLst>
                  <a:outerShdw blurRad="38100" dist="38100" dir="2700000" algn="tl">
                    <a:srgbClr val="000000">
                      <a:alpha val="43137"/>
                    </a:srgbClr>
                  </a:outerShdw>
                </a:effectLst>
              </a:rPr>
              <a:t>- provide information on various educational resources and distance learning courses, as well as a series of audiobooks. The library is also involved in the “All Digital Week” digital skills campaign. To engage readers, they publish works, jokes, and pranks related to libraries, librarians, reading, and books.  They also participate in the Reading Marathon with the initiative Reading </a:t>
            </a:r>
            <a:r>
              <a:rPr lang="en-US" sz="2000" dirty="0" err="1">
                <a:effectLst>
                  <a:outerShdw blurRad="38100" dist="38100" dir="2700000" algn="tl">
                    <a:srgbClr val="000000">
                      <a:alpha val="43137"/>
                    </a:srgbClr>
                  </a:outerShdw>
                </a:effectLst>
              </a:rPr>
              <a:t>Burgas</a:t>
            </a:r>
            <a:r>
              <a:rPr lang="en-US" sz="2000" dirty="0">
                <a:effectLst>
                  <a:outerShdw blurRad="38100" dist="38100" dir="2700000" algn="tl">
                    <a:srgbClr val="000000">
                      <a:alpha val="43137"/>
                    </a:srgbClr>
                  </a:outerShdw>
                </a:effectLst>
              </a:rPr>
              <a:t> 2020.</a:t>
            </a:r>
          </a:p>
          <a:p>
            <a:endParaRPr lang="bg-BG"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79983793"/>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6"/>
          <p:cNvSpPr>
            <a:spLocks noGrp="1"/>
          </p:cNvSpPr>
          <p:nvPr>
            <p:ph type="title"/>
          </p:nvPr>
        </p:nvSpPr>
        <p:spPr>
          <a:xfrm>
            <a:off x="618309" y="50310"/>
            <a:ext cx="2077128" cy="743392"/>
          </a:xfrm>
        </p:spPr>
        <p:txBody>
          <a:bodyPr>
            <a:normAutofit/>
          </a:bodyPr>
          <a:lstStyle/>
          <a:p>
            <a:pPr lvl="0"/>
            <a:r>
              <a:rPr lang="en-US" b="1" cap="all" dirty="0">
                <a:effectLst>
                  <a:outerShdw blurRad="38100" dist="38100" dir="2700000" algn="tl">
                    <a:srgbClr val="000000">
                      <a:alpha val="43137"/>
                    </a:srgbClr>
                  </a:outerShdw>
                </a:effectLst>
              </a:rPr>
              <a:t>results</a:t>
            </a:r>
            <a:endParaRPr lang="bg-BG" dirty="0">
              <a:effectLst>
                <a:outerShdw blurRad="38100" dist="38100" dir="2700000" algn="tl">
                  <a:srgbClr val="000000">
                    <a:alpha val="43137"/>
                  </a:srgbClr>
                </a:outerShdw>
              </a:effectLst>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pPr/>
              <a:t>12</a:t>
            </a:fld>
            <a:endParaRPr lang="en-US" dirty="0"/>
          </a:p>
        </p:txBody>
      </p:sp>
      <p:pic>
        <p:nvPicPr>
          <p:cNvPr id="8"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9"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
        <p:nvSpPr>
          <p:cNvPr id="12" name="Текстово поле 11">
            <a:extLst>
              <a:ext uri="{FF2B5EF4-FFF2-40B4-BE49-F238E27FC236}">
                <a16:creationId xmlns:a16="http://schemas.microsoft.com/office/drawing/2014/main" id="{33FF9584-F374-4C3D-917A-9A63373B2605}"/>
              </a:ext>
            </a:extLst>
          </p:cNvPr>
          <p:cNvSpPr txBox="1"/>
          <p:nvPr/>
        </p:nvSpPr>
        <p:spPr>
          <a:xfrm>
            <a:off x="1421962" y="6325075"/>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REGIONAL LIBRARIES AND REGIONAL HISTORY MUSEUMS IN BULGARIA IN THE CONDITIONS OF LOCKDOWN: SOCIAL NETWORK CASE STUDY</a:t>
            </a:r>
          </a:p>
          <a:p>
            <a:pPr algn="ctr"/>
            <a:r>
              <a:rPr lang="en-US" sz="1100" b="1" dirty="0">
                <a:latin typeface="Book Antiqua" panose="02040602050305030304" pitchFamily="18" charset="0"/>
              </a:rPr>
              <a:t>Svetoslava Dimitrova, Sonya </a:t>
            </a:r>
            <a:r>
              <a:rPr lang="en-US" sz="1100" b="1" dirty="0" err="1">
                <a:latin typeface="Book Antiqua" panose="02040602050305030304" pitchFamily="18" charset="0"/>
              </a:rPr>
              <a:t>Spasova</a:t>
            </a:r>
            <a:endParaRPr lang="bg-BG" sz="1100" i="1" dirty="0">
              <a:latin typeface="Book Antiqua" panose="02040602050305030304" pitchFamily="18" charset="0"/>
            </a:endParaRPr>
          </a:p>
        </p:txBody>
      </p:sp>
      <p:sp>
        <p:nvSpPr>
          <p:cNvPr id="13" name="Текстово поле 12"/>
          <p:cNvSpPr txBox="1"/>
          <p:nvPr/>
        </p:nvSpPr>
        <p:spPr>
          <a:xfrm>
            <a:off x="618309" y="624198"/>
            <a:ext cx="7769678"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Regional libraries</a:t>
            </a:r>
            <a:endParaRPr lang="bg-BG" sz="2400" b="1" dirty="0">
              <a:effectLst>
                <a:outerShdw blurRad="38100" dist="38100" dir="2700000" algn="tl">
                  <a:srgbClr val="000000">
                    <a:alpha val="43137"/>
                  </a:srgbClr>
                </a:outerShdw>
              </a:effectLst>
            </a:endParaRPr>
          </a:p>
        </p:txBody>
      </p:sp>
      <p:sp>
        <p:nvSpPr>
          <p:cNvPr id="2" name="Текстово поле 1"/>
          <p:cNvSpPr txBox="1"/>
          <p:nvPr/>
        </p:nvSpPr>
        <p:spPr>
          <a:xfrm>
            <a:off x="618309" y="1085863"/>
            <a:ext cx="10887136" cy="5016758"/>
          </a:xfrm>
          <a:prstGeom prst="rect">
            <a:avLst/>
          </a:prstGeom>
          <a:noFill/>
        </p:spPr>
        <p:txBody>
          <a:bodyPr wrap="square" rtlCol="0">
            <a:spAutoFit/>
          </a:bodyPr>
          <a:lstStyle/>
          <a:p>
            <a:r>
              <a:rPr lang="en-US" sz="2000" b="1" dirty="0">
                <a:effectLst>
                  <a:outerShdw blurRad="38100" dist="38100" dir="2700000" algn="tl">
                    <a:srgbClr val="000000">
                      <a:alpha val="43137"/>
                    </a:srgbClr>
                  </a:outerShdw>
                </a:effectLst>
              </a:rPr>
              <a:t>Northeast area</a:t>
            </a:r>
          </a:p>
          <a:p>
            <a:r>
              <a:rPr lang="en-GB" sz="2000" b="1" i="1" dirty="0">
                <a:effectLst>
                  <a:outerShdw blurRad="38100" dist="38100" dir="2700000" algn="tl">
                    <a:srgbClr val="000000">
                      <a:alpha val="43137"/>
                    </a:srgbClr>
                  </a:outerShdw>
                </a:effectLst>
              </a:rPr>
              <a:t>Regional library “</a:t>
            </a:r>
            <a:r>
              <a:rPr lang="en-GB" sz="2000" b="1" i="1" dirty="0" err="1">
                <a:effectLst>
                  <a:outerShdw blurRad="38100" dist="38100" dir="2700000" algn="tl">
                    <a:srgbClr val="000000">
                      <a:alpha val="43137"/>
                    </a:srgbClr>
                  </a:outerShdw>
                </a:effectLst>
              </a:rPr>
              <a:t>Pencho</a:t>
            </a:r>
            <a:r>
              <a:rPr lang="en-GB" sz="2000" b="1" i="1" dirty="0">
                <a:effectLst>
                  <a:outerShdw blurRad="38100" dist="38100" dir="2700000" algn="tl">
                    <a:srgbClr val="000000">
                      <a:alpha val="43137"/>
                    </a:srgbClr>
                  </a:outerShdw>
                </a:effectLst>
              </a:rPr>
              <a:t> </a:t>
            </a:r>
            <a:r>
              <a:rPr lang="en-GB" sz="2000" b="1" i="1" dirty="0" err="1">
                <a:effectLst>
                  <a:outerShdw blurRad="38100" dist="38100" dir="2700000" algn="tl">
                    <a:srgbClr val="000000">
                      <a:alpha val="43137"/>
                    </a:srgbClr>
                  </a:outerShdw>
                </a:effectLst>
              </a:rPr>
              <a:t>Slaveykov</a:t>
            </a:r>
            <a:r>
              <a:rPr lang="en-GB" sz="2000" b="1" i="1" dirty="0">
                <a:effectLst>
                  <a:outerShdw blurRad="38100" dist="38100" dir="2700000" algn="tl">
                    <a:srgbClr val="000000">
                      <a:alpha val="43137"/>
                    </a:srgbClr>
                  </a:outerShdw>
                </a:effectLst>
              </a:rPr>
              <a:t>” in Varna</a:t>
            </a:r>
            <a:r>
              <a:rPr lang="en-GB" sz="2000" b="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 information about borrowing books, when they are expected to reopen. They take the initiative “Think and tell which is your favourite book or literary character, share what made a strong impression on you, what made you laugh from the heart” or what made you cry, what changed you! Write a review for it and inspire someone else to read it!.</a:t>
            </a:r>
            <a:r>
              <a:rPr lang="en-US" sz="2000" dirty="0">
                <a:effectLst>
                  <a:outerShdw blurRad="38100" dist="38100" dir="2700000" algn="tl">
                    <a:srgbClr val="000000">
                      <a:alpha val="43137"/>
                    </a:srgbClr>
                  </a:outerShdw>
                </a:effectLst>
              </a:rPr>
              <a:t> </a:t>
            </a:r>
            <a:r>
              <a:rPr lang="en-GB" sz="2000" b="1" i="1" dirty="0">
                <a:effectLst>
                  <a:outerShdw blurRad="38100" dist="38100" dir="2700000" algn="tl">
                    <a:srgbClr val="000000">
                      <a:alpha val="43137"/>
                    </a:srgbClr>
                  </a:outerShdw>
                </a:effectLst>
              </a:rPr>
              <a:t>Regional library “Dora Gabe” in Dobrich</a:t>
            </a:r>
            <a:r>
              <a:rPr lang="en-GB" sz="2000" dirty="0">
                <a:effectLst>
                  <a:outerShdw blurRad="38100" dist="38100" dir="2700000" algn="tl">
                    <a:srgbClr val="000000">
                      <a:alpha val="43137"/>
                    </a:srgbClr>
                  </a:outerShdw>
                </a:effectLst>
              </a:rPr>
              <a:t> – information about the website’s section Useful for you, over 90 quick links with useful web information about health, education, employment and culture.”. </a:t>
            </a:r>
            <a:r>
              <a:rPr lang="en-GB" sz="2000" b="1" i="1" dirty="0">
                <a:effectLst>
                  <a:outerShdw blurRad="38100" dist="38100" dir="2700000" algn="tl">
                    <a:srgbClr val="000000">
                      <a:alpha val="43137"/>
                    </a:srgbClr>
                  </a:outerShdw>
                </a:effectLst>
              </a:rPr>
              <a:t>Regional library “Petyr </a:t>
            </a:r>
            <a:r>
              <a:rPr lang="en-GB" sz="2000" b="1" i="1" dirty="0" err="1">
                <a:effectLst>
                  <a:outerShdw blurRad="38100" dist="38100" dir="2700000" algn="tl">
                    <a:srgbClr val="000000">
                      <a:alpha val="43137"/>
                    </a:srgbClr>
                  </a:outerShdw>
                </a:effectLst>
              </a:rPr>
              <a:t>Stypov</a:t>
            </a:r>
            <a:r>
              <a:rPr lang="en-GB" sz="2000" b="1" i="1" dirty="0">
                <a:effectLst>
                  <a:outerShdw blurRad="38100" dist="38100" dir="2700000" algn="tl">
                    <a:srgbClr val="000000">
                      <a:alpha val="43137"/>
                    </a:srgbClr>
                  </a:outerShdw>
                </a:effectLst>
              </a:rPr>
              <a:t>” in </a:t>
            </a:r>
            <a:r>
              <a:rPr lang="en-GB" sz="2000" b="1" i="1" dirty="0" err="1">
                <a:effectLst>
                  <a:outerShdw blurRad="38100" dist="38100" dir="2700000" algn="tl">
                    <a:srgbClr val="000000">
                      <a:alpha val="43137"/>
                    </a:srgbClr>
                  </a:outerShdw>
                </a:effectLst>
              </a:rPr>
              <a:t>Targovishte</a:t>
            </a:r>
            <a:r>
              <a:rPr lang="en-GB" sz="2000" b="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 in connection with the Reading Marathon, they publish: “Every day, until the end of the Reading Marathon, we will publish one question, and they will be many and varied to make it more interesting. Write your answers below the post and let us have fun! </a:t>
            </a:r>
            <a:r>
              <a:rPr lang="en-GB" sz="2000" b="1" i="1" dirty="0">
                <a:effectLst>
                  <a:outerShdw blurRad="38100" dist="38100" dir="2700000" algn="tl">
                    <a:srgbClr val="000000">
                      <a:alpha val="43137"/>
                    </a:srgbClr>
                  </a:outerShdw>
                </a:effectLst>
              </a:rPr>
              <a:t>Regional library “</a:t>
            </a:r>
            <a:r>
              <a:rPr lang="en-GB" sz="2000" b="1" i="1" dirty="0" err="1">
                <a:effectLst>
                  <a:outerShdw blurRad="38100" dist="38100" dir="2700000" algn="tl">
                    <a:srgbClr val="000000">
                      <a:alpha val="43137"/>
                    </a:srgbClr>
                  </a:outerShdw>
                </a:effectLst>
              </a:rPr>
              <a:t>Stoyan</a:t>
            </a:r>
            <a:r>
              <a:rPr lang="en-GB" sz="2000" b="1" i="1" dirty="0">
                <a:effectLst>
                  <a:outerShdw blurRad="38100" dist="38100" dir="2700000" algn="tl">
                    <a:srgbClr val="000000">
                      <a:alpha val="43137"/>
                    </a:srgbClr>
                  </a:outerShdw>
                </a:effectLst>
              </a:rPr>
              <a:t> </a:t>
            </a:r>
            <a:r>
              <a:rPr lang="en-GB" sz="2000" b="1" i="1" dirty="0" err="1">
                <a:effectLst>
                  <a:outerShdw blurRad="38100" dist="38100" dir="2700000" algn="tl">
                    <a:srgbClr val="000000">
                      <a:alpha val="43137"/>
                    </a:srgbClr>
                  </a:outerShdw>
                </a:effectLst>
              </a:rPr>
              <a:t>Chilingirov</a:t>
            </a:r>
            <a:r>
              <a:rPr lang="en-GB" sz="2000" b="1" i="1" dirty="0">
                <a:effectLst>
                  <a:outerShdw blurRad="38100" dist="38100" dir="2700000" algn="tl">
                    <a:srgbClr val="000000">
                      <a:alpha val="43137"/>
                    </a:srgbClr>
                  </a:outerShdw>
                </a:effectLst>
              </a:rPr>
              <a:t>” in Shumen</a:t>
            </a:r>
            <a:r>
              <a:rPr lang="en-GB" sz="2000" b="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 reminds its readers that they can use the online services offered on the library’s website, as well as the digitized book collections published on its Digital Library website and the local history content on the websites. </a:t>
            </a:r>
            <a:endParaRPr lang="bg-BG" sz="2000" dirty="0">
              <a:effectLst>
                <a:outerShdw blurRad="38100" dist="38100" dir="2700000" algn="tl">
                  <a:srgbClr val="000000">
                    <a:alpha val="43137"/>
                  </a:srgbClr>
                </a:outerShdw>
              </a:effectLst>
            </a:endParaRPr>
          </a:p>
          <a:p>
            <a:endParaRPr lang="bg-BG"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3159911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6"/>
          <p:cNvSpPr>
            <a:spLocks noGrp="1"/>
          </p:cNvSpPr>
          <p:nvPr>
            <p:ph type="title"/>
          </p:nvPr>
        </p:nvSpPr>
        <p:spPr>
          <a:xfrm>
            <a:off x="517287" y="111638"/>
            <a:ext cx="2077128" cy="743392"/>
          </a:xfrm>
        </p:spPr>
        <p:txBody>
          <a:bodyPr>
            <a:normAutofit/>
          </a:bodyPr>
          <a:lstStyle/>
          <a:p>
            <a:pPr lvl="0"/>
            <a:r>
              <a:rPr lang="en-US" b="1" cap="all" dirty="0">
                <a:effectLst>
                  <a:outerShdw blurRad="38100" dist="38100" dir="2700000" algn="tl">
                    <a:srgbClr val="000000">
                      <a:alpha val="43137"/>
                    </a:srgbClr>
                  </a:outerShdw>
                </a:effectLst>
              </a:rPr>
              <a:t>results</a:t>
            </a:r>
            <a:endParaRPr lang="bg-BG" dirty="0">
              <a:effectLst>
                <a:outerShdw blurRad="38100" dist="38100" dir="2700000" algn="tl">
                  <a:srgbClr val="000000">
                    <a:alpha val="43137"/>
                  </a:srgbClr>
                </a:outerShdw>
              </a:effectLst>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pPr/>
              <a:t>13</a:t>
            </a:fld>
            <a:endParaRPr lang="en-US" dirty="0"/>
          </a:p>
        </p:txBody>
      </p:sp>
      <p:pic>
        <p:nvPicPr>
          <p:cNvPr id="8"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9"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
        <p:nvSpPr>
          <p:cNvPr id="12" name="Текстово поле 11">
            <a:extLst>
              <a:ext uri="{FF2B5EF4-FFF2-40B4-BE49-F238E27FC236}">
                <a16:creationId xmlns:a16="http://schemas.microsoft.com/office/drawing/2014/main" id="{33FF9584-F374-4C3D-917A-9A63373B2605}"/>
              </a:ext>
            </a:extLst>
          </p:cNvPr>
          <p:cNvSpPr txBox="1"/>
          <p:nvPr/>
        </p:nvSpPr>
        <p:spPr>
          <a:xfrm>
            <a:off x="1421962" y="6325075"/>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REGIONAL LIBRARIES AND REGIONAL HISTORY MUSEUMS IN BULGARIA IN THE CONDITIONS OF LOCKDOWN: SOCIAL NETWORK CASE STUDY</a:t>
            </a:r>
          </a:p>
          <a:p>
            <a:pPr algn="ctr"/>
            <a:r>
              <a:rPr lang="en-US" sz="1100" b="1" dirty="0">
                <a:latin typeface="Book Antiqua" panose="02040602050305030304" pitchFamily="18" charset="0"/>
              </a:rPr>
              <a:t>Svetoslava Dimitrova, Sonya </a:t>
            </a:r>
            <a:r>
              <a:rPr lang="en-US" sz="1100" b="1" dirty="0" err="1">
                <a:latin typeface="Book Antiqua" panose="02040602050305030304" pitchFamily="18" charset="0"/>
              </a:rPr>
              <a:t>Spasova</a:t>
            </a:r>
            <a:endParaRPr lang="bg-BG" sz="1100" i="1" dirty="0">
              <a:latin typeface="Book Antiqua" panose="02040602050305030304" pitchFamily="18" charset="0"/>
            </a:endParaRPr>
          </a:p>
        </p:txBody>
      </p:sp>
      <p:sp>
        <p:nvSpPr>
          <p:cNvPr id="13" name="Текстово поле 12"/>
          <p:cNvSpPr txBox="1"/>
          <p:nvPr/>
        </p:nvSpPr>
        <p:spPr>
          <a:xfrm>
            <a:off x="517287" y="624198"/>
            <a:ext cx="7769678"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Regional libraries</a:t>
            </a:r>
            <a:endParaRPr lang="bg-BG" sz="2400" b="1" dirty="0">
              <a:effectLst>
                <a:outerShdw blurRad="38100" dist="38100" dir="2700000" algn="tl">
                  <a:srgbClr val="000000">
                    <a:alpha val="43137"/>
                  </a:srgbClr>
                </a:outerShdw>
              </a:effectLst>
            </a:endParaRPr>
          </a:p>
        </p:txBody>
      </p:sp>
      <p:sp>
        <p:nvSpPr>
          <p:cNvPr id="2" name="Текстово поле 1"/>
          <p:cNvSpPr txBox="1"/>
          <p:nvPr/>
        </p:nvSpPr>
        <p:spPr>
          <a:xfrm>
            <a:off x="517287" y="1158240"/>
            <a:ext cx="11065113" cy="4708981"/>
          </a:xfrm>
          <a:prstGeom prst="rect">
            <a:avLst/>
          </a:prstGeom>
          <a:noFill/>
        </p:spPr>
        <p:txBody>
          <a:bodyPr wrap="square" rtlCol="0">
            <a:spAutoFit/>
          </a:bodyPr>
          <a:lstStyle/>
          <a:p>
            <a:r>
              <a:rPr lang="en-US" sz="2000" b="1" dirty="0">
                <a:effectLst>
                  <a:outerShdw blurRad="38100" dist="38100" dir="2700000" algn="tl">
                    <a:srgbClr val="000000">
                      <a:alpha val="43137"/>
                    </a:srgbClr>
                  </a:outerShdw>
                </a:effectLst>
              </a:rPr>
              <a:t>North central area</a:t>
            </a:r>
          </a:p>
          <a:p>
            <a:r>
              <a:rPr lang="en-US" sz="2000" b="1" dirty="0">
                <a:effectLst>
                  <a:outerShdw blurRad="38100" dist="38100" dir="2700000" algn="tl">
                    <a:srgbClr val="000000">
                      <a:alpha val="43137"/>
                    </a:srgbClr>
                  </a:outerShdw>
                </a:effectLst>
              </a:rPr>
              <a:t>Regional library “</a:t>
            </a:r>
            <a:r>
              <a:rPr lang="en-US" sz="2000" b="1" dirty="0" err="1">
                <a:effectLst>
                  <a:outerShdw blurRad="38100" dist="38100" dir="2700000" algn="tl">
                    <a:srgbClr val="000000">
                      <a:alpha val="43137"/>
                    </a:srgbClr>
                  </a:outerShdw>
                </a:effectLst>
              </a:rPr>
              <a:t>Petko</a:t>
            </a:r>
            <a:r>
              <a:rPr lang="en-US" sz="2000" b="1" dirty="0">
                <a:effectLst>
                  <a:outerShdw blurRad="38100" dist="38100" dir="2700000" algn="tl">
                    <a:srgbClr val="000000">
                      <a:alpha val="43137"/>
                    </a:srgbClr>
                  </a:outerShdw>
                </a:effectLst>
              </a:rPr>
              <a:t> </a:t>
            </a:r>
            <a:r>
              <a:rPr lang="en-US" sz="2000" b="1" dirty="0" err="1">
                <a:effectLst>
                  <a:outerShdw blurRad="38100" dist="38100" dir="2700000" algn="tl">
                    <a:srgbClr val="000000">
                      <a:alpha val="43137"/>
                    </a:srgbClr>
                  </a:outerShdw>
                </a:effectLst>
              </a:rPr>
              <a:t>Rachev</a:t>
            </a:r>
            <a:r>
              <a:rPr lang="en-US" sz="2000" b="1" dirty="0">
                <a:effectLst>
                  <a:outerShdw blurRad="38100" dist="38100" dir="2700000" algn="tl">
                    <a:srgbClr val="000000">
                      <a:alpha val="43137"/>
                    </a:srgbClr>
                  </a:outerShdw>
                </a:effectLst>
              </a:rPr>
              <a:t> </a:t>
            </a:r>
            <a:r>
              <a:rPr lang="en-US" sz="2000" b="1" dirty="0" err="1">
                <a:effectLst>
                  <a:outerShdw blurRad="38100" dist="38100" dir="2700000" algn="tl">
                    <a:srgbClr val="000000">
                      <a:alpha val="43137"/>
                    </a:srgbClr>
                  </a:outerShdw>
                </a:effectLst>
              </a:rPr>
              <a:t>Slaveykov</a:t>
            </a:r>
            <a:r>
              <a:rPr lang="en-US" sz="2000" b="1" dirty="0">
                <a:effectLst>
                  <a:outerShdw blurRad="38100" dist="38100" dir="2700000" algn="tl">
                    <a:srgbClr val="000000">
                      <a:alpha val="43137"/>
                    </a:srgbClr>
                  </a:outerShdw>
                </a:effectLst>
              </a:rPr>
              <a:t>” in </a:t>
            </a:r>
            <a:r>
              <a:rPr lang="en-US" sz="2000" b="1" dirty="0" err="1">
                <a:effectLst>
                  <a:outerShdw blurRad="38100" dist="38100" dir="2700000" algn="tl">
                    <a:srgbClr val="000000">
                      <a:alpha val="43137"/>
                    </a:srgbClr>
                  </a:outerShdw>
                </a:effectLst>
              </a:rPr>
              <a:t>Veliko</a:t>
            </a:r>
            <a:r>
              <a:rPr lang="en-US" sz="2000" b="1" dirty="0">
                <a:effectLst>
                  <a:outerShdw blurRad="38100" dist="38100" dir="2700000" algn="tl">
                    <a:srgbClr val="000000">
                      <a:alpha val="43137"/>
                    </a:srgbClr>
                  </a:outerShdw>
                </a:effectLst>
              </a:rPr>
              <a:t> </a:t>
            </a:r>
            <a:r>
              <a:rPr lang="en-US" sz="2000" b="1" dirty="0" err="1">
                <a:effectLst>
                  <a:outerShdw blurRad="38100" dist="38100" dir="2700000" algn="tl">
                    <a:srgbClr val="000000">
                      <a:alpha val="43137"/>
                    </a:srgbClr>
                  </a:outerShdw>
                </a:effectLst>
              </a:rPr>
              <a:t>Tarnovo</a:t>
            </a:r>
            <a:r>
              <a:rPr lang="en-US" sz="2000" b="1" dirty="0">
                <a:effectLst>
                  <a:outerShdw blurRad="38100" dist="38100" dir="2700000" algn="tl">
                    <a:srgbClr val="000000">
                      <a:alpha val="43137"/>
                    </a:srgbClr>
                  </a:outerShdw>
                </a:effectLst>
              </a:rPr>
              <a:t> </a:t>
            </a:r>
            <a:r>
              <a:rPr lang="en-US" sz="2000" dirty="0">
                <a:effectLst>
                  <a:outerShdw blurRad="38100" dist="38100" dir="2700000" algn="tl">
                    <a:srgbClr val="000000">
                      <a:alpha val="43137"/>
                    </a:srgbClr>
                  </a:outerShdw>
                </a:effectLst>
              </a:rPr>
              <a:t>- offers the service “Delivery of books to homes”, and subsequently extended it until the end of the state of emergency. Presentations of various books also begin</a:t>
            </a:r>
            <a:r>
              <a:rPr lang="en-US" sz="2000" b="1" dirty="0">
                <a:effectLst>
                  <a:outerShdw blurRad="38100" dist="38100" dir="2700000" algn="tl">
                    <a:srgbClr val="000000">
                      <a:alpha val="43137"/>
                    </a:srgbClr>
                  </a:outerShdw>
                </a:effectLst>
              </a:rPr>
              <a:t>. Regional library “</a:t>
            </a:r>
            <a:r>
              <a:rPr lang="en-US" sz="2000" b="1" dirty="0" err="1">
                <a:effectLst>
                  <a:outerShdw blurRad="38100" dist="38100" dir="2700000" algn="tl">
                    <a:srgbClr val="000000">
                      <a:alpha val="43137"/>
                    </a:srgbClr>
                  </a:outerShdw>
                </a:effectLst>
              </a:rPr>
              <a:t>Aprilov-Palauzov</a:t>
            </a:r>
            <a:r>
              <a:rPr lang="en-US" sz="2000" b="1" dirty="0">
                <a:effectLst>
                  <a:outerShdw blurRad="38100" dist="38100" dir="2700000" algn="tl">
                    <a:srgbClr val="000000">
                      <a:alpha val="43137"/>
                    </a:srgbClr>
                  </a:outerShdw>
                </a:effectLst>
              </a:rPr>
              <a:t>” in Gabrovo</a:t>
            </a:r>
            <a:r>
              <a:rPr lang="en-US" sz="2000" dirty="0">
                <a:effectLst>
                  <a:outerShdw blurRad="38100" dist="38100" dir="2700000" algn="tl">
                    <a:srgbClr val="000000">
                      <a:alpha val="43137"/>
                    </a:srgbClr>
                  </a:outerShdw>
                </a:effectLst>
              </a:rPr>
              <a:t> - fully fulfil the social function of the library; they even share information about the vacancies as of 23rd March 2020; information about the International Children’s Book Day; on the Reading Marathon, they share videos with children and students reading stories. </a:t>
            </a:r>
            <a:r>
              <a:rPr lang="en-US" sz="2000" b="1" dirty="0">
                <a:effectLst>
                  <a:outerShdw blurRad="38100" dist="38100" dir="2700000" algn="tl">
                    <a:srgbClr val="000000">
                      <a:alpha val="43137"/>
                    </a:srgbClr>
                  </a:outerShdw>
                </a:effectLst>
              </a:rPr>
              <a:t>Regional library “</a:t>
            </a:r>
            <a:r>
              <a:rPr lang="en-US" sz="2000" b="1" dirty="0" err="1">
                <a:effectLst>
                  <a:outerShdw blurRad="38100" dist="38100" dir="2700000" algn="tl">
                    <a:srgbClr val="000000">
                      <a:alpha val="43137"/>
                    </a:srgbClr>
                  </a:outerShdw>
                </a:effectLst>
              </a:rPr>
              <a:t>Lyuben</a:t>
            </a:r>
            <a:r>
              <a:rPr lang="en-US" sz="2000" b="1" dirty="0">
                <a:effectLst>
                  <a:outerShdw blurRad="38100" dist="38100" dir="2700000" algn="tl">
                    <a:srgbClr val="000000">
                      <a:alpha val="43137"/>
                    </a:srgbClr>
                  </a:outerShdw>
                </a:effectLst>
              </a:rPr>
              <a:t> </a:t>
            </a:r>
            <a:r>
              <a:rPr lang="en-US" sz="2000" b="1" dirty="0" err="1">
                <a:effectLst>
                  <a:outerShdw blurRad="38100" dist="38100" dir="2700000" algn="tl">
                    <a:srgbClr val="000000">
                      <a:alpha val="43137"/>
                    </a:srgbClr>
                  </a:outerShdw>
                </a:effectLst>
              </a:rPr>
              <a:t>Karavelov</a:t>
            </a:r>
            <a:r>
              <a:rPr lang="en-US" sz="2000" b="1" dirty="0">
                <a:effectLst>
                  <a:outerShdw blurRad="38100" dist="38100" dir="2700000" algn="tl">
                    <a:srgbClr val="000000">
                      <a:alpha val="43137"/>
                    </a:srgbClr>
                  </a:outerShdw>
                </a:effectLst>
              </a:rPr>
              <a:t>” in Ruse </a:t>
            </a:r>
            <a:r>
              <a:rPr lang="en-US" sz="2000" dirty="0">
                <a:effectLst>
                  <a:outerShdw blurRad="38100" dist="38100" dir="2700000" algn="tl">
                    <a:srgbClr val="000000">
                      <a:alpha val="43137"/>
                    </a:srgbClr>
                  </a:outerShdw>
                </a:effectLst>
              </a:rPr>
              <a:t>- posts dedicated to the Reading Marathon predominate, which include numerous videos with children and adults and stories by famous authors; as well as information about the international competition EX </a:t>
            </a:r>
            <a:r>
              <a:rPr lang="en-US" sz="2000" dirty="0" err="1">
                <a:effectLst>
                  <a:outerShdw blurRad="38100" dist="38100" dir="2700000" algn="tl">
                    <a:srgbClr val="000000">
                      <a:alpha val="43137"/>
                    </a:srgbClr>
                  </a:outerShdw>
                </a:effectLst>
              </a:rPr>
              <a:t>libris</a:t>
            </a:r>
            <a:r>
              <a:rPr lang="en-US" sz="2000" dirty="0">
                <a:effectLst>
                  <a:outerShdw blurRad="38100" dist="38100" dir="2700000" algn="tl">
                    <a:srgbClr val="000000">
                      <a:alpha val="43137"/>
                    </a:srgbClr>
                  </a:outerShdw>
                </a:effectLst>
              </a:rPr>
              <a:t>, organized by the library. </a:t>
            </a:r>
            <a:r>
              <a:rPr lang="en-US" sz="2000" b="1" dirty="0">
                <a:effectLst>
                  <a:outerShdw blurRad="38100" dist="38100" dir="2700000" algn="tl">
                    <a:srgbClr val="000000">
                      <a:alpha val="43137"/>
                    </a:srgbClr>
                  </a:outerShdw>
                </a:effectLst>
              </a:rPr>
              <a:t>Regional library “Prof. </a:t>
            </a:r>
            <a:r>
              <a:rPr lang="en-US" sz="2000" b="1" dirty="0" err="1">
                <a:effectLst>
                  <a:outerShdw blurRad="38100" dist="38100" dir="2700000" algn="tl">
                    <a:srgbClr val="000000">
                      <a:alpha val="43137"/>
                    </a:srgbClr>
                  </a:outerShdw>
                </a:effectLst>
              </a:rPr>
              <a:t>Boyan</a:t>
            </a:r>
            <a:r>
              <a:rPr lang="en-US" sz="2000" b="1" dirty="0">
                <a:effectLst>
                  <a:outerShdw blurRad="38100" dist="38100" dir="2700000" algn="tl">
                    <a:srgbClr val="000000">
                      <a:alpha val="43137"/>
                    </a:srgbClr>
                  </a:outerShdw>
                </a:effectLst>
              </a:rPr>
              <a:t> </a:t>
            </a:r>
            <a:r>
              <a:rPr lang="en-US" sz="2000" b="1" dirty="0" err="1">
                <a:effectLst>
                  <a:outerShdw blurRad="38100" dist="38100" dir="2700000" algn="tl">
                    <a:srgbClr val="000000">
                      <a:alpha val="43137"/>
                    </a:srgbClr>
                  </a:outerShdw>
                </a:effectLst>
              </a:rPr>
              <a:t>Penev</a:t>
            </a:r>
            <a:r>
              <a:rPr lang="en-US" sz="2000" b="1" dirty="0">
                <a:effectLst>
                  <a:outerShdw blurRad="38100" dist="38100" dir="2700000" algn="tl">
                    <a:srgbClr val="000000">
                      <a:alpha val="43137"/>
                    </a:srgbClr>
                  </a:outerShdw>
                </a:effectLst>
              </a:rPr>
              <a:t>” in </a:t>
            </a:r>
            <a:r>
              <a:rPr lang="en-US" sz="2000" b="1" dirty="0" err="1">
                <a:effectLst>
                  <a:outerShdw blurRad="38100" dist="38100" dir="2700000" algn="tl">
                    <a:srgbClr val="000000">
                      <a:alpha val="43137"/>
                    </a:srgbClr>
                  </a:outerShdw>
                </a:effectLst>
              </a:rPr>
              <a:t>Razgrad</a:t>
            </a:r>
            <a:r>
              <a:rPr lang="en-US" sz="2000" dirty="0">
                <a:effectLst>
                  <a:outerShdw blurRad="38100" dist="38100" dir="2700000" algn="tl">
                    <a:srgbClr val="000000">
                      <a:alpha val="43137"/>
                    </a:srgbClr>
                  </a:outerShdw>
                </a:effectLst>
              </a:rPr>
              <a:t> - library staff, and later students, are involved in reading a variety of literary works. </a:t>
            </a:r>
            <a:r>
              <a:rPr lang="en-US" sz="2000" b="1" dirty="0">
                <a:effectLst>
                  <a:outerShdw blurRad="38100" dist="38100" dir="2700000" algn="tl">
                    <a:srgbClr val="000000">
                      <a:alpha val="43137"/>
                    </a:srgbClr>
                  </a:outerShdw>
                </a:effectLst>
              </a:rPr>
              <a:t>Regional library “</a:t>
            </a:r>
            <a:r>
              <a:rPr lang="en-US" sz="2000" b="1" dirty="0" err="1">
                <a:effectLst>
                  <a:outerShdw blurRad="38100" dist="38100" dir="2700000" algn="tl">
                    <a:srgbClr val="000000">
                      <a:alpha val="43137"/>
                    </a:srgbClr>
                  </a:outerShdw>
                </a:effectLst>
              </a:rPr>
              <a:t>Partenii</a:t>
            </a:r>
            <a:r>
              <a:rPr lang="en-US" sz="2000" b="1" dirty="0">
                <a:effectLst>
                  <a:outerShdw blurRad="38100" dist="38100" dir="2700000" algn="tl">
                    <a:srgbClr val="000000">
                      <a:alpha val="43137"/>
                    </a:srgbClr>
                  </a:outerShdw>
                </a:effectLst>
              </a:rPr>
              <a:t> Pavlovich” in </a:t>
            </a:r>
            <a:r>
              <a:rPr lang="en-US" sz="2000" b="1" dirty="0" err="1">
                <a:effectLst>
                  <a:outerShdw blurRad="38100" dist="38100" dir="2700000" algn="tl">
                    <a:srgbClr val="000000">
                      <a:alpha val="43137"/>
                    </a:srgbClr>
                  </a:outerShdw>
                </a:effectLst>
              </a:rPr>
              <a:t>Silistra</a:t>
            </a:r>
            <a:r>
              <a:rPr lang="en-US" sz="2000" b="1" dirty="0">
                <a:effectLst>
                  <a:outerShdw blurRad="38100" dist="38100" dir="2700000" algn="tl">
                    <a:srgbClr val="000000">
                      <a:alpha val="43137"/>
                    </a:srgbClr>
                  </a:outerShdw>
                </a:effectLst>
              </a:rPr>
              <a:t> </a:t>
            </a:r>
            <a:r>
              <a:rPr lang="en-US" sz="2000" dirty="0">
                <a:effectLst>
                  <a:outerShdw blurRad="38100" dist="38100" dir="2700000" algn="tl">
                    <a:srgbClr val="000000">
                      <a:alpha val="43137"/>
                    </a:srgbClr>
                  </a:outerShdw>
                </a:effectLst>
              </a:rPr>
              <a:t>- information about freely available educational resources. The library is also among the many that participate in the National Online Forum “COVID-19: the answer of libraries”.</a:t>
            </a:r>
          </a:p>
        </p:txBody>
      </p:sp>
    </p:spTree>
    <p:extLst>
      <p:ext uri="{BB962C8B-B14F-4D97-AF65-F5344CB8AC3E}">
        <p14:creationId xmlns:p14="http://schemas.microsoft.com/office/powerpoint/2010/main" val="827888696"/>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6"/>
          <p:cNvSpPr>
            <a:spLocks noGrp="1"/>
          </p:cNvSpPr>
          <p:nvPr>
            <p:ph type="title"/>
          </p:nvPr>
        </p:nvSpPr>
        <p:spPr>
          <a:xfrm>
            <a:off x="517287" y="111638"/>
            <a:ext cx="2077128" cy="743392"/>
          </a:xfrm>
        </p:spPr>
        <p:txBody>
          <a:bodyPr>
            <a:normAutofit/>
          </a:bodyPr>
          <a:lstStyle/>
          <a:p>
            <a:pPr lvl="0"/>
            <a:r>
              <a:rPr lang="en-US" b="1" cap="all" dirty="0">
                <a:effectLst>
                  <a:outerShdw blurRad="38100" dist="38100" dir="2700000" algn="tl">
                    <a:srgbClr val="000000">
                      <a:alpha val="43137"/>
                    </a:srgbClr>
                  </a:outerShdw>
                </a:effectLst>
              </a:rPr>
              <a:t>results</a:t>
            </a:r>
            <a:endParaRPr lang="bg-BG" dirty="0">
              <a:effectLst>
                <a:outerShdw blurRad="38100" dist="38100" dir="2700000" algn="tl">
                  <a:srgbClr val="000000">
                    <a:alpha val="43137"/>
                  </a:srgbClr>
                </a:outerShdw>
              </a:effectLst>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pPr/>
              <a:t>14</a:t>
            </a:fld>
            <a:endParaRPr lang="en-US" dirty="0"/>
          </a:p>
        </p:txBody>
      </p:sp>
      <p:pic>
        <p:nvPicPr>
          <p:cNvPr id="8"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9"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
        <p:nvSpPr>
          <p:cNvPr id="12" name="Текстово поле 11">
            <a:extLst>
              <a:ext uri="{FF2B5EF4-FFF2-40B4-BE49-F238E27FC236}">
                <a16:creationId xmlns:a16="http://schemas.microsoft.com/office/drawing/2014/main" id="{33FF9584-F374-4C3D-917A-9A63373B2605}"/>
              </a:ext>
            </a:extLst>
          </p:cNvPr>
          <p:cNvSpPr txBox="1"/>
          <p:nvPr/>
        </p:nvSpPr>
        <p:spPr>
          <a:xfrm>
            <a:off x="1421962" y="6325075"/>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REGIONAL LIBRARIES AND REGIONAL HISTORY MUSEUMS IN BULGARIA IN THE CONDITIONS OF LOCKDOWN: SOCIAL NETWORK CASE STUDY</a:t>
            </a:r>
          </a:p>
          <a:p>
            <a:pPr algn="ctr"/>
            <a:r>
              <a:rPr lang="en-US" sz="1100" b="1" dirty="0">
                <a:latin typeface="Book Antiqua" panose="02040602050305030304" pitchFamily="18" charset="0"/>
              </a:rPr>
              <a:t>Svetoslava Dimitrova, Sonya </a:t>
            </a:r>
            <a:r>
              <a:rPr lang="en-US" sz="1100" b="1" dirty="0" err="1">
                <a:latin typeface="Book Antiqua" panose="02040602050305030304" pitchFamily="18" charset="0"/>
              </a:rPr>
              <a:t>Spasova</a:t>
            </a:r>
            <a:endParaRPr lang="bg-BG" sz="1100" i="1" dirty="0">
              <a:latin typeface="Book Antiqua" panose="02040602050305030304" pitchFamily="18" charset="0"/>
            </a:endParaRPr>
          </a:p>
        </p:txBody>
      </p:sp>
      <p:sp>
        <p:nvSpPr>
          <p:cNvPr id="13" name="Текстово поле 12"/>
          <p:cNvSpPr txBox="1"/>
          <p:nvPr/>
        </p:nvSpPr>
        <p:spPr>
          <a:xfrm>
            <a:off x="517287" y="624198"/>
            <a:ext cx="7769678"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Regional libraries</a:t>
            </a:r>
            <a:endParaRPr lang="bg-BG" sz="2400" b="1" dirty="0">
              <a:effectLst>
                <a:outerShdw blurRad="38100" dist="38100" dir="2700000" algn="tl">
                  <a:srgbClr val="000000">
                    <a:alpha val="43137"/>
                  </a:srgbClr>
                </a:outerShdw>
              </a:effectLst>
            </a:endParaRPr>
          </a:p>
        </p:txBody>
      </p:sp>
      <p:sp>
        <p:nvSpPr>
          <p:cNvPr id="2" name="Текстово поле 1"/>
          <p:cNvSpPr txBox="1"/>
          <p:nvPr/>
        </p:nvSpPr>
        <p:spPr>
          <a:xfrm>
            <a:off x="478971" y="1085863"/>
            <a:ext cx="11585742" cy="5324535"/>
          </a:xfrm>
          <a:prstGeom prst="rect">
            <a:avLst/>
          </a:prstGeom>
          <a:noFill/>
        </p:spPr>
        <p:txBody>
          <a:bodyPr wrap="square" rtlCol="0">
            <a:spAutoFit/>
          </a:bodyPr>
          <a:lstStyle/>
          <a:p>
            <a:r>
              <a:rPr lang="en-US" sz="2000" b="1" dirty="0">
                <a:effectLst>
                  <a:outerShdw blurRad="38100" dist="38100" dir="2700000" algn="tl">
                    <a:srgbClr val="000000">
                      <a:alpha val="43137"/>
                    </a:srgbClr>
                  </a:outerShdw>
                </a:effectLst>
              </a:rPr>
              <a:t>Northwest area</a:t>
            </a:r>
          </a:p>
          <a:p>
            <a:r>
              <a:rPr lang="en-US" sz="2000" b="1" dirty="0">
                <a:effectLst>
                  <a:outerShdw blurRad="38100" dist="38100" dir="2700000" algn="tl">
                    <a:srgbClr val="000000">
                      <a:alpha val="43137"/>
                    </a:srgbClr>
                  </a:outerShdw>
                </a:effectLst>
              </a:rPr>
              <a:t>Regional library “</a:t>
            </a:r>
            <a:r>
              <a:rPr lang="en-US" sz="2000" b="1" dirty="0" err="1">
                <a:effectLst>
                  <a:outerShdw blurRad="38100" dist="38100" dir="2700000" algn="tl">
                    <a:srgbClr val="000000">
                      <a:alpha val="43137"/>
                    </a:srgbClr>
                  </a:outerShdw>
                </a:effectLst>
              </a:rPr>
              <a:t>Mihalaki</a:t>
            </a:r>
            <a:r>
              <a:rPr lang="en-US" sz="2000" b="1" dirty="0">
                <a:effectLst>
                  <a:outerShdw blurRad="38100" dist="38100" dir="2700000" algn="tl">
                    <a:srgbClr val="000000">
                      <a:alpha val="43137"/>
                    </a:srgbClr>
                  </a:outerShdw>
                </a:effectLst>
              </a:rPr>
              <a:t> </a:t>
            </a:r>
            <a:r>
              <a:rPr lang="en-US" sz="2000" b="1" dirty="0" err="1">
                <a:effectLst>
                  <a:outerShdw blurRad="38100" dist="38100" dir="2700000" algn="tl">
                    <a:srgbClr val="000000">
                      <a:alpha val="43137"/>
                    </a:srgbClr>
                  </a:outerShdw>
                </a:effectLst>
              </a:rPr>
              <a:t>Georgiev</a:t>
            </a:r>
            <a:r>
              <a:rPr lang="en-US" sz="2000" b="1" dirty="0">
                <a:effectLst>
                  <a:outerShdw blurRad="38100" dist="38100" dir="2700000" algn="tl">
                    <a:srgbClr val="000000">
                      <a:alpha val="43137"/>
                    </a:srgbClr>
                  </a:outerShdw>
                </a:effectLst>
              </a:rPr>
              <a:t>” in Vidin </a:t>
            </a:r>
            <a:r>
              <a:rPr lang="en-US" sz="2000" dirty="0">
                <a:effectLst>
                  <a:outerShdw blurRad="38100" dist="38100" dir="2700000" algn="tl">
                    <a:srgbClr val="000000">
                      <a:alpha val="43137"/>
                    </a:srgbClr>
                  </a:outerShdw>
                </a:effectLst>
              </a:rPr>
              <a:t>- exhibition “150 significant personalities and events” – 15 boards, which include 150 photos tracing the history of the library in Vidin from 1870 to the present day; online meetings with writers. </a:t>
            </a:r>
            <a:r>
              <a:rPr lang="en-US" sz="2000" b="1" dirty="0">
                <a:effectLst>
                  <a:outerShdw blurRad="38100" dist="38100" dir="2700000" algn="tl">
                    <a:srgbClr val="000000">
                      <a:alpha val="43137"/>
                    </a:srgbClr>
                  </a:outerShdw>
                </a:effectLst>
              </a:rPr>
              <a:t>Regional library “</a:t>
            </a:r>
            <a:r>
              <a:rPr lang="en-US" sz="2000" b="1" dirty="0" err="1">
                <a:effectLst>
                  <a:outerShdw blurRad="38100" dist="38100" dir="2700000" algn="tl">
                    <a:srgbClr val="000000">
                      <a:alpha val="43137"/>
                    </a:srgbClr>
                  </a:outerShdw>
                </a:effectLst>
              </a:rPr>
              <a:t>Hristo</a:t>
            </a:r>
            <a:r>
              <a:rPr lang="en-US" sz="2000" b="1" dirty="0">
                <a:effectLst>
                  <a:outerShdw blurRad="38100" dist="38100" dir="2700000" algn="tl">
                    <a:srgbClr val="000000">
                      <a:alpha val="43137"/>
                    </a:srgbClr>
                  </a:outerShdw>
                </a:effectLst>
              </a:rPr>
              <a:t> </a:t>
            </a:r>
            <a:r>
              <a:rPr lang="en-US" sz="2000" b="1" dirty="0" err="1">
                <a:effectLst>
                  <a:outerShdw blurRad="38100" dist="38100" dir="2700000" algn="tl">
                    <a:srgbClr val="000000">
                      <a:alpha val="43137"/>
                    </a:srgbClr>
                  </a:outerShdw>
                </a:effectLst>
              </a:rPr>
              <a:t>Botev</a:t>
            </a:r>
            <a:r>
              <a:rPr lang="en-US" sz="2000" b="1" dirty="0">
                <a:effectLst>
                  <a:outerShdw blurRad="38100" dist="38100" dir="2700000" algn="tl">
                    <a:srgbClr val="000000">
                      <a:alpha val="43137"/>
                    </a:srgbClr>
                  </a:outerShdw>
                </a:effectLst>
              </a:rPr>
              <a:t>” in Vratsa </a:t>
            </a:r>
            <a:r>
              <a:rPr lang="en-US" sz="2000" dirty="0">
                <a:effectLst>
                  <a:outerShdw blurRad="38100" dist="38100" dir="2700000" algn="tl">
                    <a:srgbClr val="000000">
                      <a:alpha val="43137"/>
                    </a:srgbClr>
                  </a:outerShdw>
                </a:effectLst>
              </a:rPr>
              <a:t>- share information about organized virtual meetings with writers, useful video content for children and adults, fun book quizzes, staying true to their motto is “Tradition meets modern thinking in the library”, even if we are physically separated”. </a:t>
            </a:r>
            <a:r>
              <a:rPr lang="en-US" sz="2000" b="1" dirty="0">
                <a:effectLst>
                  <a:outerShdw blurRad="38100" dist="38100" dir="2700000" algn="tl">
                    <a:srgbClr val="000000">
                      <a:alpha val="43137"/>
                    </a:srgbClr>
                  </a:outerShdw>
                </a:effectLst>
              </a:rPr>
              <a:t>Regional library “Geo </a:t>
            </a:r>
            <a:r>
              <a:rPr lang="en-US" sz="2000" b="1" dirty="0" err="1">
                <a:effectLst>
                  <a:outerShdw blurRad="38100" dist="38100" dir="2700000" algn="tl">
                    <a:srgbClr val="000000">
                      <a:alpha val="43137"/>
                    </a:srgbClr>
                  </a:outerShdw>
                </a:effectLst>
              </a:rPr>
              <a:t>Milev</a:t>
            </a:r>
            <a:r>
              <a:rPr lang="en-US" sz="2000" b="1" dirty="0">
                <a:effectLst>
                  <a:outerShdw blurRad="38100" dist="38100" dir="2700000" algn="tl">
                    <a:srgbClr val="000000">
                      <a:alpha val="43137"/>
                    </a:srgbClr>
                  </a:outerShdw>
                </a:effectLst>
              </a:rPr>
              <a:t>” in Montana</a:t>
            </a:r>
            <a:r>
              <a:rPr lang="en-US" sz="2000" dirty="0">
                <a:effectLst>
                  <a:outerShdw blurRad="38100" dist="38100" dir="2700000" algn="tl">
                    <a:srgbClr val="000000">
                      <a:alpha val="43137"/>
                    </a:srgbClr>
                  </a:outerShdw>
                </a:effectLst>
              </a:rPr>
              <a:t> - in connection with the International Day of </a:t>
            </a:r>
            <a:r>
              <a:rPr lang="en-US" sz="2000" dirty="0" err="1">
                <a:effectLst>
                  <a:outerShdw blurRad="38100" dist="38100" dir="2700000" algn="tl">
                    <a:srgbClr val="000000">
                      <a:alpha val="43137"/>
                    </a:srgbClr>
                  </a:outerShdw>
                </a:effectLst>
              </a:rPr>
              <a:t>Humour</a:t>
            </a:r>
            <a:r>
              <a:rPr lang="en-US" sz="2000" dirty="0">
                <a:effectLst>
                  <a:outerShdw blurRad="38100" dist="38100" dir="2700000" algn="tl">
                    <a:srgbClr val="000000">
                      <a:alpha val="43137"/>
                    </a:srgbClr>
                  </a:outerShdw>
                </a:effectLst>
              </a:rPr>
              <a:t> and Joke they make a challenge – together with readers to create a photo library album “Laughter in isolation”, which includes fun moments of the social isolation. </a:t>
            </a:r>
            <a:r>
              <a:rPr lang="en-US" sz="2000" b="1" dirty="0">
                <a:effectLst>
                  <a:outerShdw blurRad="38100" dist="38100" dir="2700000" algn="tl">
                    <a:srgbClr val="000000">
                      <a:alpha val="43137"/>
                    </a:srgbClr>
                  </a:outerShdw>
                </a:effectLst>
              </a:rPr>
              <a:t>Regional library “</a:t>
            </a:r>
            <a:r>
              <a:rPr lang="en-US" sz="2000" b="1" dirty="0" err="1">
                <a:effectLst>
                  <a:outerShdw blurRad="38100" dist="38100" dir="2700000" algn="tl">
                    <a:srgbClr val="000000">
                      <a:alpha val="43137"/>
                    </a:srgbClr>
                  </a:outerShdw>
                </a:effectLst>
              </a:rPr>
              <a:t>Hristo</a:t>
            </a:r>
            <a:r>
              <a:rPr lang="en-US" sz="2000" b="1" dirty="0">
                <a:effectLst>
                  <a:outerShdw blurRad="38100" dist="38100" dir="2700000" algn="tl">
                    <a:srgbClr val="000000">
                      <a:alpha val="43137"/>
                    </a:srgbClr>
                  </a:outerShdw>
                </a:effectLst>
              </a:rPr>
              <a:t> </a:t>
            </a:r>
            <a:r>
              <a:rPr lang="en-US" sz="2000" b="1" dirty="0" err="1">
                <a:effectLst>
                  <a:outerShdw blurRad="38100" dist="38100" dir="2700000" algn="tl">
                    <a:srgbClr val="000000">
                      <a:alpha val="43137"/>
                    </a:srgbClr>
                  </a:outerShdw>
                </a:effectLst>
              </a:rPr>
              <a:t>Smirnenski</a:t>
            </a:r>
            <a:r>
              <a:rPr lang="en-US" sz="2000" b="1" dirty="0">
                <a:effectLst>
                  <a:outerShdw blurRad="38100" dist="38100" dir="2700000" algn="tl">
                    <a:srgbClr val="000000">
                      <a:alpha val="43137"/>
                    </a:srgbClr>
                  </a:outerShdw>
                </a:effectLst>
              </a:rPr>
              <a:t>” in Pleven</a:t>
            </a:r>
            <a:r>
              <a:rPr lang="en-US" sz="2000" dirty="0">
                <a:effectLst>
                  <a:outerShdw blurRad="38100" dist="38100" dir="2700000" algn="tl">
                    <a:srgbClr val="000000">
                      <a:alpha val="43137"/>
                    </a:srgbClr>
                  </a:outerShdw>
                </a:effectLst>
              </a:rPr>
              <a:t> - provoke logical thinking and general culture of the readers with some fun questions, selected from the series of books “Intelligence Tests for Children” from the fund of the Children’s Department. </a:t>
            </a:r>
            <a:r>
              <a:rPr lang="en-US" sz="2000" b="1" dirty="0">
                <a:effectLst>
                  <a:outerShdw blurRad="38100" dist="38100" dir="2700000" algn="tl">
                    <a:srgbClr val="000000">
                      <a:alpha val="43137"/>
                    </a:srgbClr>
                  </a:outerShdw>
                </a:effectLst>
              </a:rPr>
              <a:t>Regional library “Prof. </a:t>
            </a:r>
            <a:r>
              <a:rPr lang="en-US" sz="2000" b="1" dirty="0" err="1">
                <a:effectLst>
                  <a:outerShdw blurRad="38100" dist="38100" dir="2700000" algn="tl">
                    <a:srgbClr val="000000">
                      <a:alpha val="43137"/>
                    </a:srgbClr>
                  </a:outerShdw>
                </a:effectLst>
              </a:rPr>
              <a:t>Benyu</a:t>
            </a:r>
            <a:r>
              <a:rPr lang="en-US" sz="2000" b="1" dirty="0">
                <a:effectLst>
                  <a:outerShdw blurRad="38100" dist="38100" dir="2700000" algn="tl">
                    <a:srgbClr val="000000">
                      <a:alpha val="43137"/>
                    </a:srgbClr>
                  </a:outerShdw>
                </a:effectLst>
              </a:rPr>
              <a:t> </a:t>
            </a:r>
            <a:r>
              <a:rPr lang="en-US" sz="2000" b="1" dirty="0" err="1">
                <a:effectLst>
                  <a:outerShdw blurRad="38100" dist="38100" dir="2700000" algn="tl">
                    <a:srgbClr val="000000">
                      <a:alpha val="43137"/>
                    </a:srgbClr>
                  </a:outerShdw>
                </a:effectLst>
              </a:rPr>
              <a:t>Tsonev</a:t>
            </a:r>
            <a:r>
              <a:rPr lang="en-US" sz="2000" b="1" dirty="0">
                <a:effectLst>
                  <a:outerShdw blurRad="38100" dist="38100" dir="2700000" algn="tl">
                    <a:srgbClr val="000000">
                      <a:alpha val="43137"/>
                    </a:srgbClr>
                  </a:outerShdw>
                </a:effectLst>
              </a:rPr>
              <a:t>” in Lovech </a:t>
            </a:r>
            <a:r>
              <a:rPr lang="en-US" sz="2000" dirty="0">
                <a:effectLst>
                  <a:outerShdw blurRad="38100" dist="38100" dir="2700000" algn="tl">
                    <a:srgbClr val="000000">
                      <a:alpha val="43137"/>
                    </a:srgbClr>
                  </a:outerShdw>
                </a:effectLst>
              </a:rPr>
              <a:t>- share information about those wishing to study abroad – present a list of links to consulting agencies and companies that offer distance and online consultations for study in Europe in terms of </a:t>
            </a:r>
            <a:br>
              <a:rPr lang="en-US" sz="2000" dirty="0">
                <a:effectLst>
                  <a:outerShdw blurRad="38100" dist="38100" dir="2700000" algn="tl">
                    <a:srgbClr val="000000">
                      <a:alpha val="43137"/>
                    </a:srgbClr>
                  </a:outerShdw>
                </a:effectLst>
              </a:rPr>
            </a:br>
            <a:r>
              <a:rPr lang="en-US" sz="2000" dirty="0">
                <a:effectLst>
                  <a:outerShdw blurRad="38100" dist="38100" dir="2700000" algn="tl">
                    <a:srgbClr val="000000">
                      <a:alpha val="43137"/>
                    </a:srgbClr>
                  </a:outerShdw>
                </a:effectLst>
              </a:rPr>
              <a:t>         COVID-19.</a:t>
            </a:r>
          </a:p>
          <a:p>
            <a:endParaRPr lang="bg-BG"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67305385"/>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36088" y="85356"/>
            <a:ext cx="3544026" cy="795958"/>
          </a:xfrm>
        </p:spPr>
        <p:txBody>
          <a:bodyPr/>
          <a:lstStyle/>
          <a:p>
            <a:r>
              <a:rPr lang="en-US" b="1" dirty="0">
                <a:effectLst>
                  <a:outerShdw blurRad="38100" dist="38100" dir="2700000" algn="tl">
                    <a:srgbClr val="000000">
                      <a:alpha val="43137"/>
                    </a:srgbClr>
                  </a:outerShdw>
                </a:effectLst>
              </a:rPr>
              <a:t>Conclusions</a:t>
            </a:r>
            <a:endParaRPr lang="bg-BG" b="1" dirty="0">
              <a:effectLst>
                <a:outerShdw blurRad="38100" dist="38100" dir="2700000" algn="tl">
                  <a:srgbClr val="000000">
                    <a:alpha val="43137"/>
                  </a:srgbClr>
                </a:outerShdw>
              </a:effectLst>
            </a:endParaRPr>
          </a:p>
        </p:txBody>
      </p:sp>
      <p:sp>
        <p:nvSpPr>
          <p:cNvPr id="10" name="Slide Number Placeholder 9"/>
          <p:cNvSpPr>
            <a:spLocks noGrp="1"/>
          </p:cNvSpPr>
          <p:nvPr>
            <p:ph type="sldNum" sz="quarter" idx="12"/>
          </p:nvPr>
        </p:nvSpPr>
        <p:spPr/>
        <p:txBody>
          <a:bodyPr/>
          <a:lstStyle/>
          <a:p>
            <a:fld id="{D57F1E4F-1CFF-5643-939E-217C01CDF565}" type="slidenum">
              <a:rPr lang="en-US" smtClean="0"/>
              <a:pPr/>
              <a:t>15</a:t>
            </a:fld>
            <a:endParaRPr lang="en-US" dirty="0"/>
          </a:p>
        </p:txBody>
      </p:sp>
      <p:sp>
        <p:nvSpPr>
          <p:cNvPr id="8" name="TextBox 7"/>
          <p:cNvSpPr txBox="1"/>
          <p:nvPr/>
        </p:nvSpPr>
        <p:spPr>
          <a:xfrm>
            <a:off x="636088" y="1348102"/>
            <a:ext cx="10806975" cy="4524315"/>
          </a:xfrm>
          <a:prstGeom prst="rect">
            <a:avLst/>
          </a:prstGeom>
          <a:noFill/>
        </p:spPr>
        <p:txBody>
          <a:bodyPr wrap="square" rtlCol="0">
            <a:spAutoFit/>
          </a:bodyPr>
          <a:lstStyle/>
          <a:p>
            <a:r>
              <a:rPr lang="en-GB" sz="2400" dirty="0">
                <a:effectLst>
                  <a:outerShdw blurRad="38100" dist="38100" dir="2700000" algn="tl">
                    <a:srgbClr val="000000">
                      <a:alpha val="43137"/>
                    </a:srgbClr>
                  </a:outerShdw>
                </a:effectLst>
              </a:rPr>
              <a:t>Presenting good examples of the activity of regional libraries on Facebook in the condition of full lockdown is a current topic that is being studied by other researchers as well. </a:t>
            </a:r>
          </a:p>
          <a:p>
            <a:endParaRPr lang="en-US" sz="2400" dirty="0">
              <a:effectLst>
                <a:outerShdw blurRad="38100" dist="38100" dir="2700000" algn="tl">
                  <a:srgbClr val="000000">
                    <a:alpha val="43137"/>
                  </a:srgbClr>
                </a:outerShdw>
              </a:effectLst>
            </a:endParaRPr>
          </a:p>
          <a:p>
            <a:r>
              <a:rPr lang="en-US" sz="2400" dirty="0">
                <a:effectLst>
                  <a:outerShdw blurRad="38100" dist="38100" dir="2700000" algn="tl">
                    <a:srgbClr val="000000">
                      <a:alpha val="43137"/>
                    </a:srgbClr>
                  </a:outerShdw>
                </a:effectLst>
              </a:rPr>
              <a:t>In summary, we can say that the cultural organizations in question intensify their activities to create posts on social networks by creating virtual exhibitions, virtual walks, activating YouTube channels by adding new videos with interesting and curious facts about the preservation of cultural values. Some of them are also related to the promotion of the intangible cultural heritage, given the numerous publications aimed at the traditional spring holiday calendar. There is a tendency for these activities to be a permanent fact to this day.</a:t>
            </a:r>
            <a:endParaRPr lang="en-GB" sz="2400" dirty="0">
              <a:effectLst>
                <a:outerShdw blurRad="38100" dist="38100" dir="2700000" algn="tl">
                  <a:srgbClr val="000000">
                    <a:alpha val="43137"/>
                  </a:srgbClr>
                </a:outerShdw>
              </a:effectLst>
            </a:endParaRPr>
          </a:p>
        </p:txBody>
      </p:sp>
      <p:pic>
        <p:nvPicPr>
          <p:cNvPr id="11"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2"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
        <p:nvSpPr>
          <p:cNvPr id="9" name="Текстово поле 8">
            <a:extLst>
              <a:ext uri="{FF2B5EF4-FFF2-40B4-BE49-F238E27FC236}">
                <a16:creationId xmlns:a16="http://schemas.microsoft.com/office/drawing/2014/main" id="{33FF9584-F374-4C3D-917A-9A63373B2605}"/>
              </a:ext>
            </a:extLst>
          </p:cNvPr>
          <p:cNvSpPr txBox="1"/>
          <p:nvPr/>
        </p:nvSpPr>
        <p:spPr>
          <a:xfrm>
            <a:off x="1421962" y="6325075"/>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REGIONAL LIBRARIES AND REGIONAL HISTORY MUSEUMS IN BULGARIA IN THE CONDITIONS OF LOCKDOWN: SOCIAL NETWORK CASE STUDY</a:t>
            </a:r>
          </a:p>
          <a:p>
            <a:pPr algn="ctr"/>
            <a:r>
              <a:rPr lang="en-US" sz="1100" b="1" dirty="0">
                <a:latin typeface="Book Antiqua" panose="02040602050305030304" pitchFamily="18" charset="0"/>
              </a:rPr>
              <a:t>Svetoslava Dimitrova, Sonya </a:t>
            </a:r>
            <a:r>
              <a:rPr lang="en-US" sz="1100" b="1" dirty="0" err="1">
                <a:latin typeface="Book Antiqua" panose="02040602050305030304" pitchFamily="18" charset="0"/>
              </a:rPr>
              <a:t>Spasova</a:t>
            </a:r>
            <a:endParaRPr lang="bg-BG" sz="1100" i="1" dirty="0">
              <a:latin typeface="Book Antiqua" panose="02040602050305030304" pitchFamily="18" charset="0"/>
            </a:endParaRPr>
          </a:p>
        </p:txBody>
      </p:sp>
    </p:spTree>
    <p:extLst>
      <p:ext uri="{BB962C8B-B14F-4D97-AF65-F5344CB8AC3E}">
        <p14:creationId xmlns:p14="http://schemas.microsoft.com/office/powerpoint/2010/main" val="1054919087"/>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184" y="338190"/>
            <a:ext cx="8911687" cy="1280890"/>
          </a:xfrm>
        </p:spPr>
        <p:txBody>
          <a:bodyPr>
            <a:normAutofit/>
          </a:bodyPr>
          <a:lstStyle/>
          <a:p>
            <a:r>
              <a:rPr lang="en-GB" b="1" cap="all" dirty="0">
                <a:effectLst>
                  <a:outerShdw blurRad="38100" dist="38100" dir="2700000" algn="tl">
                    <a:srgbClr val="000000">
                      <a:alpha val="43137"/>
                    </a:srgbClr>
                  </a:outerShdw>
                </a:effectLst>
              </a:rPr>
              <a:t>ACKNOWLEDGEMENTS</a:t>
            </a:r>
            <a:endParaRPr lang="bg-B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92184" y="1611087"/>
            <a:ext cx="11260182" cy="3967388"/>
          </a:xfrm>
        </p:spPr>
        <p:txBody>
          <a:bodyPr>
            <a:noAutofit/>
          </a:bodyPr>
          <a:lstStyle/>
          <a:p>
            <a:pPr marL="0" indent="0">
              <a:buNone/>
            </a:pPr>
            <a:r>
              <a:rPr lang="en-GB" sz="2400" dirty="0">
                <a:solidFill>
                  <a:schemeClr val="tx1">
                    <a:lumMod val="95000"/>
                  </a:schemeClr>
                </a:solidFill>
                <a:effectLst>
                  <a:outerShdw blurRad="38100" dist="38100" dir="2700000" algn="tl">
                    <a:srgbClr val="000000">
                      <a:alpha val="43137"/>
                    </a:srgbClr>
                  </a:outerShdw>
                </a:effectLst>
              </a:rPr>
              <a:t>This research would not be possible without the financial assistance of the following project: “Research of contemporary educational programs of cultural institutions in Bulgaria”, financed by National Science Fund of the Ministry of Education and Science of the Republic of Bulgaria with Contract № KP-06-M35/3 from 18.12.2019, led by Assist. Sonya </a:t>
            </a:r>
            <a:r>
              <a:rPr lang="en-GB" sz="2400" dirty="0" err="1">
                <a:solidFill>
                  <a:schemeClr val="tx1">
                    <a:lumMod val="95000"/>
                  </a:schemeClr>
                </a:solidFill>
                <a:effectLst>
                  <a:outerShdw blurRad="38100" dist="38100" dir="2700000" algn="tl">
                    <a:srgbClr val="000000">
                      <a:alpha val="43137"/>
                    </a:srgbClr>
                  </a:outerShdw>
                </a:effectLst>
              </a:rPr>
              <a:t>Spasova</a:t>
            </a:r>
            <a:r>
              <a:rPr lang="en-GB" sz="2400" dirty="0">
                <a:solidFill>
                  <a:schemeClr val="tx1">
                    <a:lumMod val="95000"/>
                  </a:schemeClr>
                </a:solidFill>
                <a:effectLst>
                  <a:outerShdw blurRad="38100" dist="38100" dir="2700000" algn="tl">
                    <a:srgbClr val="000000">
                      <a:alpha val="43137"/>
                    </a:srgbClr>
                  </a:outerShdw>
                </a:effectLst>
              </a:rPr>
              <a:t>, PhD.</a:t>
            </a:r>
            <a:endParaRPr lang="bg-BG" sz="2400" dirty="0">
              <a:solidFill>
                <a:schemeClr val="tx1">
                  <a:lumMod val="95000"/>
                </a:schemeClr>
              </a:solidFill>
              <a:effectLst>
                <a:outerShdw blurRad="38100" dist="38100" dir="2700000" algn="tl">
                  <a:srgbClr val="000000">
                    <a:alpha val="43137"/>
                  </a:srgbClr>
                </a:outerShdw>
              </a:effectLst>
            </a:endParaRPr>
          </a:p>
          <a:p>
            <a:pPr marL="0" indent="0">
              <a:buNone/>
            </a:pPr>
            <a:r>
              <a:rPr lang="en-GB" sz="2400" b="1" dirty="0">
                <a:solidFill>
                  <a:schemeClr val="tx1">
                    <a:lumMod val="95000"/>
                  </a:schemeClr>
                </a:solidFill>
                <a:effectLst>
                  <a:outerShdw blurRad="38100" dist="38100" dir="2700000" algn="tl">
                    <a:srgbClr val="000000">
                      <a:alpha val="43137"/>
                    </a:srgbClr>
                  </a:outerShdw>
                </a:effectLst>
              </a:rPr>
              <a:t>For more information: </a:t>
            </a:r>
            <a:br>
              <a:rPr lang="en-GB" sz="2400" dirty="0">
                <a:solidFill>
                  <a:schemeClr val="tx1">
                    <a:lumMod val="95000"/>
                  </a:schemeClr>
                </a:solidFill>
                <a:effectLst>
                  <a:outerShdw blurRad="38100" dist="38100" dir="2700000" algn="tl">
                    <a:srgbClr val="000000">
                      <a:alpha val="43137"/>
                    </a:srgbClr>
                  </a:outerShdw>
                </a:effectLst>
              </a:rPr>
            </a:br>
            <a:r>
              <a:rPr lang="en-GB" sz="2400" dirty="0">
                <a:solidFill>
                  <a:schemeClr val="tx1">
                    <a:lumMod val="95000"/>
                  </a:schemeClr>
                </a:solidFill>
                <a:effectLst>
                  <a:outerShdw blurRad="38100" dist="38100" dir="2700000" algn="tl">
                    <a:srgbClr val="000000">
                      <a:alpha val="43137"/>
                    </a:srgbClr>
                  </a:outerShdw>
                </a:effectLst>
              </a:rPr>
              <a:t>Official website of the project – </a:t>
            </a:r>
            <a:r>
              <a:rPr lang="en-GB" sz="2400" dirty="0">
                <a:solidFill>
                  <a:schemeClr val="tx1">
                    <a:lumMod val="95000"/>
                  </a:schemeClr>
                </a:solidFill>
                <a:effectLst>
                  <a:outerShdw blurRad="38100" dist="38100" dir="2700000" algn="tl">
                    <a:srgbClr val="000000">
                      <a:alpha val="43137"/>
                    </a:srgbClr>
                  </a:outerShdw>
                </a:effectLst>
                <a:hlinkClick r:id="rId2"/>
              </a:rPr>
              <a:t>https://educulture.unibit.bg/</a:t>
            </a:r>
            <a:r>
              <a:rPr lang="en-GB" sz="2400" dirty="0">
                <a:solidFill>
                  <a:schemeClr val="tx1">
                    <a:lumMod val="95000"/>
                  </a:schemeClr>
                </a:solidFill>
                <a:effectLst>
                  <a:outerShdw blurRad="38100" dist="38100" dir="2700000" algn="tl">
                    <a:srgbClr val="000000">
                      <a:alpha val="43137"/>
                    </a:srgbClr>
                  </a:outerShdw>
                </a:effectLst>
              </a:rPr>
              <a:t>; </a:t>
            </a:r>
            <a:br>
              <a:rPr lang="en-GB" sz="2400" dirty="0">
                <a:solidFill>
                  <a:schemeClr val="tx1">
                    <a:lumMod val="95000"/>
                  </a:schemeClr>
                </a:solidFill>
                <a:effectLst>
                  <a:outerShdw blurRad="38100" dist="38100" dir="2700000" algn="tl">
                    <a:srgbClr val="000000">
                      <a:alpha val="43137"/>
                    </a:srgbClr>
                  </a:outerShdw>
                </a:effectLst>
              </a:rPr>
            </a:br>
            <a:r>
              <a:rPr lang="en-GB" sz="2400" dirty="0">
                <a:solidFill>
                  <a:schemeClr val="tx1">
                    <a:lumMod val="95000"/>
                  </a:schemeClr>
                </a:solidFill>
                <a:effectLst>
                  <a:outerShdw blurRad="38100" dist="38100" dir="2700000" algn="tl">
                    <a:srgbClr val="000000">
                      <a:alpha val="43137"/>
                    </a:srgbClr>
                  </a:outerShdw>
                </a:effectLst>
              </a:rPr>
              <a:t>Facebook page – </a:t>
            </a:r>
            <a:r>
              <a:rPr lang="en-GB" sz="2400" dirty="0">
                <a:solidFill>
                  <a:schemeClr val="tx1">
                    <a:lumMod val="95000"/>
                  </a:schemeClr>
                </a:solidFill>
                <a:effectLst>
                  <a:outerShdw blurRad="38100" dist="38100" dir="2700000" algn="tl">
                    <a:srgbClr val="000000">
                      <a:alpha val="43137"/>
                    </a:srgbClr>
                  </a:outerShdw>
                </a:effectLst>
                <a:hlinkClick r:id="rId3"/>
              </a:rPr>
              <a:t>https://www.facebook.com/eduCulturebg</a:t>
            </a:r>
            <a:r>
              <a:rPr lang="en-GB" sz="2400" dirty="0">
                <a:solidFill>
                  <a:schemeClr val="tx1">
                    <a:lumMod val="95000"/>
                  </a:schemeClr>
                </a:solidFill>
                <a:effectLst>
                  <a:outerShdw blurRad="38100" dist="38100" dir="2700000" algn="tl">
                    <a:srgbClr val="000000">
                      <a:alpha val="43137"/>
                    </a:srgbClr>
                  </a:outerShdw>
                </a:effectLst>
              </a:rPr>
              <a:t> </a:t>
            </a:r>
            <a:endParaRPr lang="bg-BG" sz="2400" dirty="0">
              <a:solidFill>
                <a:schemeClr val="tx1">
                  <a:lumMod val="95000"/>
                </a:schemeClr>
              </a:solidFill>
              <a:effectLst>
                <a:outerShdw blurRad="38100" dist="38100" dir="2700000" algn="tl">
                  <a:srgbClr val="000000">
                    <a:alpha val="43137"/>
                  </a:srgbClr>
                </a:outerShdw>
              </a:effectLst>
            </a:endParaRPr>
          </a:p>
        </p:txBody>
      </p:sp>
      <p:sp>
        <p:nvSpPr>
          <p:cNvPr id="8" name="Slide Number Placeholder 7"/>
          <p:cNvSpPr>
            <a:spLocks noGrp="1"/>
          </p:cNvSpPr>
          <p:nvPr>
            <p:ph type="sldNum" sz="quarter" idx="12"/>
          </p:nvPr>
        </p:nvSpPr>
        <p:spPr/>
        <p:txBody>
          <a:bodyPr/>
          <a:lstStyle/>
          <a:p>
            <a:fld id="{D57F1E4F-1CFF-5643-939E-217C01CDF565}" type="slidenum">
              <a:rPr lang="en-US" smtClean="0"/>
              <a:pPr/>
              <a:t>16</a:t>
            </a:fld>
            <a:endParaRPr lang="en-US" dirty="0"/>
          </a:p>
        </p:txBody>
      </p:sp>
      <p:pic>
        <p:nvPicPr>
          <p:cNvPr id="9" name="Контейнер за съдържание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0"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5" cstate="print"/>
          <a:srcRect/>
          <a:stretch>
            <a:fillRect/>
          </a:stretch>
        </p:blipFill>
        <p:spPr bwMode="auto">
          <a:xfrm>
            <a:off x="283836" y="5872417"/>
            <a:ext cx="972000" cy="751963"/>
          </a:xfrm>
          <a:prstGeom prst="rect">
            <a:avLst/>
          </a:prstGeom>
          <a:noFill/>
          <a:ln w="9525">
            <a:noFill/>
            <a:miter lim="800000"/>
            <a:headEnd/>
            <a:tailEnd/>
          </a:ln>
        </p:spPr>
      </p:pic>
      <p:sp>
        <p:nvSpPr>
          <p:cNvPr id="12" name="Текстово поле 11">
            <a:extLst>
              <a:ext uri="{FF2B5EF4-FFF2-40B4-BE49-F238E27FC236}">
                <a16:creationId xmlns:a16="http://schemas.microsoft.com/office/drawing/2014/main" id="{33FF9584-F374-4C3D-917A-9A63373B2605}"/>
              </a:ext>
            </a:extLst>
          </p:cNvPr>
          <p:cNvSpPr txBox="1"/>
          <p:nvPr/>
        </p:nvSpPr>
        <p:spPr>
          <a:xfrm>
            <a:off x="1421962" y="6325075"/>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REGIONAL LIBRARIES AND REGIONAL HISTORY MUSEUMS IN BULGARIA IN THE CONDITIONS OF LOCKDOWN: SOCIAL NETWORK CASE STUDY</a:t>
            </a:r>
          </a:p>
          <a:p>
            <a:pPr algn="ctr"/>
            <a:r>
              <a:rPr lang="en-US" sz="1100" b="1" dirty="0">
                <a:latin typeface="Book Antiqua" panose="02040602050305030304" pitchFamily="18" charset="0"/>
              </a:rPr>
              <a:t>Svetoslava Dimitrova, Sonya </a:t>
            </a:r>
            <a:r>
              <a:rPr lang="en-US" sz="1100" b="1" dirty="0" err="1">
                <a:latin typeface="Book Antiqua" panose="02040602050305030304" pitchFamily="18" charset="0"/>
              </a:rPr>
              <a:t>Spasova</a:t>
            </a:r>
            <a:endParaRPr lang="bg-BG" sz="1100" i="1" dirty="0">
              <a:latin typeface="Book Antiqua" panose="02040602050305030304" pitchFamily="18" charset="0"/>
            </a:endParaRPr>
          </a:p>
        </p:txBody>
      </p:sp>
    </p:spTree>
    <p:extLst>
      <p:ext uri="{BB962C8B-B14F-4D97-AF65-F5344CB8AC3E}">
        <p14:creationId xmlns:p14="http://schemas.microsoft.com/office/powerpoint/2010/main" val="16139582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836" y="1232830"/>
            <a:ext cx="9905998" cy="1478570"/>
          </a:xfrm>
        </p:spPr>
        <p:txBody>
          <a:bodyPr/>
          <a:lstStyle/>
          <a:p>
            <a:r>
              <a:rPr lang="en-US" b="1" dirty="0">
                <a:effectLst>
                  <a:outerShdw blurRad="38100" dist="38100" dir="2700000" algn="tl">
                    <a:srgbClr val="000000">
                      <a:alpha val="43137"/>
                    </a:srgbClr>
                  </a:outerShdw>
                </a:effectLst>
              </a:rPr>
              <a:t>Thank you for your attention!</a:t>
            </a:r>
            <a:endParaRPr lang="bg-BG" b="1" dirty="0">
              <a:effectLst>
                <a:outerShdw blurRad="38100" dist="38100" dir="2700000" algn="tl">
                  <a:srgbClr val="000000">
                    <a:alpha val="43137"/>
                  </a:srgbClr>
                </a:outerShdw>
              </a:effectLst>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pPr/>
              <a:t>17</a:t>
            </a:fld>
            <a:endParaRPr lang="en-US" dirty="0"/>
          </a:p>
        </p:txBody>
      </p:sp>
      <p:sp>
        <p:nvSpPr>
          <p:cNvPr id="8" name="TextBox 7"/>
          <p:cNvSpPr txBox="1"/>
          <p:nvPr/>
        </p:nvSpPr>
        <p:spPr>
          <a:xfrm>
            <a:off x="1521339" y="2646792"/>
            <a:ext cx="7550055" cy="2862322"/>
          </a:xfrm>
          <a:prstGeom prst="rect">
            <a:avLst/>
          </a:prstGeom>
          <a:noFill/>
        </p:spPr>
        <p:txBody>
          <a:bodyPr wrap="square" rtlCol="0">
            <a:spAutoFit/>
          </a:bodyPr>
          <a:lstStyle/>
          <a:p>
            <a:pPr algn="ctr"/>
            <a:endParaRPr lang="en-US" sz="2000" dirty="0">
              <a:solidFill>
                <a:schemeClr val="accent2">
                  <a:lumMod val="50000"/>
                </a:schemeClr>
              </a:solidFill>
            </a:endParaRPr>
          </a:p>
          <a:p>
            <a:pPr algn="ctr"/>
            <a:r>
              <a:rPr lang="en-US" sz="2000" dirty="0">
                <a:solidFill>
                  <a:schemeClr val="accent2">
                    <a:lumMod val="50000"/>
                  </a:schemeClr>
                </a:solidFill>
              </a:rPr>
              <a:t>Svetoslava Dimitrova, PhD</a:t>
            </a:r>
          </a:p>
          <a:p>
            <a:pPr algn="ctr"/>
            <a:r>
              <a:rPr lang="en-US" sz="2000" dirty="0">
                <a:solidFill>
                  <a:schemeClr val="accent2">
                    <a:lumMod val="50000"/>
                  </a:schemeClr>
                </a:solidFill>
                <a:hlinkClick r:id="rId2"/>
              </a:rPr>
              <a:t>s.dimitrova@unibit.bg</a:t>
            </a:r>
            <a:r>
              <a:rPr lang="en-US" sz="2000" dirty="0">
                <a:solidFill>
                  <a:schemeClr val="accent2">
                    <a:lumMod val="50000"/>
                  </a:schemeClr>
                </a:solidFill>
              </a:rPr>
              <a:t>  </a:t>
            </a:r>
          </a:p>
          <a:p>
            <a:pPr algn="ctr"/>
            <a:endParaRPr lang="en-US" sz="2000" dirty="0">
              <a:solidFill>
                <a:schemeClr val="accent2">
                  <a:lumMod val="50000"/>
                </a:schemeClr>
              </a:solidFill>
            </a:endParaRPr>
          </a:p>
          <a:p>
            <a:pPr algn="ctr"/>
            <a:r>
              <a:rPr lang="en-US" sz="2000" dirty="0">
                <a:solidFill>
                  <a:schemeClr val="accent2">
                    <a:lumMod val="50000"/>
                  </a:schemeClr>
                </a:solidFill>
              </a:rPr>
              <a:t>Chief Assist. Sonya </a:t>
            </a:r>
            <a:r>
              <a:rPr lang="en-US" sz="2000" dirty="0" err="1">
                <a:solidFill>
                  <a:schemeClr val="accent2">
                    <a:lumMod val="50000"/>
                  </a:schemeClr>
                </a:solidFill>
              </a:rPr>
              <a:t>Spasova</a:t>
            </a:r>
            <a:r>
              <a:rPr lang="en-US" sz="2000" dirty="0">
                <a:solidFill>
                  <a:schemeClr val="accent2">
                    <a:lumMod val="50000"/>
                  </a:schemeClr>
                </a:solidFill>
              </a:rPr>
              <a:t>, PhD</a:t>
            </a:r>
          </a:p>
          <a:p>
            <a:pPr algn="ctr"/>
            <a:r>
              <a:rPr lang="en-US" sz="2000" dirty="0">
                <a:solidFill>
                  <a:schemeClr val="accent2">
                    <a:lumMod val="50000"/>
                  </a:schemeClr>
                </a:solidFill>
                <a:hlinkClick r:id="rId3"/>
              </a:rPr>
              <a:t>s.spasova@unibit.bg</a:t>
            </a:r>
            <a:endParaRPr lang="en-US" sz="2000" dirty="0">
              <a:solidFill>
                <a:schemeClr val="accent2">
                  <a:lumMod val="50000"/>
                </a:schemeClr>
              </a:solidFill>
            </a:endParaRPr>
          </a:p>
          <a:p>
            <a:pPr algn="ctr"/>
            <a:endParaRPr lang="en-US" sz="2000" dirty="0">
              <a:solidFill>
                <a:schemeClr val="accent2">
                  <a:lumMod val="50000"/>
                </a:schemeClr>
              </a:solidFill>
            </a:endParaRPr>
          </a:p>
          <a:p>
            <a:pPr algn="ctr"/>
            <a:r>
              <a:rPr lang="en-US" sz="2000" dirty="0">
                <a:solidFill>
                  <a:schemeClr val="accent1">
                    <a:lumMod val="75000"/>
                  </a:schemeClr>
                </a:solidFill>
              </a:rPr>
              <a:t>University of Library Studies and Information Technologies</a:t>
            </a:r>
          </a:p>
          <a:p>
            <a:pPr algn="ctr"/>
            <a:r>
              <a:rPr lang="en-US" sz="2000" dirty="0">
                <a:solidFill>
                  <a:schemeClr val="accent1">
                    <a:lumMod val="75000"/>
                  </a:schemeClr>
                </a:solidFill>
              </a:rPr>
              <a:t>Sofia, Bulgaria </a:t>
            </a:r>
          </a:p>
        </p:txBody>
      </p:sp>
      <p:pic>
        <p:nvPicPr>
          <p:cNvPr id="10" name="Контейнер за съдържание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1"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5" cstate="print"/>
          <a:srcRect/>
          <a:stretch>
            <a:fillRect/>
          </a:stretch>
        </p:blipFill>
        <p:spPr bwMode="auto">
          <a:xfrm>
            <a:off x="283836" y="5872417"/>
            <a:ext cx="972000" cy="751963"/>
          </a:xfrm>
          <a:prstGeom prst="rect">
            <a:avLst/>
          </a:prstGeom>
          <a:noFill/>
          <a:ln w="9525">
            <a:noFill/>
            <a:miter lim="800000"/>
            <a:headEnd/>
            <a:tailEnd/>
          </a:ln>
        </p:spPr>
      </p:pic>
      <p:pic>
        <p:nvPicPr>
          <p:cNvPr id="13" name="Картина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09463" y="1972116"/>
            <a:ext cx="2682240" cy="2682240"/>
          </a:xfrm>
          <a:prstGeom prst="rect">
            <a:avLst/>
          </a:prstGeom>
        </p:spPr>
      </p:pic>
      <p:sp>
        <p:nvSpPr>
          <p:cNvPr id="14" name="Текстово поле 13">
            <a:extLst>
              <a:ext uri="{FF2B5EF4-FFF2-40B4-BE49-F238E27FC236}">
                <a16:creationId xmlns:a16="http://schemas.microsoft.com/office/drawing/2014/main" id="{33FF9584-F374-4C3D-917A-9A63373B2605}"/>
              </a:ext>
            </a:extLst>
          </p:cNvPr>
          <p:cNvSpPr txBox="1"/>
          <p:nvPr/>
        </p:nvSpPr>
        <p:spPr>
          <a:xfrm>
            <a:off x="1421962" y="6325075"/>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REGIONAL LIBRARIES AND REGIONAL HISTORY MUSEUMS IN BULGARIA IN THE CONDITIONS OF LOCKDOWN: SOCIAL NETWORK CASE STUDY</a:t>
            </a:r>
          </a:p>
          <a:p>
            <a:pPr algn="ctr"/>
            <a:r>
              <a:rPr lang="en-US" sz="1100" b="1" dirty="0">
                <a:latin typeface="Book Antiqua" panose="02040602050305030304" pitchFamily="18" charset="0"/>
              </a:rPr>
              <a:t>Svetoslava Dimitrova, Sonya </a:t>
            </a:r>
            <a:r>
              <a:rPr lang="en-US" sz="1100" b="1" dirty="0" err="1">
                <a:latin typeface="Book Antiqua" panose="02040602050305030304" pitchFamily="18" charset="0"/>
              </a:rPr>
              <a:t>Spasova</a:t>
            </a:r>
            <a:endParaRPr lang="bg-BG" sz="1100" i="1" dirty="0">
              <a:latin typeface="Book Antiqua" panose="02040602050305030304" pitchFamily="18" charset="0"/>
            </a:endParaRPr>
          </a:p>
        </p:txBody>
      </p:sp>
      <p:pic>
        <p:nvPicPr>
          <p:cNvPr id="3" name="Picture 2">
            <a:extLst>
              <a:ext uri="{FF2B5EF4-FFF2-40B4-BE49-F238E27FC236}">
                <a16:creationId xmlns:a16="http://schemas.microsoft.com/office/drawing/2014/main" id="{4C22BDE2-B743-4768-89BF-529FD5A34C51}"/>
              </a:ext>
            </a:extLst>
          </p:cNvPr>
          <p:cNvPicPr>
            <a:picLocks noChangeAspect="1"/>
          </p:cNvPicPr>
          <p:nvPr/>
        </p:nvPicPr>
        <p:blipFill>
          <a:blip r:embed="rId7"/>
          <a:stretch>
            <a:fillRect/>
          </a:stretch>
        </p:blipFill>
        <p:spPr>
          <a:xfrm>
            <a:off x="668020" y="313463"/>
            <a:ext cx="3741420" cy="969368"/>
          </a:xfrm>
          <a:prstGeom prst="rect">
            <a:avLst/>
          </a:prstGeom>
        </p:spPr>
      </p:pic>
    </p:spTree>
    <p:extLst>
      <p:ext uri="{BB962C8B-B14F-4D97-AF65-F5344CB8AC3E}">
        <p14:creationId xmlns:p14="http://schemas.microsoft.com/office/powerpoint/2010/main" val="34167523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2" cstate="print"/>
          <a:srcRect/>
          <a:stretch>
            <a:fillRect/>
          </a:stretch>
        </p:blipFill>
        <p:spPr bwMode="auto">
          <a:xfrm>
            <a:off x="730796" y="5927323"/>
            <a:ext cx="972000" cy="751963"/>
          </a:xfrm>
          <a:prstGeom prst="rect">
            <a:avLst/>
          </a:prstGeom>
          <a:noFill/>
          <a:ln w="9525">
            <a:noFill/>
            <a:miter lim="800000"/>
            <a:headEnd/>
            <a:tailEnd/>
          </a:ln>
        </p:spPr>
      </p:pic>
      <p:sp>
        <p:nvSpPr>
          <p:cNvPr id="6" name="Текстово поле 5">
            <a:extLst>
              <a:ext uri="{FF2B5EF4-FFF2-40B4-BE49-F238E27FC236}">
                <a16:creationId xmlns:a16="http://schemas.microsoft.com/office/drawing/2014/main" id="{33FF9584-F374-4C3D-917A-9A63373B2605}"/>
              </a:ext>
            </a:extLst>
          </p:cNvPr>
          <p:cNvSpPr txBox="1"/>
          <p:nvPr/>
        </p:nvSpPr>
        <p:spPr>
          <a:xfrm>
            <a:off x="1421962" y="6325075"/>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REGIONAL LIBRARIES AND REGIONAL HISTORY MUSEUMS IN BULGARIA IN THE CONDITIONS OF LOCKDOWN: SOCIAL NETWORK CASE STUDY</a:t>
            </a:r>
          </a:p>
          <a:p>
            <a:pPr algn="ctr"/>
            <a:r>
              <a:rPr lang="en-US" sz="1100" b="1" dirty="0">
                <a:latin typeface="Book Antiqua" panose="02040602050305030304" pitchFamily="18" charset="0"/>
              </a:rPr>
              <a:t>Svetoslava Dimitrova, Sonya </a:t>
            </a:r>
            <a:r>
              <a:rPr lang="en-US" sz="1100" b="1" dirty="0" err="1">
                <a:latin typeface="Book Antiqua" panose="02040602050305030304" pitchFamily="18" charset="0"/>
              </a:rPr>
              <a:t>Spasova</a:t>
            </a:r>
            <a:endParaRPr lang="bg-BG" sz="1100" i="1" dirty="0">
              <a:latin typeface="Book Antiqua" panose="02040602050305030304" pitchFamily="18" charset="0"/>
            </a:endParaRPr>
          </a:p>
        </p:txBody>
      </p:sp>
      <p:sp>
        <p:nvSpPr>
          <p:cNvPr id="7" name="Title 6"/>
          <p:cNvSpPr>
            <a:spLocks noGrp="1"/>
          </p:cNvSpPr>
          <p:nvPr>
            <p:ph type="title"/>
          </p:nvPr>
        </p:nvSpPr>
        <p:spPr>
          <a:xfrm>
            <a:off x="1158898" y="419723"/>
            <a:ext cx="8911687" cy="1280890"/>
          </a:xfrm>
        </p:spPr>
        <p:txBody>
          <a:bodyPr>
            <a:normAutofit/>
          </a:bodyPr>
          <a:lstStyle/>
          <a:p>
            <a:r>
              <a:rPr lang="en-US" sz="3600" b="1" dirty="0">
                <a:effectLst>
                  <a:outerShdw blurRad="38100" dist="38100" dir="2700000" algn="tl">
                    <a:srgbClr val="000000">
                      <a:alpha val="43137"/>
                    </a:srgbClr>
                  </a:outerShdw>
                </a:effectLst>
              </a:rPr>
              <a:t>STRUCTURE OF THE PRESENTATION</a:t>
            </a:r>
            <a:endParaRPr lang="bg-BG" sz="3600" b="1" dirty="0">
              <a:effectLst>
                <a:outerShdw blurRad="38100" dist="38100" dir="2700000" algn="tl">
                  <a:srgbClr val="000000">
                    <a:alpha val="43137"/>
                  </a:srgbClr>
                </a:outerShdw>
              </a:effectLst>
            </a:endParaRPr>
          </a:p>
        </p:txBody>
      </p:sp>
      <p:sp>
        <p:nvSpPr>
          <p:cNvPr id="8" name="Content Placeholder 7"/>
          <p:cNvSpPr>
            <a:spLocks noGrp="1"/>
          </p:cNvSpPr>
          <p:nvPr>
            <p:ph idx="1"/>
          </p:nvPr>
        </p:nvSpPr>
        <p:spPr>
          <a:xfrm>
            <a:off x="1216796" y="1003167"/>
            <a:ext cx="10523296" cy="4772297"/>
          </a:xfrm>
        </p:spPr>
        <p:txBody>
          <a:bodyPr>
            <a:noAutofit/>
          </a:bodyPr>
          <a:lstStyle/>
          <a:p>
            <a:r>
              <a:rPr lang="en-US" sz="2200" spc="300" dirty="0">
                <a:solidFill>
                  <a:schemeClr val="tx1">
                    <a:lumMod val="95000"/>
                  </a:schemeClr>
                </a:solidFill>
                <a:effectLst>
                  <a:outerShdw blurRad="38100" dist="38100" dir="2700000" algn="tl">
                    <a:srgbClr val="000000">
                      <a:alpha val="43137"/>
                    </a:srgbClr>
                  </a:outerShdw>
                </a:effectLst>
              </a:rPr>
              <a:t>INTRODUCTION</a:t>
            </a:r>
          </a:p>
          <a:p>
            <a:r>
              <a:rPr lang="en-US" sz="2200" spc="300" dirty="0">
                <a:solidFill>
                  <a:schemeClr val="tx1">
                    <a:lumMod val="95000"/>
                  </a:schemeClr>
                </a:solidFill>
                <a:effectLst>
                  <a:outerShdw blurRad="38100" dist="38100" dir="2700000" algn="tl">
                    <a:srgbClr val="000000">
                      <a:alpha val="43137"/>
                    </a:srgbClr>
                  </a:outerShdw>
                </a:effectLst>
              </a:rPr>
              <a:t>METHODOLOGY</a:t>
            </a:r>
          </a:p>
          <a:p>
            <a:r>
              <a:rPr lang="en-US" sz="2200" spc="300" dirty="0">
                <a:solidFill>
                  <a:schemeClr val="tx1">
                    <a:lumMod val="95000"/>
                  </a:schemeClr>
                </a:solidFill>
                <a:effectLst>
                  <a:outerShdw blurRad="38100" dist="38100" dir="2700000" algn="tl">
                    <a:srgbClr val="000000">
                      <a:alpha val="43137"/>
                    </a:srgbClr>
                  </a:outerShdw>
                </a:effectLst>
              </a:rPr>
              <a:t>RESULTS</a:t>
            </a:r>
          </a:p>
          <a:p>
            <a:pPr lvl="1"/>
            <a:r>
              <a:rPr lang="en-US" sz="2200" spc="300" dirty="0">
                <a:solidFill>
                  <a:schemeClr val="tx1">
                    <a:lumMod val="95000"/>
                  </a:schemeClr>
                </a:solidFill>
                <a:effectLst>
                  <a:outerShdw blurRad="38100" dist="38100" dir="2700000" algn="tl">
                    <a:srgbClr val="000000">
                      <a:alpha val="43137"/>
                    </a:srgbClr>
                  </a:outerShdw>
                </a:effectLst>
              </a:rPr>
              <a:t>Regional Historical Museums</a:t>
            </a:r>
          </a:p>
          <a:p>
            <a:pPr lvl="1"/>
            <a:r>
              <a:rPr lang="en-US" sz="2200" spc="300" dirty="0">
                <a:solidFill>
                  <a:schemeClr val="tx1">
                    <a:lumMod val="95000"/>
                  </a:schemeClr>
                </a:solidFill>
                <a:effectLst>
                  <a:outerShdw blurRad="38100" dist="38100" dir="2700000" algn="tl">
                    <a:srgbClr val="000000">
                      <a:alpha val="43137"/>
                    </a:srgbClr>
                  </a:outerShdw>
                </a:effectLst>
              </a:rPr>
              <a:t>Regional Libraries</a:t>
            </a:r>
          </a:p>
          <a:p>
            <a:r>
              <a:rPr lang="en-US" sz="2200" spc="300" dirty="0">
                <a:solidFill>
                  <a:schemeClr val="tx1">
                    <a:lumMod val="95000"/>
                  </a:schemeClr>
                </a:solidFill>
                <a:effectLst>
                  <a:outerShdw blurRad="38100" dist="38100" dir="2700000" algn="tl">
                    <a:srgbClr val="000000">
                      <a:alpha val="43137"/>
                    </a:srgbClr>
                  </a:outerShdw>
                </a:effectLst>
              </a:rPr>
              <a:t>CONCLUSIONS</a:t>
            </a:r>
          </a:p>
          <a:p>
            <a:r>
              <a:rPr lang="en-GB" sz="2200" spc="300" dirty="0">
                <a:solidFill>
                  <a:schemeClr val="tx1">
                    <a:lumMod val="95000"/>
                  </a:schemeClr>
                </a:solidFill>
                <a:effectLst>
                  <a:outerShdw blurRad="38100" dist="38100" dir="2700000" algn="tl">
                    <a:srgbClr val="000000">
                      <a:alpha val="43137"/>
                    </a:srgbClr>
                  </a:outerShdw>
                </a:effectLst>
              </a:rPr>
              <a:t>ACKNOWLEDGEMENTS</a:t>
            </a:r>
          </a:p>
          <a:p>
            <a:r>
              <a:rPr lang="en-GB" sz="2200" spc="300" dirty="0">
                <a:solidFill>
                  <a:schemeClr val="tx1">
                    <a:lumMod val="95000"/>
                  </a:schemeClr>
                </a:solidFill>
                <a:effectLst>
                  <a:outerShdw blurRad="38100" dist="38100" dir="2700000" algn="tl">
                    <a:srgbClr val="000000">
                      <a:alpha val="43137"/>
                    </a:srgbClr>
                  </a:outerShdw>
                </a:effectLst>
              </a:rPr>
              <a:t>CONTACT WITH THE AUTHORS</a:t>
            </a:r>
            <a:endParaRPr lang="bg-BG" sz="2200" spc="300" dirty="0">
              <a:solidFill>
                <a:schemeClr val="tx1">
                  <a:lumMod val="95000"/>
                </a:schemeClr>
              </a:solidFill>
              <a:effectLst>
                <a:outerShdw blurRad="38100" dist="38100" dir="2700000" algn="tl">
                  <a:srgbClr val="000000">
                    <a:alpha val="43137"/>
                  </a:srgbClr>
                </a:outerShdw>
              </a:effectLst>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pPr/>
              <a:t>2</a:t>
            </a:fld>
            <a:endParaRPr lang="en-US" dirty="0"/>
          </a:p>
        </p:txBody>
      </p:sp>
      <p:pic>
        <p:nvPicPr>
          <p:cNvPr id="10" name="Контейнер за съдържание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spTree>
    <p:extLst>
      <p:ext uri="{BB962C8B-B14F-4D97-AF65-F5344CB8AC3E}">
        <p14:creationId xmlns:p14="http://schemas.microsoft.com/office/powerpoint/2010/main" val="2304831082"/>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9836" y="1324938"/>
            <a:ext cx="10312534" cy="4154984"/>
          </a:xfrm>
          <a:prstGeom prst="rect">
            <a:avLst/>
          </a:prstGeom>
          <a:noFill/>
        </p:spPr>
        <p:txBody>
          <a:bodyPr wrap="square" rtlCol="0">
            <a:spAutoFit/>
          </a:bodyPr>
          <a:lstStyle/>
          <a:p>
            <a:r>
              <a:rPr lang="en-US" sz="2200" dirty="0">
                <a:effectLst>
                  <a:outerShdw blurRad="38100" dist="38100" dir="2700000" algn="tl">
                    <a:srgbClr val="000000">
                      <a:alpha val="43137"/>
                    </a:srgbClr>
                  </a:outerShdw>
                </a:effectLst>
              </a:rPr>
              <a:t>On average, internet users spend 144 minutes per day on social media and messaging apps, an increase of more than half an hour since 2015.</a:t>
            </a:r>
            <a:br>
              <a:rPr lang="en-US" sz="2200" dirty="0">
                <a:effectLst>
                  <a:outerShdw blurRad="38100" dist="38100" dir="2700000" algn="tl">
                    <a:srgbClr val="000000">
                      <a:alpha val="43137"/>
                    </a:srgbClr>
                  </a:outerShdw>
                </a:effectLst>
              </a:rPr>
            </a:br>
            <a:r>
              <a:rPr lang="en-US" sz="2200" dirty="0">
                <a:effectLst>
                  <a:outerShdw blurRad="38100" dist="38100" dir="2700000" algn="tl">
                    <a:srgbClr val="000000">
                      <a:alpha val="43137"/>
                    </a:srgbClr>
                  </a:outerShdw>
                </a:effectLst>
              </a:rPr>
              <a:t>The latest data show that there are 4,33 billion social media users around the world at the start of 2021, equating to more than 55 percent of the total global population, i.e., an increase of almost one billion users for just a year.</a:t>
            </a:r>
          </a:p>
          <a:p>
            <a:endParaRPr lang="en-US" sz="2200" dirty="0">
              <a:effectLst>
                <a:outerShdw blurRad="38100" dist="38100" dir="2700000" algn="tl">
                  <a:srgbClr val="000000">
                    <a:alpha val="43137"/>
                  </a:srgbClr>
                </a:outerShdw>
              </a:effectLst>
            </a:endParaRPr>
          </a:p>
          <a:p>
            <a:r>
              <a:rPr lang="en-GB" sz="2200" dirty="0">
                <a:effectLst>
                  <a:outerShdw blurRad="38100" dist="38100" dir="2700000" algn="tl">
                    <a:srgbClr val="000000">
                      <a:alpha val="43137"/>
                    </a:srgbClr>
                  </a:outerShdw>
                </a:effectLst>
              </a:rPr>
              <a:t>That is why it is extremely important for cultural institutions, which for the purposes of the study are limited to regional historical museums and regional libraries, to have a presence on social media, in this case Facebook as the most popular one in Bulgaria. In this way, they will be able to reach most of the population and spread their activities.</a:t>
            </a:r>
            <a:endParaRPr lang="en-US" sz="2200" dirty="0">
              <a:effectLst>
                <a:outerShdw blurRad="38100" dist="38100" dir="2700000" algn="tl">
                  <a:srgbClr val="000000">
                    <a:alpha val="43137"/>
                  </a:srgbClr>
                </a:outerShdw>
              </a:effectLst>
            </a:endParaRPr>
          </a:p>
        </p:txBody>
      </p:sp>
      <p:sp>
        <p:nvSpPr>
          <p:cNvPr id="8" name="Title 7"/>
          <p:cNvSpPr>
            <a:spLocks noGrp="1"/>
          </p:cNvSpPr>
          <p:nvPr>
            <p:ph type="title"/>
          </p:nvPr>
        </p:nvSpPr>
        <p:spPr>
          <a:xfrm>
            <a:off x="769836" y="278140"/>
            <a:ext cx="4083449" cy="766279"/>
          </a:xfrm>
        </p:spPr>
        <p:txBody>
          <a:bodyPr>
            <a:normAutofit/>
          </a:bodyPr>
          <a:lstStyle/>
          <a:p>
            <a:pPr lvl="0"/>
            <a:r>
              <a:rPr lang="en-GB" b="1" cap="all" dirty="0">
                <a:effectLst>
                  <a:outerShdw blurRad="38100" dist="38100" dir="2700000" algn="tl">
                    <a:srgbClr val="000000">
                      <a:alpha val="43137"/>
                    </a:srgbClr>
                  </a:outerShdw>
                </a:effectLst>
              </a:rPr>
              <a:t>INTRODUCTION</a:t>
            </a:r>
            <a:endParaRPr lang="bg-BG" dirty="0">
              <a:effectLst>
                <a:outerShdw blurRad="38100" dist="38100" dir="2700000" algn="tl">
                  <a:srgbClr val="000000">
                    <a:alpha val="43137"/>
                  </a:srgbClr>
                </a:outerShdw>
              </a:effectLst>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pPr/>
              <a:t>3</a:t>
            </a:fld>
            <a:endParaRPr lang="en-US" dirty="0"/>
          </a:p>
        </p:txBody>
      </p:sp>
      <p:pic>
        <p:nvPicPr>
          <p:cNvPr id="10"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1"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
        <p:nvSpPr>
          <p:cNvPr id="13" name="Текстово поле 12">
            <a:extLst>
              <a:ext uri="{FF2B5EF4-FFF2-40B4-BE49-F238E27FC236}">
                <a16:creationId xmlns:a16="http://schemas.microsoft.com/office/drawing/2014/main" id="{33FF9584-F374-4C3D-917A-9A63373B2605}"/>
              </a:ext>
            </a:extLst>
          </p:cNvPr>
          <p:cNvSpPr txBox="1"/>
          <p:nvPr/>
        </p:nvSpPr>
        <p:spPr>
          <a:xfrm>
            <a:off x="1421962" y="6325075"/>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REGIONAL LIBRARIES AND REGIONAL HISTORY MUSEUMS IN BULGARIA IN THE CONDITIONS OF LOCKDOWN: SOCIAL NETWORK CASE STUDY</a:t>
            </a:r>
          </a:p>
          <a:p>
            <a:pPr algn="ctr"/>
            <a:r>
              <a:rPr lang="en-US" sz="1100" b="1" dirty="0">
                <a:latin typeface="Book Antiqua" panose="02040602050305030304" pitchFamily="18" charset="0"/>
              </a:rPr>
              <a:t>Svetoslava Dimitrova, Sonya </a:t>
            </a:r>
            <a:r>
              <a:rPr lang="en-US" sz="1100" b="1" dirty="0" err="1">
                <a:latin typeface="Book Antiqua" panose="02040602050305030304" pitchFamily="18" charset="0"/>
              </a:rPr>
              <a:t>Spasova</a:t>
            </a:r>
            <a:endParaRPr lang="bg-BG" sz="1100" i="1" dirty="0">
              <a:latin typeface="Book Antiqua" panose="02040602050305030304" pitchFamily="18" charset="0"/>
            </a:endParaRPr>
          </a:p>
        </p:txBody>
      </p:sp>
    </p:spTree>
    <p:extLst>
      <p:ext uri="{BB962C8B-B14F-4D97-AF65-F5344CB8AC3E}">
        <p14:creationId xmlns:p14="http://schemas.microsoft.com/office/powerpoint/2010/main" val="9225007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9836" y="250158"/>
            <a:ext cx="8615354" cy="894306"/>
          </a:xfrm>
        </p:spPr>
        <p:txBody>
          <a:bodyPr>
            <a:normAutofit/>
          </a:bodyPr>
          <a:lstStyle/>
          <a:p>
            <a:r>
              <a:rPr lang="en-US" sz="3200" b="1" dirty="0">
                <a:effectLst>
                  <a:outerShdw blurRad="38100" dist="38100" dir="2700000" algn="tl">
                    <a:srgbClr val="000000">
                      <a:alpha val="43137"/>
                    </a:srgbClr>
                  </a:outerShdw>
                </a:effectLst>
              </a:rPr>
              <a:t>Methodology</a:t>
            </a:r>
            <a:endParaRPr lang="bg-BG" sz="3200" b="1" dirty="0">
              <a:effectLst>
                <a:outerShdw blurRad="38100" dist="38100" dir="2700000" algn="tl">
                  <a:srgbClr val="000000">
                    <a:alpha val="43137"/>
                  </a:srgbClr>
                </a:outerShdw>
              </a:effectLst>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pPr/>
              <a:t>4</a:t>
            </a:fld>
            <a:endParaRPr lang="en-US" dirty="0"/>
          </a:p>
        </p:txBody>
      </p:sp>
      <p:sp>
        <p:nvSpPr>
          <p:cNvPr id="8" name="TextBox 7"/>
          <p:cNvSpPr txBox="1"/>
          <p:nvPr/>
        </p:nvSpPr>
        <p:spPr>
          <a:xfrm>
            <a:off x="785573" y="1667875"/>
            <a:ext cx="10148749" cy="3139321"/>
          </a:xfrm>
          <a:prstGeom prst="rect">
            <a:avLst/>
          </a:prstGeom>
          <a:noFill/>
        </p:spPr>
        <p:txBody>
          <a:bodyPr wrap="square" rtlCol="0">
            <a:spAutoFit/>
          </a:bodyPr>
          <a:lstStyle/>
          <a:p>
            <a:r>
              <a:rPr lang="en-GB" sz="2200" dirty="0">
                <a:effectLst>
                  <a:outerShdw blurRad="38100" dist="38100" dir="2700000" algn="tl">
                    <a:srgbClr val="000000">
                      <a:alpha val="43137"/>
                    </a:srgbClr>
                  </a:outerShdw>
                </a:effectLst>
              </a:rPr>
              <a:t>The goal of this paper is to analyse and summarize the activities of the regional history museums and regional libraries in the Republic of Bulgaria in the social network Facebook in the conditions of lockdown, as the period is limited from 13 March to 13 May 2020. This was a period of total closure of institutions given the epidemiological situation around the world. During this period, the cultural institutions in question, subject of this paper, operated entirely in an online environment, with visitor access being completely limited. After the end of this period, all institutions were reopened, but with a limited capacity for visits. </a:t>
            </a:r>
          </a:p>
        </p:txBody>
      </p:sp>
      <p:pic>
        <p:nvPicPr>
          <p:cNvPr id="10"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1"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
        <p:nvSpPr>
          <p:cNvPr id="13" name="Текстово поле 12">
            <a:extLst>
              <a:ext uri="{FF2B5EF4-FFF2-40B4-BE49-F238E27FC236}">
                <a16:creationId xmlns:a16="http://schemas.microsoft.com/office/drawing/2014/main" id="{33FF9584-F374-4C3D-917A-9A63373B2605}"/>
              </a:ext>
            </a:extLst>
          </p:cNvPr>
          <p:cNvSpPr txBox="1"/>
          <p:nvPr/>
        </p:nvSpPr>
        <p:spPr>
          <a:xfrm>
            <a:off x="1421962" y="6325075"/>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REGIONAL LIBRARIES AND REGIONAL HISTORY MUSEUMS IN BULGARIA IN THE CONDITIONS OF LOCKDOWN: SOCIAL NETWORK CASE STUDY</a:t>
            </a:r>
          </a:p>
          <a:p>
            <a:pPr algn="ctr"/>
            <a:r>
              <a:rPr lang="en-US" sz="1100" b="1" dirty="0">
                <a:latin typeface="Book Antiqua" panose="02040602050305030304" pitchFamily="18" charset="0"/>
              </a:rPr>
              <a:t>Svetoslava Dimitrova, Sonya </a:t>
            </a:r>
            <a:r>
              <a:rPr lang="en-US" sz="1100" b="1" dirty="0" err="1">
                <a:latin typeface="Book Antiqua" panose="02040602050305030304" pitchFamily="18" charset="0"/>
              </a:rPr>
              <a:t>Spasova</a:t>
            </a:r>
            <a:endParaRPr lang="bg-BG" sz="1100" i="1" dirty="0">
              <a:latin typeface="Book Antiqua" panose="02040602050305030304" pitchFamily="18" charset="0"/>
            </a:endParaRPr>
          </a:p>
        </p:txBody>
      </p:sp>
    </p:spTree>
    <p:extLst>
      <p:ext uri="{BB962C8B-B14F-4D97-AF65-F5344CB8AC3E}">
        <p14:creationId xmlns:p14="http://schemas.microsoft.com/office/powerpoint/2010/main" val="251802566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74287" y="93976"/>
            <a:ext cx="1992009" cy="884659"/>
          </a:xfrm>
        </p:spPr>
        <p:txBody>
          <a:bodyPr>
            <a:normAutofit/>
          </a:bodyPr>
          <a:lstStyle/>
          <a:p>
            <a:pPr lvl="0"/>
            <a:r>
              <a:rPr lang="en-US" b="1" cap="all" dirty="0">
                <a:effectLst>
                  <a:outerShdw blurRad="38100" dist="38100" dir="2700000" algn="tl">
                    <a:srgbClr val="000000">
                      <a:alpha val="43137"/>
                    </a:srgbClr>
                  </a:outerShdw>
                </a:effectLst>
              </a:rPr>
              <a:t>results</a:t>
            </a:r>
            <a:endParaRPr lang="bg-BG" dirty="0">
              <a:effectLst>
                <a:outerShdw blurRad="38100" dist="38100" dir="2700000" algn="tl">
                  <a:srgbClr val="000000">
                    <a:alpha val="43137"/>
                  </a:srgbClr>
                </a:outerShdw>
              </a:effectLst>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pPr/>
              <a:t>5</a:t>
            </a:fld>
            <a:endParaRPr lang="en-US" dirty="0"/>
          </a:p>
        </p:txBody>
      </p:sp>
      <p:sp>
        <p:nvSpPr>
          <p:cNvPr id="8" name="TextBox 7"/>
          <p:cNvSpPr txBox="1"/>
          <p:nvPr/>
        </p:nvSpPr>
        <p:spPr>
          <a:xfrm>
            <a:off x="182879" y="1350308"/>
            <a:ext cx="11765281" cy="4093428"/>
          </a:xfrm>
          <a:prstGeom prst="rect">
            <a:avLst/>
          </a:prstGeom>
          <a:noFill/>
        </p:spPr>
        <p:txBody>
          <a:bodyPr wrap="square" rtlCol="0">
            <a:spAutoFit/>
          </a:bodyPr>
          <a:lstStyle/>
          <a:p>
            <a:pPr lvl="1"/>
            <a:r>
              <a:rPr lang="en-US" sz="2000" b="1" dirty="0">
                <a:effectLst>
                  <a:outerShdw blurRad="38100" dist="38100" dir="2700000" algn="tl">
                    <a:srgbClr val="000000">
                      <a:alpha val="43137"/>
                    </a:srgbClr>
                  </a:outerShdw>
                </a:effectLst>
              </a:rPr>
              <a:t>South Central area</a:t>
            </a:r>
          </a:p>
          <a:p>
            <a:pPr lvl="1"/>
            <a:r>
              <a:rPr lang="en-GB" sz="2000" b="1" i="1" dirty="0">
                <a:effectLst>
                  <a:outerShdw blurRad="38100" dist="38100" dir="2700000" algn="tl">
                    <a:srgbClr val="000000">
                      <a:alpha val="43137"/>
                    </a:srgbClr>
                  </a:outerShdw>
                </a:effectLst>
              </a:rPr>
              <a:t>Regional Historical Museum in the town of </a:t>
            </a:r>
            <a:r>
              <a:rPr lang="en-GB" sz="2000" b="1" i="1" dirty="0" err="1">
                <a:effectLst>
                  <a:outerShdw blurRad="38100" dist="38100" dir="2700000" algn="tl">
                    <a:srgbClr val="000000">
                      <a:alpha val="43137"/>
                    </a:srgbClr>
                  </a:outerShdw>
                </a:effectLst>
              </a:rPr>
              <a:t>Kardzhali</a:t>
            </a:r>
            <a:r>
              <a:rPr lang="en-GB" sz="2000" b="1" i="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 the publications are related to the traditional holiday calendar as well as to the celebration of some international professional holidays. </a:t>
            </a:r>
            <a:r>
              <a:rPr lang="en-GB" sz="2000" b="1" i="1" dirty="0">
                <a:effectLst>
                  <a:outerShdw blurRad="38100" dist="38100" dir="2700000" algn="tl">
                    <a:srgbClr val="000000">
                      <a:alpha val="43137"/>
                    </a:srgbClr>
                  </a:outerShdw>
                </a:effectLst>
              </a:rPr>
              <a:t>Regional Historical Museum in </a:t>
            </a:r>
            <a:r>
              <a:rPr lang="en-GB" sz="2000" b="1" i="1" dirty="0" err="1">
                <a:effectLst>
                  <a:outerShdw blurRad="38100" dist="38100" dir="2700000" algn="tl">
                    <a:srgbClr val="000000">
                      <a:alpha val="43137"/>
                    </a:srgbClr>
                  </a:outerShdw>
                </a:effectLst>
              </a:rPr>
              <a:t>Pazardzhik</a:t>
            </a:r>
            <a:r>
              <a:rPr lang="en-GB" sz="2000" dirty="0">
                <a:effectLst>
                  <a:outerShdw blurRad="38100" dist="38100" dir="2700000" algn="tl">
                    <a:srgbClr val="000000">
                      <a:alpha val="43137"/>
                    </a:srgbClr>
                  </a:outerShdw>
                </a:effectLst>
              </a:rPr>
              <a:t> - the published information is dedicated to current emergency in the country and also about the Easter holiday. This practice is followed by the </a:t>
            </a:r>
            <a:r>
              <a:rPr lang="en-GB" sz="2000" b="1" i="1" dirty="0">
                <a:effectLst>
                  <a:outerShdw blurRad="38100" dist="38100" dir="2700000" algn="tl">
                    <a:srgbClr val="000000">
                      <a:alpha val="43137"/>
                    </a:srgbClr>
                  </a:outerShdw>
                </a:effectLst>
              </a:rPr>
              <a:t>Regional Historical Museum in Plovdiv </a:t>
            </a:r>
            <a:r>
              <a:rPr lang="en-GB" sz="2000" i="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publishes detailed information on all projects related to the digitalization of cultural heritage. </a:t>
            </a:r>
            <a:r>
              <a:rPr lang="en-GB" sz="2000" b="1" i="1" dirty="0">
                <a:effectLst>
                  <a:outerShdw blurRad="38100" dist="38100" dir="2700000" algn="tl">
                    <a:srgbClr val="000000">
                      <a:alpha val="43137"/>
                    </a:srgbClr>
                  </a:outerShdw>
                </a:effectLst>
              </a:rPr>
              <a:t>Regional Historical Museum in the town of </a:t>
            </a:r>
            <a:r>
              <a:rPr lang="en-GB" sz="2000" b="1" i="1" dirty="0" err="1">
                <a:effectLst>
                  <a:outerShdw blurRad="38100" dist="38100" dir="2700000" algn="tl">
                    <a:srgbClr val="000000">
                      <a:alpha val="43137"/>
                    </a:srgbClr>
                  </a:outerShdw>
                </a:effectLst>
              </a:rPr>
              <a:t>Smolyan</a:t>
            </a:r>
            <a:r>
              <a:rPr lang="en-GB" sz="2000" i="1" dirty="0">
                <a:effectLst>
                  <a:outerShdw blurRad="38100" dist="38100" dir="2700000" algn="tl">
                    <a:srgbClr val="000000">
                      <a:alpha val="43137"/>
                    </a:srgbClr>
                  </a:outerShdw>
                </a:effectLst>
              </a:rPr>
              <a:t> - u</a:t>
            </a:r>
            <a:r>
              <a:rPr lang="en-GB" sz="2000" dirty="0">
                <a:effectLst>
                  <a:outerShdw blurRad="38100" dist="38100" dir="2700000" algn="tl">
                    <a:srgbClr val="000000">
                      <a:alpha val="43137"/>
                    </a:srgbClr>
                  </a:outerShdw>
                </a:effectLst>
              </a:rPr>
              <a:t>nder the title “Let’s visit the virtual tours of the Hermitage Museum together” the Facebook audience is offered access to a series of online tours organized by the specialists at the Hermitage Museum in St. Petersburg. </a:t>
            </a:r>
            <a:r>
              <a:rPr lang="en-GB" sz="2000" b="1" i="1" dirty="0">
                <a:effectLst>
                  <a:outerShdw blurRad="38100" dist="38100" dir="2700000" algn="tl">
                    <a:srgbClr val="000000">
                      <a:alpha val="43137"/>
                    </a:srgbClr>
                  </a:outerShdw>
                </a:effectLst>
              </a:rPr>
              <a:t>Regional Historical Museum in the town of </a:t>
            </a:r>
            <a:r>
              <a:rPr lang="en-GB" sz="2000" b="1" i="1" dirty="0" err="1">
                <a:effectLst>
                  <a:outerShdw blurRad="38100" dist="38100" dir="2700000" algn="tl">
                    <a:srgbClr val="000000">
                      <a:alpha val="43137"/>
                    </a:srgbClr>
                  </a:outerShdw>
                </a:effectLst>
              </a:rPr>
              <a:t>Haskovo</a:t>
            </a:r>
            <a:r>
              <a:rPr lang="en-GB" sz="2000" b="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 interesting and diverse publications on the history of the region are shared here with the presentation of photos of authentic archival documents from the museum’s collection.</a:t>
            </a:r>
            <a:endParaRPr lang="bg-BG" sz="2000" dirty="0">
              <a:effectLst>
                <a:outerShdw blurRad="38100" dist="38100" dir="2700000" algn="tl">
                  <a:srgbClr val="000000">
                    <a:alpha val="43137"/>
                  </a:srgbClr>
                </a:outerShdw>
              </a:effectLst>
            </a:endParaRPr>
          </a:p>
        </p:txBody>
      </p:sp>
      <p:pic>
        <p:nvPicPr>
          <p:cNvPr id="10"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1"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
        <p:nvSpPr>
          <p:cNvPr id="3" name="Текстово поле 2"/>
          <p:cNvSpPr txBox="1"/>
          <p:nvPr/>
        </p:nvSpPr>
        <p:spPr>
          <a:xfrm>
            <a:off x="574287" y="853569"/>
            <a:ext cx="7769678"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Regional historical museums</a:t>
            </a:r>
            <a:endParaRPr lang="bg-BG" sz="2400" b="1" dirty="0">
              <a:effectLst>
                <a:outerShdw blurRad="38100" dist="38100" dir="2700000" algn="tl">
                  <a:srgbClr val="000000">
                    <a:alpha val="43137"/>
                  </a:srgbClr>
                </a:outerShdw>
              </a:effectLst>
            </a:endParaRPr>
          </a:p>
        </p:txBody>
      </p:sp>
      <p:sp>
        <p:nvSpPr>
          <p:cNvPr id="13" name="Текстово поле 12">
            <a:extLst>
              <a:ext uri="{FF2B5EF4-FFF2-40B4-BE49-F238E27FC236}">
                <a16:creationId xmlns:a16="http://schemas.microsoft.com/office/drawing/2014/main" id="{33FF9584-F374-4C3D-917A-9A63373B2605}"/>
              </a:ext>
            </a:extLst>
          </p:cNvPr>
          <p:cNvSpPr txBox="1"/>
          <p:nvPr/>
        </p:nvSpPr>
        <p:spPr>
          <a:xfrm>
            <a:off x="1421962" y="6325075"/>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REGIONAL LIBRARIES AND REGIONAL HISTORY MUSEUMS IN BULGARIA IN THE CONDITIONS OF LOCKDOWN: SOCIAL NETWORK CASE STUDY</a:t>
            </a:r>
          </a:p>
          <a:p>
            <a:pPr algn="ctr"/>
            <a:r>
              <a:rPr lang="en-US" sz="1100" b="1" dirty="0">
                <a:latin typeface="Book Antiqua" panose="02040602050305030304" pitchFamily="18" charset="0"/>
              </a:rPr>
              <a:t>Svetoslava Dimitrova, Sonya </a:t>
            </a:r>
            <a:r>
              <a:rPr lang="en-US" sz="1100" b="1" dirty="0" err="1">
                <a:latin typeface="Book Antiqua" panose="02040602050305030304" pitchFamily="18" charset="0"/>
              </a:rPr>
              <a:t>Spasova</a:t>
            </a:r>
            <a:endParaRPr lang="bg-BG" sz="1100" i="1" dirty="0">
              <a:latin typeface="Book Antiqua" panose="02040602050305030304" pitchFamily="18" charset="0"/>
            </a:endParaRPr>
          </a:p>
        </p:txBody>
      </p:sp>
    </p:spTree>
    <p:extLst>
      <p:ext uri="{BB962C8B-B14F-4D97-AF65-F5344CB8AC3E}">
        <p14:creationId xmlns:p14="http://schemas.microsoft.com/office/powerpoint/2010/main" val="413874840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6"/>
          <p:cNvSpPr>
            <a:spLocks noGrp="1"/>
          </p:cNvSpPr>
          <p:nvPr>
            <p:ph type="title"/>
          </p:nvPr>
        </p:nvSpPr>
        <p:spPr>
          <a:xfrm>
            <a:off x="557349" y="96118"/>
            <a:ext cx="8911687" cy="801189"/>
          </a:xfrm>
        </p:spPr>
        <p:txBody>
          <a:bodyPr>
            <a:normAutofit/>
          </a:bodyPr>
          <a:lstStyle/>
          <a:p>
            <a:pPr lvl="0"/>
            <a:r>
              <a:rPr lang="en-US" b="1" cap="all" dirty="0">
                <a:effectLst>
                  <a:outerShdw blurRad="38100" dist="38100" dir="2700000" algn="tl">
                    <a:srgbClr val="000000">
                      <a:alpha val="43137"/>
                    </a:srgbClr>
                  </a:outerShdw>
                </a:effectLst>
              </a:rPr>
              <a:t>results</a:t>
            </a:r>
            <a:endParaRPr lang="bg-BG" dirty="0">
              <a:effectLst>
                <a:outerShdw blurRad="38100" dist="38100" dir="2700000" algn="tl">
                  <a:srgbClr val="000000">
                    <a:alpha val="43137"/>
                  </a:srgbClr>
                </a:outerShdw>
              </a:effectLst>
            </a:endParaRPr>
          </a:p>
        </p:txBody>
      </p:sp>
      <p:sp>
        <p:nvSpPr>
          <p:cNvPr id="8" name="Slide Number Placeholder 7"/>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9"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0"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
        <p:nvSpPr>
          <p:cNvPr id="13" name="Текстово поле 12"/>
          <p:cNvSpPr txBox="1"/>
          <p:nvPr/>
        </p:nvSpPr>
        <p:spPr>
          <a:xfrm>
            <a:off x="557349" y="700449"/>
            <a:ext cx="7769678"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Regional historical museums</a:t>
            </a:r>
            <a:endParaRPr lang="bg-BG" sz="2400" b="1" dirty="0">
              <a:effectLst>
                <a:outerShdw blurRad="38100" dist="38100" dir="2700000" algn="tl">
                  <a:srgbClr val="000000">
                    <a:alpha val="43137"/>
                  </a:srgbClr>
                </a:outerShdw>
              </a:effectLst>
            </a:endParaRPr>
          </a:p>
        </p:txBody>
      </p:sp>
      <p:sp>
        <p:nvSpPr>
          <p:cNvPr id="14" name="Текстово поле 13">
            <a:extLst>
              <a:ext uri="{FF2B5EF4-FFF2-40B4-BE49-F238E27FC236}">
                <a16:creationId xmlns:a16="http://schemas.microsoft.com/office/drawing/2014/main" id="{33FF9584-F374-4C3D-917A-9A63373B2605}"/>
              </a:ext>
            </a:extLst>
          </p:cNvPr>
          <p:cNvSpPr txBox="1"/>
          <p:nvPr/>
        </p:nvSpPr>
        <p:spPr>
          <a:xfrm>
            <a:off x="1421962" y="6325075"/>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REGIONAL LIBRARIES AND REGIONAL HISTORY MUSEUMS IN BULGARIA IN THE CONDITIONS OF LOCKDOWN: SOCIAL NETWORK CASE STUDY</a:t>
            </a:r>
          </a:p>
          <a:p>
            <a:pPr algn="ctr"/>
            <a:r>
              <a:rPr lang="en-US" sz="1100" b="1" dirty="0">
                <a:latin typeface="Book Antiqua" panose="02040602050305030304" pitchFamily="18" charset="0"/>
              </a:rPr>
              <a:t>Svetoslava Dimitrova, Sonya </a:t>
            </a:r>
            <a:r>
              <a:rPr lang="en-US" sz="1100" b="1" dirty="0" err="1">
                <a:latin typeface="Book Antiqua" panose="02040602050305030304" pitchFamily="18" charset="0"/>
              </a:rPr>
              <a:t>Spasova</a:t>
            </a:r>
            <a:endParaRPr lang="bg-BG" sz="1100" i="1" dirty="0">
              <a:latin typeface="Book Antiqua" panose="02040602050305030304" pitchFamily="18" charset="0"/>
            </a:endParaRPr>
          </a:p>
        </p:txBody>
      </p:sp>
      <p:sp>
        <p:nvSpPr>
          <p:cNvPr id="2" name="Текстово поле 1"/>
          <p:cNvSpPr txBox="1"/>
          <p:nvPr/>
        </p:nvSpPr>
        <p:spPr>
          <a:xfrm>
            <a:off x="557349" y="1081327"/>
            <a:ext cx="10816045" cy="4708981"/>
          </a:xfrm>
          <a:prstGeom prst="rect">
            <a:avLst/>
          </a:prstGeom>
          <a:noFill/>
        </p:spPr>
        <p:txBody>
          <a:bodyPr wrap="square" rtlCol="0">
            <a:spAutoFit/>
          </a:bodyPr>
          <a:lstStyle/>
          <a:p>
            <a:r>
              <a:rPr lang="en-US" sz="2000" b="1" dirty="0">
                <a:effectLst>
                  <a:outerShdw blurRad="38100" dist="38100" dir="2700000" algn="tl">
                    <a:srgbClr val="000000">
                      <a:alpha val="43137"/>
                    </a:srgbClr>
                  </a:outerShdw>
                </a:effectLst>
              </a:rPr>
              <a:t>Southeast area</a:t>
            </a:r>
          </a:p>
          <a:p>
            <a:r>
              <a:rPr lang="en-GB" sz="2000" b="1" i="1" dirty="0">
                <a:effectLst>
                  <a:outerShdw blurRad="38100" dist="38100" dir="2700000" algn="tl">
                    <a:srgbClr val="000000">
                      <a:alpha val="43137"/>
                    </a:srgbClr>
                  </a:outerShdw>
                </a:effectLst>
              </a:rPr>
              <a:t>Regional Historical Museum – </a:t>
            </a:r>
            <a:r>
              <a:rPr lang="en-GB" sz="2000" b="1" i="1" dirty="0" err="1">
                <a:effectLst>
                  <a:outerShdw blurRad="38100" dist="38100" dir="2700000" algn="tl">
                    <a:srgbClr val="000000">
                      <a:alpha val="43137"/>
                    </a:srgbClr>
                  </a:outerShdw>
                </a:effectLst>
              </a:rPr>
              <a:t>Stara</a:t>
            </a:r>
            <a:r>
              <a:rPr lang="en-GB" sz="2000" b="1" i="1" dirty="0">
                <a:effectLst>
                  <a:outerShdw blurRad="38100" dist="38100" dir="2700000" algn="tl">
                    <a:srgbClr val="000000">
                      <a:alpha val="43137"/>
                    </a:srgbClr>
                  </a:outerShdw>
                </a:effectLst>
              </a:rPr>
              <a:t> Zagora</a:t>
            </a:r>
            <a:r>
              <a:rPr lang="en-GB" sz="2000" b="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  video materials published on the official website of the museum are periodically shared, which acquaint the audience with the exhibitions and cultural values from its funds. Constantly updated activity in the social network is observed on the page of the </a:t>
            </a:r>
            <a:r>
              <a:rPr lang="en-GB" sz="2000" b="1" i="1" dirty="0">
                <a:effectLst>
                  <a:outerShdw blurRad="38100" dist="38100" dir="2700000" algn="tl">
                    <a:srgbClr val="000000">
                      <a:alpha val="43137"/>
                    </a:srgbClr>
                  </a:outerShdw>
                </a:effectLst>
              </a:rPr>
              <a:t>Regional Historical Museum – Sliven</a:t>
            </a:r>
            <a:r>
              <a:rPr lang="en-GB" sz="2000" i="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 presentations are published daily in the form of videos, as well as interesting facts about the exhibits and the history of the region. </a:t>
            </a:r>
            <a:r>
              <a:rPr lang="en-GB" sz="2000" b="1" i="1" dirty="0">
                <a:effectLst>
                  <a:outerShdw blurRad="38100" dist="38100" dir="2700000" algn="tl">
                    <a:srgbClr val="000000">
                      <a:alpha val="43137"/>
                    </a:srgbClr>
                  </a:outerShdw>
                </a:effectLst>
              </a:rPr>
              <a:t>Regional Historical Museum – Yambol</a:t>
            </a:r>
            <a:r>
              <a:rPr lang="en-GB" sz="2000" b="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 also publishes several references to virtual tours in various world museums; information about actions taken and changes in their official website, as a reaction to the new reality and improving the work of the museum in conditions of lockdown.</a:t>
            </a:r>
          </a:p>
          <a:p>
            <a:r>
              <a:rPr lang="en-GB" sz="2000" dirty="0">
                <a:effectLst>
                  <a:outerShdw blurRad="38100" dist="38100" dir="2700000" algn="tl">
                    <a:srgbClr val="000000">
                      <a:alpha val="43137"/>
                    </a:srgbClr>
                  </a:outerShdw>
                </a:effectLst>
              </a:rPr>
              <a:t>Active publishing activity is also observed on the page of the </a:t>
            </a:r>
            <a:r>
              <a:rPr lang="en-GB" sz="2000" b="1" i="1" dirty="0">
                <a:effectLst>
                  <a:outerShdw blurRad="38100" dist="38100" dir="2700000" algn="tl">
                    <a:srgbClr val="000000">
                      <a:alpha val="43137"/>
                    </a:srgbClr>
                  </a:outerShdw>
                </a:effectLst>
              </a:rPr>
              <a:t>Regional Historical Museum – </a:t>
            </a:r>
            <a:r>
              <a:rPr lang="en-GB" sz="2000" b="1" i="1" dirty="0" err="1">
                <a:effectLst>
                  <a:outerShdw blurRad="38100" dist="38100" dir="2700000" algn="tl">
                    <a:srgbClr val="000000">
                      <a:alpha val="43137"/>
                    </a:srgbClr>
                  </a:outerShdw>
                </a:effectLst>
              </a:rPr>
              <a:t>Burgas</a:t>
            </a:r>
            <a:r>
              <a:rPr lang="en-GB" sz="2000" b="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 already in the first days of the period under review, the four expositions of the </a:t>
            </a:r>
            <a:r>
              <a:rPr lang="en-GB" sz="2000" dirty="0" err="1">
                <a:effectLst>
                  <a:outerShdw blurRad="38100" dist="38100" dir="2700000" algn="tl">
                    <a:srgbClr val="000000">
                      <a:alpha val="43137"/>
                    </a:srgbClr>
                  </a:outerShdw>
                </a:effectLst>
              </a:rPr>
              <a:t>Burgas</a:t>
            </a:r>
            <a:r>
              <a:rPr lang="en-GB" sz="2000" dirty="0">
                <a:effectLst>
                  <a:outerShdw blurRad="38100" dist="38100" dir="2700000" algn="tl">
                    <a:srgbClr val="000000">
                      <a:alpha val="43137"/>
                    </a:srgbClr>
                  </a:outerShdw>
                </a:effectLst>
              </a:rPr>
              <a:t> Museum offer a virtual tour with 360 degree shooting in Google Maps. The appeal to the audience reads “View them freely while you stay at home!” and this post is actively shared by users.</a:t>
            </a:r>
          </a:p>
        </p:txBody>
      </p:sp>
    </p:spTree>
    <p:extLst>
      <p:ext uri="{BB962C8B-B14F-4D97-AF65-F5344CB8AC3E}">
        <p14:creationId xmlns:p14="http://schemas.microsoft.com/office/powerpoint/2010/main" val="30513467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92183" y="1303412"/>
            <a:ext cx="11068594" cy="4708981"/>
          </a:xfrm>
          <a:prstGeom prst="rect">
            <a:avLst/>
          </a:prstGeom>
          <a:noFill/>
        </p:spPr>
        <p:txBody>
          <a:bodyPr wrap="square" rtlCol="0">
            <a:spAutoFit/>
          </a:bodyPr>
          <a:lstStyle/>
          <a:p>
            <a:r>
              <a:rPr lang="en-US" sz="2000" b="1" dirty="0">
                <a:effectLst>
                  <a:outerShdw blurRad="38100" dist="38100" dir="2700000" algn="tl">
                    <a:srgbClr val="000000">
                      <a:alpha val="43137"/>
                    </a:srgbClr>
                  </a:outerShdw>
                </a:effectLst>
              </a:rPr>
              <a:t>Northeast area</a:t>
            </a:r>
          </a:p>
          <a:p>
            <a:r>
              <a:rPr lang="en-US" sz="2000" b="1" dirty="0">
                <a:effectLst>
                  <a:outerShdw blurRad="38100" dist="38100" dir="2700000" algn="tl">
                    <a:srgbClr val="000000">
                      <a:alpha val="43137"/>
                    </a:srgbClr>
                  </a:outerShdw>
                </a:effectLst>
              </a:rPr>
              <a:t>Regional Historical Museum – Varna </a:t>
            </a:r>
            <a:r>
              <a:rPr lang="en-US" sz="2000" dirty="0">
                <a:effectLst>
                  <a:outerShdw blurRad="38100" dist="38100" dir="2700000" algn="tl">
                    <a:srgbClr val="000000">
                      <a:alpha val="43137"/>
                    </a:srgbClr>
                  </a:outerShdw>
                </a:effectLst>
              </a:rPr>
              <a:t>has little activity in the social network during the lockdown; information about free access to electronic versions of publications and film products of the National Archaeological Institute with a museum at the Bulgarian Academy of Sciences . </a:t>
            </a:r>
            <a:r>
              <a:rPr lang="en-GB" sz="2000" b="1" i="1" dirty="0">
                <a:effectLst>
                  <a:outerShdw blurRad="38100" dist="38100" dir="2700000" algn="tl">
                    <a:srgbClr val="000000">
                      <a:alpha val="43137"/>
                    </a:srgbClr>
                  </a:outerShdw>
                </a:effectLst>
              </a:rPr>
              <a:t>Regional Historical Museum – Dobrich</a:t>
            </a:r>
            <a:r>
              <a:rPr lang="en-GB" sz="2000" i="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 poetry competition is held for students aged 13 to 19. </a:t>
            </a:r>
            <a:r>
              <a:rPr lang="en-US" sz="2000" dirty="0">
                <a:effectLst>
                  <a:outerShdw blurRad="38100" dist="38100" dir="2700000" algn="tl">
                    <a:srgbClr val="000000">
                      <a:alpha val="43137"/>
                    </a:srgbClr>
                  </a:outerShdw>
                </a:effectLst>
              </a:rPr>
              <a:t>In connection with Easter, a video greeting was published by a student who is a member of the Club “Do you know Bulgarian?” at the Dobrich school “St. </a:t>
            </a:r>
            <a:r>
              <a:rPr lang="en-US" sz="2000" dirty="0" err="1">
                <a:effectLst>
                  <a:outerShdw blurRad="38100" dist="38100" dir="2700000" algn="tl">
                    <a:srgbClr val="000000">
                      <a:alpha val="43137"/>
                    </a:srgbClr>
                  </a:outerShdw>
                </a:effectLst>
              </a:rPr>
              <a:t>Kliment</a:t>
            </a:r>
            <a:r>
              <a:rPr lang="en-US" sz="2000" dirty="0">
                <a:effectLst>
                  <a:outerShdw blurRad="38100" dist="38100" dir="2700000" algn="tl">
                    <a:srgbClr val="000000">
                      <a:alpha val="43137"/>
                    </a:srgbClr>
                  </a:outerShdw>
                </a:effectLst>
              </a:rPr>
              <a:t> </a:t>
            </a:r>
            <a:r>
              <a:rPr lang="en-US" sz="2000" dirty="0" err="1">
                <a:effectLst>
                  <a:outerShdw blurRad="38100" dist="38100" dir="2700000" algn="tl">
                    <a:srgbClr val="000000">
                      <a:alpha val="43137"/>
                    </a:srgbClr>
                  </a:outerShdw>
                </a:effectLst>
              </a:rPr>
              <a:t>Ohridski</a:t>
            </a:r>
            <a:r>
              <a:rPr lang="en-US" sz="2000" dirty="0">
                <a:effectLst>
                  <a:outerShdw blurRad="38100" dist="38100" dir="2700000" algn="tl">
                    <a:srgbClr val="000000">
                      <a:alpha val="43137"/>
                    </a:srgbClr>
                  </a:outerShdw>
                </a:effectLst>
              </a:rPr>
              <a:t>”. </a:t>
            </a:r>
            <a:r>
              <a:rPr lang="en-GB" sz="2000" b="1" i="1" dirty="0">
                <a:effectLst>
                  <a:outerShdw blurRad="38100" dist="38100" dir="2700000" algn="tl">
                    <a:srgbClr val="000000">
                      <a:alpha val="43137"/>
                    </a:srgbClr>
                  </a:outerShdw>
                </a:effectLst>
              </a:rPr>
              <a:t>Regional Historical Museum in </a:t>
            </a:r>
            <a:r>
              <a:rPr lang="en-GB" sz="2000" b="1" i="1" dirty="0" err="1">
                <a:effectLst>
                  <a:outerShdw blurRad="38100" dist="38100" dir="2700000" algn="tl">
                    <a:srgbClr val="000000">
                      <a:alpha val="43137"/>
                    </a:srgbClr>
                  </a:outerShdw>
                </a:effectLst>
              </a:rPr>
              <a:t>Targovishte</a:t>
            </a:r>
            <a:r>
              <a:rPr lang="en-GB" sz="2000" b="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 selected exhibits from the museum’s fund and cultural heritage sites in the region in the form of presentations and with interesting and curious facts. An interesting initiative aimed at the youngest audience is the sharing of an educational game “Know </a:t>
            </a:r>
          </a:p>
          <a:p>
            <a:r>
              <a:rPr lang="en-GB" sz="2000" dirty="0">
                <a:effectLst>
                  <a:outerShdw blurRad="38100" dist="38100" dir="2700000" algn="tl">
                    <a:srgbClr val="000000">
                      <a:alpha val="43137"/>
                    </a:srgbClr>
                  </a:outerShdw>
                </a:effectLst>
              </a:rPr>
              <a:t>and connect historical places and their names” on the platform Learningapps.org.</a:t>
            </a:r>
            <a:r>
              <a:rPr lang="en-US" sz="2000" dirty="0">
                <a:effectLst>
                  <a:outerShdw blurRad="38100" dist="38100" dir="2700000" algn="tl">
                    <a:srgbClr val="000000">
                      <a:alpha val="43137"/>
                    </a:srgbClr>
                  </a:outerShdw>
                </a:effectLst>
              </a:rPr>
              <a:t> </a:t>
            </a:r>
            <a:r>
              <a:rPr lang="en-GB" sz="2000" b="1" i="1" dirty="0">
                <a:effectLst>
                  <a:outerShdw blurRad="38100" dist="38100" dir="2700000" algn="tl">
                    <a:srgbClr val="000000">
                      <a:alpha val="43137"/>
                    </a:srgbClr>
                  </a:outerShdw>
                </a:effectLst>
              </a:rPr>
              <a:t>Regional Historical Museum in Shumen</a:t>
            </a:r>
            <a:r>
              <a:rPr lang="en-GB" sz="2000" dirty="0">
                <a:effectLst>
                  <a:outerShdw blurRad="38100" dist="38100" dir="2700000" algn="tl">
                    <a:srgbClr val="000000">
                      <a:alpha val="43137"/>
                    </a:srgbClr>
                  </a:outerShdw>
                </a:effectLst>
              </a:rPr>
              <a:t> periodically publishes links to its YouTube channel. Author’s videos are presented, which show selected objects of cultural values </a:t>
            </a:r>
          </a:p>
          <a:p>
            <a:r>
              <a:rPr lang="en-GB" sz="2000" dirty="0">
                <a:effectLst>
                  <a:outerShdw blurRad="38100" dist="38100" dir="2700000" algn="tl">
                    <a:srgbClr val="000000">
                      <a:alpha val="43137"/>
                    </a:srgbClr>
                  </a:outerShdw>
                </a:effectLst>
              </a:rPr>
              <a:t>       in the museum. Each post is accompanied by detailed information on the topic.</a:t>
            </a:r>
            <a:endParaRPr lang="en-US" sz="2000" dirty="0">
              <a:effectLst>
                <a:outerShdw blurRad="38100" dist="38100" dir="2700000" algn="tl">
                  <a:srgbClr val="000000">
                    <a:alpha val="43137"/>
                  </a:srgbClr>
                </a:outerShdw>
              </a:effectLst>
            </a:endParaRPr>
          </a:p>
        </p:txBody>
      </p:sp>
      <p:sp>
        <p:nvSpPr>
          <p:cNvPr id="8" name="Slide Number Placeholder 7"/>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9"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0"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
        <p:nvSpPr>
          <p:cNvPr id="13" name="Title 6"/>
          <p:cNvSpPr txBox="1">
            <a:spLocks/>
          </p:cNvSpPr>
          <p:nvPr/>
        </p:nvSpPr>
        <p:spPr>
          <a:xfrm>
            <a:off x="592183" y="81684"/>
            <a:ext cx="8911687" cy="801189"/>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effectLst>
                  <a:outerShdw blurRad="38100" dist="38100" dir="2700000" algn="tl">
                    <a:srgbClr val="000000">
                      <a:alpha val="43137"/>
                    </a:srgbClr>
                  </a:outerShdw>
                </a:effectLst>
              </a:rPr>
              <a:t>results</a:t>
            </a:r>
            <a:endParaRPr lang="bg-BG" dirty="0">
              <a:effectLst>
                <a:outerShdw blurRad="38100" dist="38100" dir="2700000" algn="tl">
                  <a:srgbClr val="000000">
                    <a:alpha val="43137"/>
                  </a:srgbClr>
                </a:outerShdw>
              </a:effectLst>
            </a:endParaRPr>
          </a:p>
        </p:txBody>
      </p:sp>
      <p:sp>
        <p:nvSpPr>
          <p:cNvPr id="14" name="Текстово поле 13"/>
          <p:cNvSpPr txBox="1"/>
          <p:nvPr/>
        </p:nvSpPr>
        <p:spPr>
          <a:xfrm>
            <a:off x="592183" y="730985"/>
            <a:ext cx="7769678"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Regional historical museums</a:t>
            </a:r>
            <a:endParaRPr lang="bg-BG" sz="2400" b="1" dirty="0">
              <a:effectLst>
                <a:outerShdw blurRad="38100" dist="38100" dir="2700000" algn="tl">
                  <a:srgbClr val="000000">
                    <a:alpha val="43137"/>
                  </a:srgbClr>
                </a:outerShdw>
              </a:effectLst>
            </a:endParaRPr>
          </a:p>
        </p:txBody>
      </p:sp>
      <p:sp>
        <p:nvSpPr>
          <p:cNvPr id="15" name="Текстово поле 14">
            <a:extLst>
              <a:ext uri="{FF2B5EF4-FFF2-40B4-BE49-F238E27FC236}">
                <a16:creationId xmlns:a16="http://schemas.microsoft.com/office/drawing/2014/main" id="{33FF9584-F374-4C3D-917A-9A63373B2605}"/>
              </a:ext>
            </a:extLst>
          </p:cNvPr>
          <p:cNvSpPr txBox="1"/>
          <p:nvPr/>
        </p:nvSpPr>
        <p:spPr>
          <a:xfrm>
            <a:off x="1421962" y="6325075"/>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REGIONAL LIBRARIES AND REGIONAL HISTORY MUSEUMS IN BULGARIA IN THE CONDITIONS OF LOCKDOWN: SOCIAL NETWORK CASE STUDY</a:t>
            </a:r>
          </a:p>
          <a:p>
            <a:pPr algn="ctr"/>
            <a:r>
              <a:rPr lang="en-US" sz="1100" b="1" dirty="0">
                <a:latin typeface="Book Antiqua" panose="02040602050305030304" pitchFamily="18" charset="0"/>
              </a:rPr>
              <a:t>Svetoslava Dimitrova, Sonya </a:t>
            </a:r>
            <a:r>
              <a:rPr lang="en-US" sz="1100" b="1" dirty="0" err="1">
                <a:latin typeface="Book Antiqua" panose="02040602050305030304" pitchFamily="18" charset="0"/>
              </a:rPr>
              <a:t>Spasova</a:t>
            </a:r>
            <a:endParaRPr lang="bg-BG" sz="1100" i="1" dirty="0">
              <a:latin typeface="Book Antiqua" panose="02040602050305030304" pitchFamily="18" charset="0"/>
            </a:endParaRPr>
          </a:p>
        </p:txBody>
      </p:sp>
    </p:spTree>
    <p:extLst>
      <p:ext uri="{BB962C8B-B14F-4D97-AF65-F5344CB8AC3E}">
        <p14:creationId xmlns:p14="http://schemas.microsoft.com/office/powerpoint/2010/main" val="2507860293"/>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9"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0"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
        <p:nvSpPr>
          <p:cNvPr id="13" name="Title 6"/>
          <p:cNvSpPr txBox="1">
            <a:spLocks/>
          </p:cNvSpPr>
          <p:nvPr/>
        </p:nvSpPr>
        <p:spPr>
          <a:xfrm>
            <a:off x="501348" y="82739"/>
            <a:ext cx="8911687" cy="801189"/>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effectLst>
                  <a:outerShdw blurRad="38100" dist="38100" dir="2700000" algn="tl">
                    <a:srgbClr val="000000">
                      <a:alpha val="43137"/>
                    </a:srgbClr>
                  </a:outerShdw>
                </a:effectLst>
              </a:rPr>
              <a:t>results</a:t>
            </a:r>
            <a:endParaRPr lang="bg-BG" dirty="0">
              <a:effectLst>
                <a:outerShdw blurRad="38100" dist="38100" dir="2700000" algn="tl">
                  <a:srgbClr val="000000">
                    <a:alpha val="43137"/>
                  </a:srgbClr>
                </a:outerShdw>
              </a:effectLst>
            </a:endParaRPr>
          </a:p>
        </p:txBody>
      </p:sp>
      <p:sp>
        <p:nvSpPr>
          <p:cNvPr id="14" name="Текстово поле 13"/>
          <p:cNvSpPr txBox="1"/>
          <p:nvPr/>
        </p:nvSpPr>
        <p:spPr>
          <a:xfrm>
            <a:off x="501348" y="726040"/>
            <a:ext cx="7769678"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Regional historical museums</a:t>
            </a:r>
            <a:endParaRPr lang="bg-BG" sz="2400" b="1" dirty="0">
              <a:effectLst>
                <a:outerShdw blurRad="38100" dist="38100" dir="2700000" algn="tl">
                  <a:srgbClr val="000000">
                    <a:alpha val="43137"/>
                  </a:srgbClr>
                </a:outerShdw>
              </a:effectLst>
            </a:endParaRPr>
          </a:p>
        </p:txBody>
      </p:sp>
      <p:sp>
        <p:nvSpPr>
          <p:cNvPr id="15" name="Текстово поле 14">
            <a:extLst>
              <a:ext uri="{FF2B5EF4-FFF2-40B4-BE49-F238E27FC236}">
                <a16:creationId xmlns:a16="http://schemas.microsoft.com/office/drawing/2014/main" id="{33FF9584-F374-4C3D-917A-9A63373B2605}"/>
              </a:ext>
            </a:extLst>
          </p:cNvPr>
          <p:cNvSpPr txBox="1"/>
          <p:nvPr/>
        </p:nvSpPr>
        <p:spPr>
          <a:xfrm>
            <a:off x="1421962" y="6325075"/>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REGIONAL LIBRARIES AND REGIONAL HISTORY MUSEUMS IN BULGARIA IN THE CONDITIONS OF LOCKDOWN: SOCIAL NETWORK CASE STUDY</a:t>
            </a:r>
          </a:p>
          <a:p>
            <a:pPr algn="ctr"/>
            <a:r>
              <a:rPr lang="en-US" sz="1100" b="1" dirty="0">
                <a:latin typeface="Book Antiqua" panose="02040602050305030304" pitchFamily="18" charset="0"/>
              </a:rPr>
              <a:t>Svetoslava Dimitrova, Sonya </a:t>
            </a:r>
            <a:r>
              <a:rPr lang="en-US" sz="1100" b="1" dirty="0" err="1">
                <a:latin typeface="Book Antiqua" panose="02040602050305030304" pitchFamily="18" charset="0"/>
              </a:rPr>
              <a:t>Spasova</a:t>
            </a:r>
            <a:endParaRPr lang="bg-BG" sz="1100" i="1" dirty="0">
              <a:latin typeface="Book Antiqua" panose="02040602050305030304" pitchFamily="18" charset="0"/>
            </a:endParaRPr>
          </a:p>
        </p:txBody>
      </p:sp>
      <p:sp>
        <p:nvSpPr>
          <p:cNvPr id="3" name="Текстово поле 2"/>
          <p:cNvSpPr txBox="1"/>
          <p:nvPr/>
        </p:nvSpPr>
        <p:spPr>
          <a:xfrm>
            <a:off x="501348" y="1093421"/>
            <a:ext cx="11420279" cy="4708981"/>
          </a:xfrm>
          <a:prstGeom prst="rect">
            <a:avLst/>
          </a:prstGeom>
          <a:noFill/>
        </p:spPr>
        <p:txBody>
          <a:bodyPr wrap="square" rtlCol="0">
            <a:spAutoFit/>
          </a:bodyPr>
          <a:lstStyle/>
          <a:p>
            <a:pPr marL="0" lvl="2"/>
            <a:r>
              <a:rPr lang="en-GB" sz="2000" b="1" i="1" dirty="0">
                <a:effectLst>
                  <a:outerShdw blurRad="38100" dist="38100" dir="2700000" algn="tl">
                    <a:srgbClr val="000000">
                      <a:alpha val="43137"/>
                    </a:srgbClr>
                  </a:outerShdw>
                </a:effectLst>
              </a:rPr>
              <a:t>North Central area</a:t>
            </a:r>
            <a:endParaRPr lang="bg-BG" sz="2000" b="1" i="1" dirty="0">
              <a:effectLst>
                <a:outerShdw blurRad="38100" dist="38100" dir="2700000" algn="tl">
                  <a:srgbClr val="000000">
                    <a:alpha val="43137"/>
                  </a:srgbClr>
                </a:outerShdw>
              </a:effectLst>
            </a:endParaRPr>
          </a:p>
          <a:p>
            <a:r>
              <a:rPr lang="en-GB" sz="2000" b="1" i="1" dirty="0">
                <a:effectLst>
                  <a:outerShdw blurRad="38100" dist="38100" dir="2700000" algn="tl">
                    <a:srgbClr val="000000">
                      <a:alpha val="43137"/>
                    </a:srgbClr>
                  </a:outerShdw>
                </a:effectLst>
              </a:rPr>
              <a:t>Regional Historical Museum in </a:t>
            </a:r>
            <a:r>
              <a:rPr lang="en-GB" sz="2000" b="1" i="1" dirty="0" err="1">
                <a:effectLst>
                  <a:outerShdw blurRad="38100" dist="38100" dir="2700000" algn="tl">
                    <a:srgbClr val="000000">
                      <a:alpha val="43137"/>
                    </a:srgbClr>
                  </a:outerShdw>
                </a:effectLst>
              </a:rPr>
              <a:t>Veliko</a:t>
            </a:r>
            <a:r>
              <a:rPr lang="en-GB" sz="2000" b="1" i="1" dirty="0">
                <a:effectLst>
                  <a:outerShdw blurRad="38100" dist="38100" dir="2700000" algn="tl">
                    <a:srgbClr val="000000">
                      <a:alpha val="43137"/>
                    </a:srgbClr>
                  </a:outerShdw>
                </a:effectLst>
              </a:rPr>
              <a:t> </a:t>
            </a:r>
            <a:r>
              <a:rPr lang="en-GB" sz="2000" b="1" i="1" dirty="0" err="1">
                <a:effectLst>
                  <a:outerShdw blurRad="38100" dist="38100" dir="2700000" algn="tl">
                    <a:srgbClr val="000000">
                      <a:alpha val="43137"/>
                    </a:srgbClr>
                  </a:outerShdw>
                </a:effectLst>
              </a:rPr>
              <a:t>Tarnovo</a:t>
            </a:r>
            <a:r>
              <a:rPr lang="en-GB" sz="2000" b="1" i="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 daily with interesting details related to the museum’s exposition, the life and works of prominent historical figures; publishing videos on the museum’s YouTube channel, which are later shared on the Facebook page. </a:t>
            </a:r>
            <a:r>
              <a:rPr lang="en-GB" sz="2000" b="1" i="1" dirty="0">
                <a:effectLst>
                  <a:outerShdw blurRad="38100" dist="38100" dir="2700000" algn="tl">
                    <a:srgbClr val="000000">
                      <a:alpha val="43137"/>
                    </a:srgbClr>
                  </a:outerShdw>
                </a:effectLst>
              </a:rPr>
              <a:t>Regional Historical Museum in Gabrovo</a:t>
            </a:r>
            <a:r>
              <a:rPr lang="en-GB" sz="2000" b="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 publishing research materials of the curators working in the museum and a request is made to recall interesting moments from past events and initiatives. Short video presentations on various interesting historical topics and personalities are published regularly. </a:t>
            </a:r>
            <a:r>
              <a:rPr lang="en-GB" sz="2000" b="1" i="1" dirty="0">
                <a:effectLst>
                  <a:outerShdw blurRad="38100" dist="38100" dir="2700000" algn="tl">
                    <a:srgbClr val="000000">
                      <a:alpha val="43137"/>
                    </a:srgbClr>
                  </a:outerShdw>
                </a:effectLst>
              </a:rPr>
              <a:t>Regional Historical Museum in Ruse</a:t>
            </a:r>
            <a:r>
              <a:rPr lang="en-GB" sz="2000" b="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 messages and results of scientific research related to the preservation and socialization of the regional cultural heritage are actively published here.</a:t>
            </a:r>
            <a:r>
              <a:rPr lang="en-US" sz="2000" dirty="0">
                <a:effectLst>
                  <a:outerShdw blurRad="38100" dist="38100" dir="2700000" algn="tl">
                    <a:srgbClr val="000000">
                      <a:alpha val="43137"/>
                    </a:srgbClr>
                  </a:outerShdw>
                </a:effectLst>
              </a:rPr>
              <a:t> </a:t>
            </a:r>
            <a:r>
              <a:rPr lang="en-GB" sz="2000" b="1" i="1" dirty="0">
                <a:effectLst>
                  <a:outerShdw blurRad="38100" dist="38100" dir="2700000" algn="tl">
                    <a:srgbClr val="000000">
                      <a:alpha val="43137"/>
                    </a:srgbClr>
                  </a:outerShdw>
                </a:effectLst>
              </a:rPr>
              <a:t>Regional Historical Museum – </a:t>
            </a:r>
            <a:r>
              <a:rPr lang="en-GB" sz="2000" b="1" i="1" dirty="0" err="1">
                <a:effectLst>
                  <a:outerShdw blurRad="38100" dist="38100" dir="2700000" algn="tl">
                    <a:srgbClr val="000000">
                      <a:alpha val="43137"/>
                    </a:srgbClr>
                  </a:outerShdw>
                </a:effectLst>
              </a:rPr>
              <a:t>Razgrad</a:t>
            </a:r>
            <a:r>
              <a:rPr lang="en-GB" sz="2000" b="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 no new publications from 05.03.2020, i.e., there are none for the considered period.</a:t>
            </a:r>
            <a:r>
              <a:rPr lang="en-US" sz="2000" dirty="0">
                <a:effectLst>
                  <a:outerShdw blurRad="38100" dist="38100" dir="2700000" algn="tl">
                    <a:srgbClr val="000000">
                      <a:alpha val="43137"/>
                    </a:srgbClr>
                  </a:outerShdw>
                </a:effectLst>
              </a:rPr>
              <a:t> </a:t>
            </a:r>
            <a:r>
              <a:rPr lang="en-GB" sz="2000" b="1" i="1" dirty="0">
                <a:effectLst>
                  <a:outerShdw blurRad="38100" dist="38100" dir="2700000" algn="tl">
                    <a:srgbClr val="000000">
                      <a:alpha val="43137"/>
                    </a:srgbClr>
                  </a:outerShdw>
                </a:effectLst>
              </a:rPr>
              <a:t>Regional Historical Museum – </a:t>
            </a:r>
            <a:r>
              <a:rPr lang="en-GB" sz="2000" b="1" i="1" dirty="0" err="1">
                <a:effectLst>
                  <a:outerShdw blurRad="38100" dist="38100" dir="2700000" algn="tl">
                    <a:srgbClr val="000000">
                      <a:alpha val="43137"/>
                    </a:srgbClr>
                  </a:outerShdw>
                </a:effectLst>
              </a:rPr>
              <a:t>Silistra</a:t>
            </a:r>
            <a:r>
              <a:rPr lang="en-GB" sz="2000" b="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 an initiative is launched, through which they periodically publish photos and a link to the Facebook page of their partner project </a:t>
            </a:r>
            <a:r>
              <a:rPr lang="en-GB" sz="2000" dirty="0" err="1">
                <a:effectLst>
                  <a:outerShdw blurRad="38100" dist="38100" dir="2700000" algn="tl">
                    <a:srgbClr val="000000">
                      <a:alpha val="43137"/>
                    </a:srgbClr>
                  </a:outerShdw>
                </a:effectLst>
              </a:rPr>
              <a:t>Liverobg</a:t>
            </a:r>
            <a:r>
              <a:rPr lang="en-GB" sz="2000" dirty="0">
                <a:effectLst>
                  <a:outerShdw blurRad="38100" dist="38100" dir="2700000" algn="tl">
                    <a:srgbClr val="000000">
                      <a:alpha val="43137"/>
                    </a:srgbClr>
                  </a:outerShdw>
                </a:effectLst>
              </a:rPr>
              <a:t>. Thus, they present 3D models of </a:t>
            </a:r>
            <a:r>
              <a:rPr lang="en-GB" sz="2000" dirty="0" err="1">
                <a:effectLst>
                  <a:outerShdw blurRad="38100" dist="38100" dir="2700000" algn="tl">
                    <a:srgbClr val="000000">
                      <a:alpha val="43137"/>
                    </a:srgbClr>
                  </a:outerShdw>
                </a:effectLst>
              </a:rPr>
              <a:t>artifacts</a:t>
            </a:r>
            <a:r>
              <a:rPr lang="en-GB" sz="2000" dirty="0">
                <a:effectLst>
                  <a:outerShdw blurRad="38100" dist="38100" dir="2700000" algn="tl">
                    <a:srgbClr val="000000">
                      <a:alpha val="43137"/>
                    </a:srgbClr>
                  </a:outerShdw>
                </a:effectLst>
              </a:rPr>
              <a:t> that have been digitized under the ROBG-9 ARCHIVE project.</a:t>
            </a:r>
            <a:endParaRPr lang="bg-BG"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78814199"/>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D57F1E4F-1CFF-5643-939E-217C01CDF565}" type="slidenum">
              <a:rPr lang="en-US" smtClean="0"/>
              <a:pPr/>
              <a:t>9</a:t>
            </a:fld>
            <a:endParaRPr lang="en-US" dirty="0"/>
          </a:p>
        </p:txBody>
      </p:sp>
      <p:pic>
        <p:nvPicPr>
          <p:cNvPr id="9"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0"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
        <p:nvSpPr>
          <p:cNvPr id="13" name="Title 6"/>
          <p:cNvSpPr txBox="1">
            <a:spLocks/>
          </p:cNvSpPr>
          <p:nvPr/>
        </p:nvSpPr>
        <p:spPr>
          <a:xfrm>
            <a:off x="522514" y="100680"/>
            <a:ext cx="8911687" cy="801189"/>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effectLst>
                  <a:outerShdw blurRad="38100" dist="38100" dir="2700000" algn="tl">
                    <a:srgbClr val="000000">
                      <a:alpha val="43137"/>
                    </a:srgbClr>
                  </a:outerShdw>
                </a:effectLst>
              </a:rPr>
              <a:t>results</a:t>
            </a:r>
            <a:endParaRPr lang="bg-BG" dirty="0">
              <a:effectLst>
                <a:outerShdw blurRad="38100" dist="38100" dir="2700000" algn="tl">
                  <a:srgbClr val="000000">
                    <a:alpha val="43137"/>
                  </a:srgbClr>
                </a:outerShdw>
              </a:effectLst>
            </a:endParaRPr>
          </a:p>
        </p:txBody>
      </p:sp>
      <p:sp>
        <p:nvSpPr>
          <p:cNvPr id="14" name="Текстово поле 13"/>
          <p:cNvSpPr txBox="1"/>
          <p:nvPr/>
        </p:nvSpPr>
        <p:spPr>
          <a:xfrm>
            <a:off x="583474" y="709727"/>
            <a:ext cx="7769678"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Regional historical museums</a:t>
            </a:r>
            <a:endParaRPr lang="bg-BG" sz="2400" b="1" dirty="0">
              <a:effectLst>
                <a:outerShdw blurRad="38100" dist="38100" dir="2700000" algn="tl">
                  <a:srgbClr val="000000">
                    <a:alpha val="43137"/>
                  </a:srgbClr>
                </a:outerShdw>
              </a:effectLst>
            </a:endParaRPr>
          </a:p>
        </p:txBody>
      </p:sp>
      <p:sp>
        <p:nvSpPr>
          <p:cNvPr id="11" name="Текстово поле 10">
            <a:extLst>
              <a:ext uri="{FF2B5EF4-FFF2-40B4-BE49-F238E27FC236}">
                <a16:creationId xmlns:a16="http://schemas.microsoft.com/office/drawing/2014/main" id="{33FF9584-F374-4C3D-917A-9A63373B2605}"/>
              </a:ext>
            </a:extLst>
          </p:cNvPr>
          <p:cNvSpPr txBox="1"/>
          <p:nvPr/>
        </p:nvSpPr>
        <p:spPr>
          <a:xfrm>
            <a:off x="1421962" y="6325075"/>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REGIONAL LIBRARIES AND REGIONAL HISTORY MUSEUMS IN BULGARIA IN THE CONDITIONS OF LOCKDOWN: SOCIAL NETWORK CASE STUDY</a:t>
            </a:r>
          </a:p>
          <a:p>
            <a:pPr algn="ctr"/>
            <a:r>
              <a:rPr lang="en-US" sz="1100" b="1" dirty="0">
                <a:latin typeface="Book Antiqua" panose="02040602050305030304" pitchFamily="18" charset="0"/>
              </a:rPr>
              <a:t>Svetoslava Dimitrova, Sonya </a:t>
            </a:r>
            <a:r>
              <a:rPr lang="en-US" sz="1100" b="1" dirty="0" err="1">
                <a:latin typeface="Book Antiqua" panose="02040602050305030304" pitchFamily="18" charset="0"/>
              </a:rPr>
              <a:t>Spasova</a:t>
            </a:r>
            <a:endParaRPr lang="bg-BG" sz="1100" i="1" dirty="0">
              <a:latin typeface="Book Antiqua" panose="02040602050305030304" pitchFamily="18" charset="0"/>
            </a:endParaRPr>
          </a:p>
        </p:txBody>
      </p:sp>
      <p:sp>
        <p:nvSpPr>
          <p:cNvPr id="2" name="Текстово поле 1"/>
          <p:cNvSpPr txBox="1"/>
          <p:nvPr/>
        </p:nvSpPr>
        <p:spPr>
          <a:xfrm>
            <a:off x="583474" y="1142946"/>
            <a:ext cx="11364686" cy="4708981"/>
          </a:xfrm>
          <a:prstGeom prst="rect">
            <a:avLst/>
          </a:prstGeom>
          <a:noFill/>
        </p:spPr>
        <p:txBody>
          <a:bodyPr wrap="square" rtlCol="0">
            <a:spAutoFit/>
          </a:bodyPr>
          <a:lstStyle/>
          <a:p>
            <a:r>
              <a:rPr lang="en-US" sz="2000" dirty="0">
                <a:effectLst>
                  <a:outerShdw blurRad="38100" dist="38100" dir="2700000" algn="tl">
                    <a:srgbClr val="000000">
                      <a:alpha val="43137"/>
                    </a:srgbClr>
                  </a:outerShdw>
                </a:effectLst>
              </a:rPr>
              <a:t>Northwest area</a:t>
            </a:r>
          </a:p>
          <a:p>
            <a:r>
              <a:rPr lang="en-GB" sz="2000" b="1" i="1" dirty="0">
                <a:effectLst>
                  <a:outerShdw blurRad="38100" dist="38100" dir="2700000" algn="tl">
                    <a:srgbClr val="000000">
                      <a:alpha val="43137"/>
                    </a:srgbClr>
                  </a:outerShdw>
                </a:effectLst>
              </a:rPr>
              <a:t>Regional Historical Museum in Vidin </a:t>
            </a:r>
            <a:r>
              <a:rPr lang="en-GB" sz="2000" i="1" dirty="0">
                <a:effectLst>
                  <a:outerShdw blurRad="38100" dist="38100" dir="2700000" algn="tl">
                    <a:srgbClr val="000000">
                      <a:alpha val="43137"/>
                    </a:srgbClr>
                  </a:outerShdw>
                </a:effectLst>
              </a:rPr>
              <a:t>-</a:t>
            </a:r>
            <a:r>
              <a:rPr lang="en-GB" sz="2000" dirty="0">
                <a:effectLst>
                  <a:outerShdw blurRad="38100" dist="38100" dir="2700000" algn="tl">
                    <a:srgbClr val="000000">
                      <a:alpha val="43137"/>
                    </a:srgbClr>
                  </a:outerShdw>
                </a:effectLst>
              </a:rPr>
              <a:t> the ethnologist </a:t>
            </a:r>
            <a:r>
              <a:rPr lang="en-GB" sz="2000" dirty="0" err="1">
                <a:effectLst>
                  <a:outerShdw blurRad="38100" dist="38100" dir="2700000" algn="tl">
                    <a:srgbClr val="000000">
                      <a:alpha val="43137"/>
                    </a:srgbClr>
                  </a:outerShdw>
                </a:effectLst>
              </a:rPr>
              <a:t>Desislava</a:t>
            </a:r>
            <a:r>
              <a:rPr lang="en-GB" sz="2000" dirty="0">
                <a:effectLst>
                  <a:outerShdw blurRad="38100" dist="38100" dir="2700000" algn="tl">
                    <a:srgbClr val="000000">
                      <a:alpha val="43137"/>
                    </a:srgbClr>
                  </a:outerShdw>
                </a:effectLst>
              </a:rPr>
              <a:t> </a:t>
            </a:r>
            <a:r>
              <a:rPr lang="en-GB" sz="2000" dirty="0" err="1">
                <a:effectLst>
                  <a:outerShdw blurRad="38100" dist="38100" dir="2700000" algn="tl">
                    <a:srgbClr val="000000">
                      <a:alpha val="43137"/>
                    </a:srgbClr>
                  </a:outerShdw>
                </a:effectLst>
              </a:rPr>
              <a:t>Bozhidarova</a:t>
            </a:r>
            <a:r>
              <a:rPr lang="en-GB" sz="2000" dirty="0">
                <a:effectLst>
                  <a:outerShdw blurRad="38100" dist="38100" dir="2700000" algn="tl">
                    <a:srgbClr val="000000">
                      <a:alpha val="43137"/>
                    </a:srgbClr>
                  </a:outerShdw>
                </a:effectLst>
              </a:rPr>
              <a:t>, appointed acting director said: “</a:t>
            </a:r>
            <a:r>
              <a:rPr lang="en-US" sz="2000" dirty="0">
                <a:effectLst>
                  <a:outerShdw blurRad="38100" dist="38100" dir="2700000" algn="tl">
                    <a:srgbClr val="000000">
                      <a:alpha val="43137"/>
                    </a:srgbClr>
                  </a:outerShdw>
                </a:effectLst>
              </a:rPr>
              <a:t>The employees of our museum now have time to look for the interesting in history, to write, to work in the funds. </a:t>
            </a:r>
            <a:r>
              <a:rPr lang="en-GB" sz="2000" dirty="0">
                <a:effectLst>
                  <a:outerShdw blurRad="38100" dist="38100" dir="2700000" algn="tl">
                    <a:srgbClr val="000000">
                      <a:alpha val="43137"/>
                    </a:srgbClr>
                  </a:outerShdw>
                </a:effectLst>
              </a:rPr>
              <a:t>I hope people visit the museum’s website to see our virtual tours. We will also try to upload movies that we have shot. We plan to develop the page more and more, to bring more information.”.</a:t>
            </a:r>
            <a:r>
              <a:rPr lang="en-US" sz="2000" dirty="0">
                <a:effectLst>
                  <a:outerShdw blurRad="38100" dist="38100" dir="2700000" algn="tl">
                    <a:srgbClr val="000000">
                      <a:alpha val="43137"/>
                    </a:srgbClr>
                  </a:outerShdw>
                </a:effectLst>
              </a:rPr>
              <a:t> </a:t>
            </a:r>
            <a:r>
              <a:rPr lang="en-GB" sz="2000" b="1" i="1" dirty="0">
                <a:effectLst>
                  <a:outerShdw blurRad="38100" dist="38100" dir="2700000" algn="tl">
                    <a:srgbClr val="000000">
                      <a:alpha val="43137"/>
                    </a:srgbClr>
                  </a:outerShdw>
                </a:effectLst>
              </a:rPr>
              <a:t>Regional Historical Museum in Vratsa </a:t>
            </a:r>
            <a:r>
              <a:rPr lang="en-GB" sz="2000" dirty="0">
                <a:effectLst>
                  <a:outerShdw blurRad="38100" dist="38100" dir="2700000" algn="tl">
                    <a:srgbClr val="000000">
                      <a:alpha val="43137"/>
                    </a:srgbClr>
                  </a:outerShdw>
                </a:effectLst>
              </a:rPr>
              <a:t>- broadcasting videos in which presentations on various topics are presented live by the museum. The educational activity of the museum is reflected in the new section in the YouTube channel of the museum. </a:t>
            </a:r>
            <a:r>
              <a:rPr lang="en-GB" sz="2000" b="1" i="1" dirty="0">
                <a:effectLst>
                  <a:outerShdw blurRad="38100" dist="38100" dir="2700000" algn="tl">
                    <a:srgbClr val="000000">
                      <a:alpha val="43137"/>
                    </a:srgbClr>
                  </a:outerShdw>
                </a:effectLst>
              </a:rPr>
              <a:t>Regional Historical Museum in Montana</a:t>
            </a:r>
            <a:r>
              <a:rPr lang="en-GB" sz="2000" b="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 sharing information and updates about the situation in the country from their website.</a:t>
            </a:r>
            <a:r>
              <a:rPr lang="en-US" sz="2000" dirty="0">
                <a:effectLst>
                  <a:outerShdw blurRad="38100" dist="38100" dir="2700000" algn="tl">
                    <a:srgbClr val="000000">
                      <a:alpha val="43137"/>
                    </a:srgbClr>
                  </a:outerShdw>
                </a:effectLst>
              </a:rPr>
              <a:t> </a:t>
            </a:r>
            <a:r>
              <a:rPr lang="en-GB" sz="2000" b="1" i="1" dirty="0">
                <a:effectLst>
                  <a:outerShdw blurRad="38100" dist="38100" dir="2700000" algn="tl">
                    <a:srgbClr val="000000">
                      <a:alpha val="43137"/>
                    </a:srgbClr>
                  </a:outerShdw>
                </a:effectLst>
              </a:rPr>
              <a:t>Regional Historical Museum in Pleven</a:t>
            </a:r>
            <a:r>
              <a:rPr lang="en-GB" sz="2000" b="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 post information about different initiatives, such as the World Water Day, Week of the Forest, Earth Day. </a:t>
            </a:r>
            <a:r>
              <a:rPr lang="en-GB" sz="2000" b="1" i="1" dirty="0">
                <a:effectLst>
                  <a:outerShdw blurRad="38100" dist="38100" dir="2700000" algn="tl">
                    <a:srgbClr val="000000">
                      <a:alpha val="43137"/>
                    </a:srgbClr>
                  </a:outerShdw>
                </a:effectLst>
              </a:rPr>
              <a:t>Regional Historical Museum – Lovech</a:t>
            </a:r>
            <a:r>
              <a:rPr lang="en-GB" sz="2000" b="1"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 present the series “</a:t>
            </a:r>
            <a:r>
              <a:rPr lang="en-GB" sz="2000" dirty="0" err="1">
                <a:effectLst>
                  <a:outerShdw blurRad="38100" dist="38100" dir="2700000" algn="tl">
                    <a:srgbClr val="000000">
                      <a:alpha val="43137"/>
                    </a:srgbClr>
                  </a:outerShdw>
                </a:effectLst>
              </a:rPr>
              <a:t>Osam</a:t>
            </a:r>
            <a:r>
              <a:rPr lang="en-GB" sz="2000" dirty="0">
                <a:effectLst>
                  <a:outerShdw blurRad="38100" dist="38100" dir="2700000" algn="tl">
                    <a:srgbClr val="000000">
                      <a:alpha val="43137"/>
                    </a:srgbClr>
                  </a:outerShdw>
                </a:effectLst>
              </a:rPr>
              <a:t> Historical Stories” - nine stories with topics from different fields of historical knowledge, and the authors of the individual parts are specialists from all museum departments – experts in their field.</a:t>
            </a:r>
            <a:endParaRPr lang="bg-BG"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33663437"/>
      </p:ext>
    </p:extLst>
  </p:cSld>
  <p:clrMapOvr>
    <a:masterClrMapping/>
  </p:clrMapOvr>
  <p:transition spd="slow">
    <p:push dir="u"/>
  </p:transition>
</p:sld>
</file>

<file path=ppt/theme/theme1.xml><?xml version="1.0" encoding="utf-8"?>
<a:theme xmlns:a="http://schemas.openxmlformats.org/drawingml/2006/main" name="Сектори">
  <a:themeElements>
    <a:clrScheme name="Сектори">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и">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и">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2357</TotalTime>
  <Words>3104</Words>
  <Application>Microsoft Office PowerPoint</Application>
  <PresentationFormat>Widescreen</PresentationFormat>
  <Paragraphs>132</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Book Antiqua</vt:lpstr>
      <vt:lpstr>Calibri</vt:lpstr>
      <vt:lpstr>Century Gothic</vt:lpstr>
      <vt:lpstr>Wingdings 3</vt:lpstr>
      <vt:lpstr>Сектори</vt:lpstr>
      <vt:lpstr>13th annual International Conference on Education  and New Learning Technologies 5th – 6th July 2021</vt:lpstr>
      <vt:lpstr>STRUCTURE OF THE PRESENTATION</vt:lpstr>
      <vt:lpstr>INTRODUCTION</vt:lpstr>
      <vt:lpstr>Methodology</vt:lpstr>
      <vt:lpstr>results</vt:lpstr>
      <vt:lpstr>results</vt:lpstr>
      <vt:lpstr>PowerPoint Presentation</vt:lpstr>
      <vt:lpstr>PowerPoint Presentation</vt:lpstr>
      <vt:lpstr>PowerPoint Presentation</vt:lpstr>
      <vt:lpstr>PowerPoint Presentation</vt:lpstr>
      <vt:lpstr>results</vt:lpstr>
      <vt:lpstr>results</vt:lpstr>
      <vt:lpstr>results</vt:lpstr>
      <vt:lpstr>results</vt:lpstr>
      <vt:lpstr>Conclusions</vt:lpstr>
      <vt:lpstr>ACKNOWLEDGEMENTS</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Деси</dc:creator>
  <cp:lastModifiedBy>Соня Спасова</cp:lastModifiedBy>
  <cp:revision>47</cp:revision>
  <dcterms:created xsi:type="dcterms:W3CDTF">2019-05-26T11:35:00Z</dcterms:created>
  <dcterms:modified xsi:type="dcterms:W3CDTF">2021-05-31T06:49:42Z</dcterms:modified>
</cp:coreProperties>
</file>