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19" r:id="rId1"/>
  </p:sldMasterIdLst>
  <p:notesMasterIdLst>
    <p:notesMasterId r:id="rId15"/>
  </p:notesMasterIdLst>
  <p:sldIdLst>
    <p:sldId id="256" r:id="rId2"/>
    <p:sldId id="257" r:id="rId3"/>
    <p:sldId id="268" r:id="rId4"/>
    <p:sldId id="259" r:id="rId5"/>
    <p:sldId id="260" r:id="rId6"/>
    <p:sldId id="262" r:id="rId7"/>
    <p:sldId id="270" r:id="rId8"/>
    <p:sldId id="263" r:id="rId9"/>
    <p:sldId id="271" r:id="rId10"/>
    <p:sldId id="264" r:id="rId11"/>
    <p:sldId id="275" r:id="rId12"/>
    <p:sldId id="27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22CE5F-6236-4506-946C-AEF513D83663}" type="datetimeFigureOut">
              <a:rPr lang="bg-BG" smtClean="0"/>
              <a:t>20.1.2021 г.</a:t>
            </a:fld>
            <a:endParaRPr lang="bg-BG"/>
          </a:p>
        </p:txBody>
      </p:sp>
      <p:sp>
        <p:nvSpPr>
          <p:cNvPr id="4" name="Контейнер за изображение на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6" name="Контейнер за долния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A8CF38-47AD-4725-9798-3FCD2705B330}" type="slidenum">
              <a:rPr lang="bg-BG" smtClean="0"/>
              <a:t>‹#›</a:t>
            </a:fld>
            <a:endParaRPr lang="bg-BG"/>
          </a:p>
        </p:txBody>
      </p:sp>
    </p:spTree>
    <p:extLst>
      <p:ext uri="{BB962C8B-B14F-4D97-AF65-F5344CB8AC3E}">
        <p14:creationId xmlns:p14="http://schemas.microsoft.com/office/powerpoint/2010/main" val="3990683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да редактирате стила на подзаглавието в образеца</a:t>
            </a:r>
            <a:endParaRPr lang="en-US" dirty="0"/>
          </a:p>
        </p:txBody>
      </p:sp>
      <p:sp>
        <p:nvSpPr>
          <p:cNvPr id="4" name="Date Placeholder 3"/>
          <p:cNvSpPr>
            <a:spLocks noGrp="1"/>
          </p:cNvSpPr>
          <p:nvPr>
            <p:ph type="dt" sz="half" idx="10"/>
          </p:nvPr>
        </p:nvSpPr>
        <p:spPr/>
        <p:txBody>
          <a:bodyPr/>
          <a:lstStyle/>
          <a:p>
            <a:fld id="{D1655FC8-E887-418C-82C7-F3C8FFE2B028}" type="datetime1">
              <a:rPr lang="en-US" smtClean="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9129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nchor="t"/>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D954D86D-CEE7-4C64-AD21-C4C333EA046E}" type="datetime1">
              <a:rPr lang="en-US" smtClean="0"/>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76462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661FBDF1-AB79-49EE-B5E3-9DAF7C08EF37}" type="datetime1">
              <a:rPr lang="en-US" smtClean="0"/>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710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6A286B4B-07E2-41D8-82E3-254E6B599504}" type="datetime1">
              <a:rPr lang="en-US" smtClean="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750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Редактиране на стиловете на текста в образеца</a:t>
            </a:r>
          </a:p>
        </p:txBody>
      </p:sp>
      <p:sp>
        <p:nvSpPr>
          <p:cNvPr id="4" name="Date Placeholder 3"/>
          <p:cNvSpPr>
            <a:spLocks noGrp="1"/>
          </p:cNvSpPr>
          <p:nvPr>
            <p:ph type="dt" sz="half" idx="10"/>
          </p:nvPr>
        </p:nvSpPr>
        <p:spPr/>
        <p:txBody>
          <a:bodyPr/>
          <a:lstStyle/>
          <a:p>
            <a:fld id="{BEE660D1-B18D-4A47-9644-A1BFC8AEE405}" type="datetime1">
              <a:rPr lang="en-US" smtClean="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2230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8" name="Date Placeholder 7"/>
          <p:cNvSpPr>
            <a:spLocks noGrp="1"/>
          </p:cNvSpPr>
          <p:nvPr>
            <p:ph type="dt" sz="half" idx="10"/>
          </p:nvPr>
        </p:nvSpPr>
        <p:spPr/>
        <p:txBody>
          <a:bodyPr/>
          <a:lstStyle/>
          <a:p>
            <a:fld id="{DD828F5C-38CE-495F-8D16-D193BA911EE3}" type="datetime1">
              <a:rPr lang="en-US" smtClean="0"/>
              <a:t>1/20/2021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80121578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Редактиране на стиловете на текста в образеца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2" name="Date Placeholder 1"/>
          <p:cNvSpPr>
            <a:spLocks noGrp="1"/>
          </p:cNvSpPr>
          <p:nvPr>
            <p:ph type="dt" sz="half" idx="10"/>
          </p:nvPr>
        </p:nvSpPr>
        <p:spPr/>
        <p:txBody>
          <a:bodyPr/>
          <a:lstStyle/>
          <a:p>
            <a:fld id="{E1035C7A-2B15-4E1A-9815-B2E14729B5C5}" type="datetime1">
              <a:rPr lang="en-US" smtClean="0"/>
              <a:t>1/20/2021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721998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bg-BG" smtClean="0"/>
              <a:t>Редакт. стил загл. образец</a:t>
            </a:r>
            <a:endParaRPr lang="en-US" dirty="0"/>
          </a:p>
        </p:txBody>
      </p:sp>
      <p:sp>
        <p:nvSpPr>
          <p:cNvPr id="2" name="Date Placeholder 1"/>
          <p:cNvSpPr>
            <a:spLocks noGrp="1"/>
          </p:cNvSpPr>
          <p:nvPr>
            <p:ph type="dt" sz="half" idx="10"/>
          </p:nvPr>
        </p:nvSpPr>
        <p:spPr/>
        <p:txBody>
          <a:bodyPr/>
          <a:lstStyle/>
          <a:p>
            <a:fld id="{0DB49FF9-13C4-48E2-A82E-13044956027C}" type="datetime1">
              <a:rPr lang="en-US" smtClean="0"/>
              <a:t>1/20/2021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812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разе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CF27F3-D1F3-4535-BF89-8866CF359EDD}" type="datetime1">
              <a:rPr lang="en-US" smtClean="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954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bg-BG" smtClean="0"/>
              <a:t>Редакт. стил загл. образец</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8" name="Date Placeholder 7"/>
          <p:cNvSpPr>
            <a:spLocks noGrp="1"/>
          </p:cNvSpPr>
          <p:nvPr>
            <p:ph type="dt" sz="half" idx="10"/>
          </p:nvPr>
        </p:nvSpPr>
        <p:spPr/>
        <p:txBody>
          <a:bodyPr/>
          <a:lstStyle/>
          <a:p>
            <a:fld id="{EF30D37B-21C3-41A2-A475-E1C4E72B54E7}" type="datetime1">
              <a:rPr lang="en-US" smtClean="0"/>
              <a:t>1/20/2021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08302814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Редактиране на стиловете на текста в образеца</a:t>
            </a:r>
          </a:p>
        </p:txBody>
      </p:sp>
      <p:sp>
        <p:nvSpPr>
          <p:cNvPr id="8" name="Date Placeholder 7"/>
          <p:cNvSpPr>
            <a:spLocks noGrp="1"/>
          </p:cNvSpPr>
          <p:nvPr>
            <p:ph type="dt" sz="half" idx="10"/>
          </p:nvPr>
        </p:nvSpPr>
        <p:spPr/>
        <p:txBody>
          <a:bodyPr/>
          <a:lstStyle/>
          <a:p>
            <a:fld id="{F777D25F-475F-4157-BB04-98D01E456E35}" type="datetime1">
              <a:rPr lang="en-US" smtClean="0"/>
              <a:t>1/20/2021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294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bg-BG" smtClean="0"/>
              <a:t>Редактиране на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E748592C-E253-47D7-B597-B1EAF42473A0}" type="datetime1">
              <a:rPr lang="en-US" smtClean="0"/>
              <a:t>1/20/2021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4214250"/>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hyperlink" Target="mailto:a.stanimirov@unibit.bg" TargetMode="External"/><Relationship Id="rId2" Type="http://schemas.openxmlformats.org/officeDocument/2006/relationships/hyperlink" Target="mailto:s.spasova@unibit.bg" TargetMode="Externa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hyperlink" Target="mailto:r.krasteva@unibit.bg" TargetMode="External"/><Relationship Id="rId4" Type="http://schemas.openxmlformats.org/officeDocument/2006/relationships/hyperlink" Target="mailto:a.kolev@unibit.b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88466" y="2160578"/>
            <a:ext cx="8247018" cy="1646302"/>
          </a:xfrm>
        </p:spPr>
        <p:txBody>
          <a:bodyPr/>
          <a:lstStyle/>
          <a:p>
            <a:pPr algn="ctr"/>
            <a:r>
              <a:rPr lang="en-US" sz="3200" b="1" dirty="0"/>
              <a:t>EXPERIMENTAL METHODOLOGY FOR RESEARCH OF MUSEUM EDUCATIONAL PROGRAMS</a:t>
            </a:r>
            <a:endParaRPr lang="bg-BG" sz="3200" dirty="0"/>
          </a:p>
        </p:txBody>
      </p:sp>
      <p:pic>
        <p:nvPicPr>
          <p:cNvPr id="4" name="Picture 4" descr="C:\Documents and Settings\Administrator.TEREZA-4CBD23C5\Desktop\svubit-logo.gif">
            <a:extLst>
              <a:ext uri="{FF2B5EF4-FFF2-40B4-BE49-F238E27FC236}">
                <a16:creationId xmlns:a16="http://schemas.microsoft.com/office/drawing/2014/main" id="{0C373D25-EE35-4C8B-870B-5215ED6101BD}"/>
              </a:ext>
            </a:extLst>
          </p:cNvPr>
          <p:cNvPicPr/>
          <p:nvPr/>
        </p:nvPicPr>
        <p:blipFill>
          <a:blip r:embed="rId2"/>
          <a:srcRect/>
          <a:stretch>
            <a:fillRect/>
          </a:stretch>
        </p:blipFill>
        <p:spPr bwMode="auto">
          <a:xfrm>
            <a:off x="81420" y="843522"/>
            <a:ext cx="974177" cy="675538"/>
          </a:xfrm>
          <a:prstGeom prst="rect">
            <a:avLst/>
          </a:prstGeom>
          <a:noFill/>
          <a:ln w="9525">
            <a:noFill/>
            <a:miter lim="800000"/>
            <a:headEnd/>
            <a:tailEnd/>
          </a:ln>
        </p:spPr>
      </p:pic>
      <p:sp>
        <p:nvSpPr>
          <p:cNvPr id="6" name="Правоъгълник 5"/>
          <p:cNvSpPr/>
          <p:nvPr/>
        </p:nvSpPr>
        <p:spPr>
          <a:xfrm>
            <a:off x="818606" y="769643"/>
            <a:ext cx="8666887" cy="1015663"/>
          </a:xfrm>
          <a:prstGeom prst="rect">
            <a:avLst/>
          </a:prstGeom>
        </p:spPr>
        <p:txBody>
          <a:bodyPr wrap="square">
            <a:spAutoFit/>
          </a:bodyPr>
          <a:lstStyle/>
          <a:p>
            <a:pPr algn="ctr"/>
            <a:r>
              <a:rPr lang="en-US" sz="2000" b="1" dirty="0" smtClean="0">
                <a:solidFill>
                  <a:schemeClr val="accent2">
                    <a:lumMod val="20000"/>
                    <a:lumOff val="80000"/>
                  </a:schemeClr>
                </a:solidFill>
                <a:effectLst>
                  <a:outerShdw blurRad="38100" dist="38100" dir="2700000" algn="tl">
                    <a:srgbClr val="000000">
                      <a:alpha val="43137"/>
                    </a:srgbClr>
                  </a:outerShdw>
                </a:effectLst>
              </a:rPr>
              <a:t>15</a:t>
            </a:r>
            <a:r>
              <a:rPr lang="en-US" sz="2000" b="1" baseline="30000" dirty="0" smtClean="0">
                <a:solidFill>
                  <a:schemeClr val="accent2">
                    <a:lumMod val="20000"/>
                    <a:lumOff val="80000"/>
                  </a:schemeClr>
                </a:solidFill>
                <a:effectLst>
                  <a:outerShdw blurRad="38100" dist="38100" dir="2700000" algn="tl">
                    <a:srgbClr val="000000">
                      <a:alpha val="43137"/>
                    </a:srgbClr>
                  </a:outerShdw>
                </a:effectLst>
              </a:rPr>
              <a:t>th</a:t>
            </a:r>
            <a:r>
              <a:rPr lang="en-US" sz="2000" b="1" dirty="0" smtClean="0">
                <a:solidFill>
                  <a:schemeClr val="accent2">
                    <a:lumMod val="20000"/>
                    <a:lumOff val="80000"/>
                  </a:schemeClr>
                </a:solidFill>
                <a:effectLst>
                  <a:outerShdw blurRad="38100" dist="38100" dir="2700000" algn="tl">
                    <a:srgbClr val="000000">
                      <a:alpha val="43137"/>
                    </a:srgbClr>
                  </a:outerShdw>
                </a:effectLst>
              </a:rPr>
              <a:t> </a:t>
            </a:r>
            <a:r>
              <a:rPr lang="en-US" sz="2000" b="1" dirty="0">
                <a:solidFill>
                  <a:schemeClr val="accent2">
                    <a:lumMod val="20000"/>
                    <a:lumOff val="80000"/>
                  </a:schemeClr>
                </a:solidFill>
                <a:effectLst>
                  <a:outerShdw blurRad="38100" dist="38100" dir="2700000" algn="tl">
                    <a:srgbClr val="000000">
                      <a:alpha val="43137"/>
                    </a:srgbClr>
                  </a:outerShdw>
                </a:effectLst>
              </a:rPr>
              <a:t>annual International </a:t>
            </a:r>
            <a:r>
              <a:rPr lang="en-US" sz="2000" b="1" dirty="0" smtClean="0">
                <a:solidFill>
                  <a:schemeClr val="accent2">
                    <a:lumMod val="20000"/>
                    <a:lumOff val="80000"/>
                  </a:schemeClr>
                </a:solidFill>
                <a:effectLst>
                  <a:outerShdw blurRad="38100" dist="38100" dir="2700000" algn="tl">
                    <a:srgbClr val="000000">
                      <a:alpha val="43137"/>
                    </a:srgbClr>
                  </a:outerShdw>
                </a:effectLst>
              </a:rPr>
              <a:t>Technology, Education</a:t>
            </a:r>
            <a:r>
              <a:rPr lang="en-US" sz="2000" b="1" dirty="0">
                <a:solidFill>
                  <a:schemeClr val="accent2">
                    <a:lumMod val="20000"/>
                    <a:lumOff val="80000"/>
                  </a:schemeClr>
                </a:solidFill>
                <a:effectLst>
                  <a:outerShdw blurRad="38100" dist="38100" dir="2700000" algn="tl">
                    <a:srgbClr val="000000">
                      <a:alpha val="43137"/>
                    </a:srgbClr>
                  </a:outerShdw>
                </a:effectLst>
              </a:rPr>
              <a:t>, </a:t>
            </a:r>
            <a:r>
              <a:rPr lang="en-US" sz="2000" b="1" dirty="0" smtClean="0">
                <a:solidFill>
                  <a:schemeClr val="accent2">
                    <a:lumMod val="20000"/>
                    <a:lumOff val="80000"/>
                  </a:schemeClr>
                </a:solidFill>
                <a:effectLst>
                  <a:outerShdw blurRad="38100" dist="38100" dir="2700000" algn="tl">
                    <a:srgbClr val="000000">
                      <a:alpha val="43137"/>
                    </a:srgbClr>
                  </a:outerShdw>
                </a:effectLst>
              </a:rPr>
              <a:t>and Development Conference</a:t>
            </a:r>
            <a:endParaRPr lang="en-US" sz="2000" b="1" dirty="0">
              <a:solidFill>
                <a:schemeClr val="accent2">
                  <a:lumMod val="20000"/>
                  <a:lumOff val="80000"/>
                </a:schemeClr>
              </a:solidFill>
              <a:effectLst>
                <a:outerShdw blurRad="38100" dist="38100" dir="2700000" algn="tl">
                  <a:srgbClr val="000000">
                    <a:alpha val="43137"/>
                  </a:srgbClr>
                </a:outerShdw>
              </a:effectLst>
            </a:endParaRPr>
          </a:p>
          <a:p>
            <a:pPr algn="ctr"/>
            <a:r>
              <a:rPr lang="en-US" sz="2000" b="1" dirty="0" smtClean="0">
                <a:solidFill>
                  <a:schemeClr val="accent2">
                    <a:lumMod val="20000"/>
                    <a:lumOff val="80000"/>
                  </a:schemeClr>
                </a:solidFill>
                <a:effectLst>
                  <a:outerShdw blurRad="38100" dist="38100" dir="2700000" algn="tl">
                    <a:srgbClr val="000000">
                      <a:alpha val="43137"/>
                    </a:srgbClr>
                  </a:outerShdw>
                </a:effectLst>
              </a:rPr>
              <a:t>8</a:t>
            </a:r>
            <a:r>
              <a:rPr lang="en-US" sz="2000" b="1" baseline="30000" dirty="0" smtClean="0">
                <a:solidFill>
                  <a:schemeClr val="accent2">
                    <a:lumMod val="20000"/>
                    <a:lumOff val="80000"/>
                  </a:schemeClr>
                </a:solidFill>
                <a:effectLst>
                  <a:outerShdw blurRad="38100" dist="38100" dir="2700000" algn="tl">
                    <a:srgbClr val="000000">
                      <a:alpha val="43137"/>
                    </a:srgbClr>
                  </a:outerShdw>
                </a:effectLst>
              </a:rPr>
              <a:t>th</a:t>
            </a:r>
            <a:r>
              <a:rPr lang="en-US" sz="2000" b="1" dirty="0" smtClean="0">
                <a:solidFill>
                  <a:schemeClr val="accent2">
                    <a:lumMod val="20000"/>
                    <a:lumOff val="80000"/>
                  </a:schemeClr>
                </a:solidFill>
                <a:effectLst>
                  <a:outerShdw blurRad="38100" dist="38100" dir="2700000" algn="tl">
                    <a:srgbClr val="000000">
                      <a:alpha val="43137"/>
                    </a:srgbClr>
                  </a:outerShdw>
                </a:effectLst>
              </a:rPr>
              <a:t>-9</a:t>
            </a:r>
            <a:r>
              <a:rPr lang="en-US" sz="2000" b="1" baseline="30000" dirty="0" smtClean="0">
                <a:solidFill>
                  <a:schemeClr val="accent2">
                    <a:lumMod val="20000"/>
                    <a:lumOff val="80000"/>
                  </a:schemeClr>
                </a:solidFill>
                <a:effectLst>
                  <a:outerShdw blurRad="38100" dist="38100" dir="2700000" algn="tl">
                    <a:srgbClr val="000000">
                      <a:alpha val="43137"/>
                    </a:srgbClr>
                  </a:outerShdw>
                </a:effectLst>
              </a:rPr>
              <a:t>th</a:t>
            </a:r>
            <a:r>
              <a:rPr lang="en-US" sz="2000" b="1" dirty="0" smtClean="0">
                <a:solidFill>
                  <a:schemeClr val="accent2">
                    <a:lumMod val="20000"/>
                    <a:lumOff val="80000"/>
                  </a:schemeClr>
                </a:solidFill>
                <a:effectLst>
                  <a:outerShdw blurRad="38100" dist="38100" dir="2700000" algn="tl">
                    <a:srgbClr val="000000">
                      <a:alpha val="43137"/>
                    </a:srgbClr>
                  </a:outerShdw>
                </a:effectLst>
              </a:rPr>
              <a:t> March, 2021</a:t>
            </a:r>
            <a:endParaRPr lang="bg-BG" sz="2000" b="1" dirty="0">
              <a:solidFill>
                <a:schemeClr val="accent2">
                  <a:lumMod val="20000"/>
                  <a:lumOff val="80000"/>
                </a:schemeClr>
              </a:solidFill>
              <a:effectLst>
                <a:outerShdw blurRad="38100" dist="38100" dir="2700000" algn="tl">
                  <a:srgbClr val="000000">
                    <a:alpha val="43137"/>
                  </a:srgbClr>
                </a:outerShdw>
              </a:effectLst>
            </a:endParaRPr>
          </a:p>
        </p:txBody>
      </p:sp>
      <p:sp>
        <p:nvSpPr>
          <p:cNvPr id="7" name="Правоъгълник 6"/>
          <p:cNvSpPr/>
          <p:nvPr/>
        </p:nvSpPr>
        <p:spPr>
          <a:xfrm>
            <a:off x="-290579" y="3915906"/>
            <a:ext cx="9005109" cy="2246769"/>
          </a:xfrm>
          <a:prstGeom prst="rect">
            <a:avLst/>
          </a:prstGeom>
        </p:spPr>
        <p:txBody>
          <a:bodyPr wrap="square">
            <a:spAutoFit/>
          </a:bodyPr>
          <a:lstStyle/>
          <a:p>
            <a:pPr algn="ctr"/>
            <a:r>
              <a:rPr lang="en-US" sz="2000" b="1" dirty="0" smtClean="0">
                <a:solidFill>
                  <a:schemeClr val="bg1"/>
                </a:solidFill>
                <a:effectLst>
                  <a:outerShdw blurRad="38100" dist="38100" dir="2700000" algn="tl">
                    <a:srgbClr val="000000">
                      <a:alpha val="43137"/>
                    </a:srgbClr>
                  </a:outerShdw>
                </a:effectLst>
              </a:rPr>
              <a:t>Chief </a:t>
            </a:r>
            <a:r>
              <a:rPr lang="en-US" sz="2000" b="1" dirty="0" smtClean="0">
                <a:solidFill>
                  <a:schemeClr val="bg1"/>
                </a:solidFill>
                <a:effectLst>
                  <a:outerShdw blurRad="38100" dist="38100" dir="2700000" algn="tl">
                    <a:srgbClr val="000000">
                      <a:alpha val="43137"/>
                    </a:srgbClr>
                  </a:outerShdw>
                </a:effectLst>
              </a:rPr>
              <a:t>Assist. Sonya </a:t>
            </a:r>
            <a:r>
              <a:rPr lang="en-US" sz="2000" b="1" dirty="0" err="1" smtClean="0">
                <a:solidFill>
                  <a:schemeClr val="bg1"/>
                </a:solidFill>
                <a:effectLst>
                  <a:outerShdw blurRad="38100" dist="38100" dir="2700000" algn="tl">
                    <a:srgbClr val="000000">
                      <a:alpha val="43137"/>
                    </a:srgbClr>
                  </a:outerShdw>
                </a:effectLst>
              </a:rPr>
              <a:t>Spasova</a:t>
            </a:r>
            <a:r>
              <a:rPr lang="en-US" sz="2000" b="1" dirty="0" smtClean="0">
                <a:solidFill>
                  <a:schemeClr val="bg1"/>
                </a:solidFill>
                <a:effectLst>
                  <a:outerShdw blurRad="38100" dist="38100" dir="2700000" algn="tl">
                    <a:srgbClr val="000000">
                      <a:alpha val="43137"/>
                    </a:srgbClr>
                  </a:outerShdw>
                </a:effectLst>
              </a:rPr>
              <a:t>, PhD</a:t>
            </a:r>
            <a:br>
              <a:rPr lang="en-US" sz="2000" b="1" dirty="0" smtClean="0">
                <a:solidFill>
                  <a:schemeClr val="bg1"/>
                </a:solidFill>
                <a:effectLst>
                  <a:outerShdw blurRad="38100" dist="38100" dir="2700000" algn="tl">
                    <a:srgbClr val="000000">
                      <a:alpha val="43137"/>
                    </a:srgbClr>
                  </a:outerShdw>
                </a:effectLst>
              </a:rPr>
            </a:br>
            <a:r>
              <a:rPr lang="en-US" sz="2000" b="1" dirty="0" err="1" smtClean="0">
                <a:solidFill>
                  <a:schemeClr val="bg1"/>
                </a:solidFill>
                <a:effectLst>
                  <a:outerShdw blurRad="38100" dist="38100" dir="2700000" algn="tl">
                    <a:srgbClr val="000000">
                      <a:alpha val="43137"/>
                    </a:srgbClr>
                  </a:outerShdw>
                </a:effectLst>
              </a:rPr>
              <a:t>Antonii</a:t>
            </a:r>
            <a:r>
              <a:rPr lang="en-US" sz="2000" b="1" dirty="0" smtClean="0">
                <a:solidFill>
                  <a:schemeClr val="bg1"/>
                </a:solidFill>
                <a:effectLst>
                  <a:outerShdw blurRad="38100" dist="38100" dir="2700000" algn="tl">
                    <a:srgbClr val="000000">
                      <a:alpha val="43137"/>
                    </a:srgbClr>
                  </a:outerShdw>
                </a:effectLst>
              </a:rPr>
              <a:t> </a:t>
            </a:r>
            <a:r>
              <a:rPr lang="en-US" sz="2000" b="1" dirty="0" err="1" smtClean="0">
                <a:solidFill>
                  <a:schemeClr val="bg1"/>
                </a:solidFill>
                <a:effectLst>
                  <a:outerShdw blurRad="38100" dist="38100" dir="2700000" algn="tl">
                    <a:srgbClr val="000000">
                      <a:alpha val="43137"/>
                    </a:srgbClr>
                  </a:outerShdw>
                </a:effectLst>
              </a:rPr>
              <a:t>Stanimirov</a:t>
            </a:r>
            <a:r>
              <a:rPr lang="en-US" sz="2000" b="1" dirty="0" smtClean="0">
                <a:solidFill>
                  <a:schemeClr val="bg1"/>
                </a:solidFill>
                <a:effectLst>
                  <a:outerShdw blurRad="38100" dist="38100" dir="2700000" algn="tl">
                    <a:srgbClr val="000000">
                      <a:alpha val="43137"/>
                    </a:srgbClr>
                  </a:outerShdw>
                </a:effectLst>
              </a:rPr>
              <a:t>, PhD student</a:t>
            </a:r>
            <a:endParaRPr lang="en-US" sz="2000" b="1" dirty="0" smtClean="0">
              <a:solidFill>
                <a:schemeClr val="bg1"/>
              </a:solidFill>
              <a:effectLst>
                <a:outerShdw blurRad="38100" dist="38100" dir="2700000" algn="tl">
                  <a:srgbClr val="000000">
                    <a:alpha val="43137"/>
                  </a:srgbClr>
                </a:outerShdw>
              </a:effectLst>
            </a:endParaRPr>
          </a:p>
          <a:p>
            <a:pPr algn="ctr"/>
            <a:r>
              <a:rPr lang="en-US" sz="2000" b="1" dirty="0" err="1" smtClean="0">
                <a:solidFill>
                  <a:schemeClr val="bg1"/>
                </a:solidFill>
                <a:effectLst>
                  <a:outerShdw blurRad="38100" dist="38100" dir="2700000" algn="tl">
                    <a:srgbClr val="000000">
                      <a:alpha val="43137"/>
                    </a:srgbClr>
                  </a:outerShdw>
                </a:effectLst>
              </a:rPr>
              <a:t>Arsini</a:t>
            </a:r>
            <a:r>
              <a:rPr lang="en-US" sz="2000" b="1" dirty="0" smtClean="0">
                <a:solidFill>
                  <a:schemeClr val="bg1"/>
                </a:solidFill>
                <a:effectLst>
                  <a:outerShdw blurRad="38100" dist="38100" dir="2700000" algn="tl">
                    <a:srgbClr val="000000">
                      <a:alpha val="43137"/>
                    </a:srgbClr>
                  </a:outerShdw>
                </a:effectLst>
              </a:rPr>
              <a:t> </a:t>
            </a:r>
            <a:r>
              <a:rPr lang="en-US" sz="2000" b="1" dirty="0" err="1" smtClean="0">
                <a:solidFill>
                  <a:schemeClr val="bg1"/>
                </a:solidFill>
                <a:effectLst>
                  <a:outerShdw blurRad="38100" dist="38100" dir="2700000" algn="tl">
                    <a:srgbClr val="000000">
                      <a:alpha val="43137"/>
                    </a:srgbClr>
                  </a:outerShdw>
                </a:effectLst>
              </a:rPr>
              <a:t>Kolev</a:t>
            </a:r>
            <a:r>
              <a:rPr lang="en-US" sz="2000" b="1" dirty="0" smtClean="0">
                <a:solidFill>
                  <a:schemeClr val="bg1"/>
                </a:solidFill>
                <a:effectLst>
                  <a:outerShdw blurRad="38100" dist="38100" dir="2700000" algn="tl">
                    <a:srgbClr val="000000">
                      <a:alpha val="43137"/>
                    </a:srgbClr>
                  </a:outerShdw>
                </a:effectLst>
              </a:rPr>
              <a:t>, PhD student</a:t>
            </a:r>
          </a:p>
          <a:p>
            <a:pPr algn="ctr"/>
            <a:r>
              <a:rPr lang="en-US" sz="2000" b="1" dirty="0" smtClean="0">
                <a:solidFill>
                  <a:schemeClr val="bg1"/>
                </a:solidFill>
                <a:effectLst>
                  <a:outerShdw blurRad="38100" dist="38100" dir="2700000" algn="tl">
                    <a:srgbClr val="000000">
                      <a:alpha val="43137"/>
                    </a:srgbClr>
                  </a:outerShdw>
                </a:effectLst>
              </a:rPr>
              <a:t>Assoc. Prof. </a:t>
            </a:r>
            <a:r>
              <a:rPr lang="en-US" sz="2000" b="1" dirty="0" err="1" smtClean="0">
                <a:solidFill>
                  <a:schemeClr val="bg1"/>
                </a:solidFill>
                <a:effectLst>
                  <a:outerShdw blurRad="38100" dist="38100" dir="2700000" algn="tl">
                    <a:srgbClr val="000000">
                      <a:alpha val="43137"/>
                    </a:srgbClr>
                  </a:outerShdw>
                </a:effectLst>
              </a:rPr>
              <a:t>Rositsa</a:t>
            </a:r>
            <a:r>
              <a:rPr lang="en-US" sz="2000" b="1" dirty="0" smtClean="0">
                <a:solidFill>
                  <a:schemeClr val="bg1"/>
                </a:solidFill>
                <a:effectLst>
                  <a:outerShdw blurRad="38100" dist="38100" dir="2700000" algn="tl">
                    <a:srgbClr val="000000">
                      <a:alpha val="43137"/>
                    </a:srgbClr>
                  </a:outerShdw>
                </a:effectLst>
              </a:rPr>
              <a:t> </a:t>
            </a:r>
            <a:r>
              <a:rPr lang="en-US" sz="2000" b="1" dirty="0" err="1" smtClean="0">
                <a:solidFill>
                  <a:schemeClr val="bg1"/>
                </a:solidFill>
                <a:effectLst>
                  <a:outerShdw blurRad="38100" dist="38100" dir="2700000" algn="tl">
                    <a:srgbClr val="000000">
                      <a:alpha val="43137"/>
                    </a:srgbClr>
                  </a:outerShdw>
                </a:effectLst>
              </a:rPr>
              <a:t>Krasteva</a:t>
            </a:r>
            <a:r>
              <a:rPr lang="en-US" sz="2000" b="1" dirty="0" smtClean="0">
                <a:solidFill>
                  <a:schemeClr val="bg1"/>
                </a:solidFill>
                <a:effectLst>
                  <a:outerShdw blurRad="38100" dist="38100" dir="2700000" algn="tl">
                    <a:srgbClr val="000000">
                      <a:alpha val="43137"/>
                    </a:srgbClr>
                  </a:outerShdw>
                </a:effectLst>
              </a:rPr>
              <a:t>, PhD</a:t>
            </a:r>
            <a:r>
              <a:rPr lang="en-US" sz="2000" b="1" dirty="0" smtClean="0">
                <a:solidFill>
                  <a:schemeClr val="bg1"/>
                </a:solidFill>
                <a:effectLst>
                  <a:outerShdw blurRad="38100" dist="38100" dir="2700000" algn="tl">
                    <a:srgbClr val="000000">
                      <a:alpha val="43137"/>
                    </a:srgbClr>
                  </a:outerShdw>
                </a:effectLst>
              </a:rPr>
              <a:t/>
            </a:r>
            <a:br>
              <a:rPr lang="en-US" sz="2000" b="1" dirty="0" smtClean="0">
                <a:solidFill>
                  <a:schemeClr val="bg1"/>
                </a:solidFill>
                <a:effectLst>
                  <a:outerShdw blurRad="38100" dist="38100" dir="2700000" algn="tl">
                    <a:srgbClr val="000000">
                      <a:alpha val="43137"/>
                    </a:srgbClr>
                  </a:outerShdw>
                </a:effectLst>
              </a:rPr>
            </a:br>
            <a:endParaRPr lang="en-US" sz="2000" b="1" dirty="0" smtClean="0">
              <a:solidFill>
                <a:schemeClr val="bg1"/>
              </a:solidFill>
              <a:effectLst>
                <a:outerShdw blurRad="38100" dist="38100" dir="2700000" algn="tl">
                  <a:srgbClr val="000000">
                    <a:alpha val="43137"/>
                  </a:srgbClr>
                </a:outerShdw>
              </a:effectLst>
            </a:endParaRPr>
          </a:p>
          <a:p>
            <a:pPr algn="ctr"/>
            <a:r>
              <a:rPr lang="en-US" sz="2000" b="1" dirty="0">
                <a:solidFill>
                  <a:schemeClr val="bg1"/>
                </a:solidFill>
                <a:effectLst>
                  <a:outerShdw blurRad="38100" dist="38100" dir="2700000" algn="tl">
                    <a:srgbClr val="000000">
                      <a:alpha val="43137"/>
                    </a:srgbClr>
                  </a:outerShdw>
                </a:effectLst>
              </a:rPr>
              <a:t> </a:t>
            </a:r>
            <a:r>
              <a:rPr lang="en-US" sz="2000" i="1" dirty="0" smtClean="0">
                <a:solidFill>
                  <a:schemeClr val="bg1"/>
                </a:solidFill>
                <a:effectLst>
                  <a:outerShdw blurRad="38100" dist="38100" dir="2700000" algn="tl">
                    <a:srgbClr val="000000">
                      <a:alpha val="43137"/>
                    </a:srgbClr>
                  </a:outerShdw>
                </a:effectLst>
              </a:rPr>
              <a:t>University </a:t>
            </a:r>
            <a:r>
              <a:rPr lang="en-US" sz="2000" i="1" dirty="0">
                <a:solidFill>
                  <a:schemeClr val="bg1"/>
                </a:solidFill>
                <a:effectLst>
                  <a:outerShdw blurRad="38100" dist="38100" dir="2700000" algn="tl">
                    <a:srgbClr val="000000">
                      <a:alpha val="43137"/>
                    </a:srgbClr>
                  </a:outerShdw>
                </a:effectLst>
              </a:rPr>
              <a:t>of Library Studies and Information Technologies </a:t>
            </a:r>
          </a:p>
          <a:p>
            <a:pPr algn="ctr"/>
            <a:r>
              <a:rPr lang="en-US" sz="2000" i="1" dirty="0">
                <a:solidFill>
                  <a:schemeClr val="bg1"/>
                </a:solidFill>
                <a:effectLst>
                  <a:outerShdw blurRad="38100" dist="38100" dir="2700000" algn="tl">
                    <a:srgbClr val="000000">
                      <a:alpha val="43137"/>
                    </a:srgbClr>
                  </a:outerShdw>
                </a:effectLst>
              </a:rPr>
              <a:t>Sofia, </a:t>
            </a:r>
            <a:r>
              <a:rPr lang="en-US" sz="2000" i="1" dirty="0" smtClean="0">
                <a:solidFill>
                  <a:schemeClr val="bg1"/>
                </a:solidFill>
                <a:effectLst>
                  <a:outerShdw blurRad="38100" dist="38100" dir="2700000" algn="tl">
                    <a:srgbClr val="000000">
                      <a:alpha val="43137"/>
                    </a:srgbClr>
                  </a:outerShdw>
                </a:effectLst>
              </a:rPr>
              <a:t>BULGARIA</a:t>
            </a:r>
            <a:endParaRPr lang="en-US" sz="2000" i="1" dirty="0">
              <a:solidFill>
                <a:schemeClr val="bg1"/>
              </a:solidFill>
              <a:effectLst>
                <a:outerShdw blurRad="38100" dist="38100" dir="2700000" algn="tl">
                  <a:srgbClr val="000000">
                    <a:alpha val="43137"/>
                  </a:srgbClr>
                </a:outerShdw>
              </a:effectLst>
            </a:endParaRPr>
          </a:p>
        </p:txBody>
      </p:sp>
      <p:pic>
        <p:nvPicPr>
          <p:cNvPr id="8" name="Картина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4533" y="843522"/>
            <a:ext cx="2543175" cy="495300"/>
          </a:xfrm>
          <a:prstGeom prst="rect">
            <a:avLst/>
          </a:prstGeom>
        </p:spPr>
      </p:pic>
    </p:spTree>
    <p:extLst>
      <p:ext uri="{BB962C8B-B14F-4D97-AF65-F5344CB8AC3E}">
        <p14:creationId xmlns:p14="http://schemas.microsoft.com/office/powerpoint/2010/main" val="3155485648"/>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номер на слайда 1"/>
          <p:cNvSpPr>
            <a:spLocks noGrp="1"/>
          </p:cNvSpPr>
          <p:nvPr>
            <p:ph type="sldNum" sz="quarter" idx="12"/>
          </p:nvPr>
        </p:nvSpPr>
        <p:spPr/>
        <p:txBody>
          <a:bodyPr/>
          <a:lstStyle/>
          <a:p>
            <a:fld id="{D57F1E4F-1CFF-5643-939E-217C01CDF565}" type="slidenum">
              <a:rPr lang="en-US" smtClean="0"/>
              <a:pPr/>
              <a:t>10</a:t>
            </a:fld>
            <a:endParaRPr lang="en-US" dirty="0"/>
          </a:p>
        </p:txBody>
      </p:sp>
      <p:sp>
        <p:nvSpPr>
          <p:cNvPr id="13" name="Заглавие 1"/>
          <p:cNvSpPr txBox="1">
            <a:spLocks/>
          </p:cNvSpPr>
          <p:nvPr/>
        </p:nvSpPr>
        <p:spPr bwMode="gray">
          <a:xfrm>
            <a:off x="461555" y="2836978"/>
            <a:ext cx="2306854" cy="67402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pic>
        <p:nvPicPr>
          <p:cNvPr id="8" name="Картина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085" y="104503"/>
            <a:ext cx="687977" cy="687977"/>
          </a:xfrm>
          <a:prstGeom prst="rect">
            <a:avLst/>
          </a:prstGeom>
        </p:spPr>
      </p:pic>
      <p:sp>
        <p:nvSpPr>
          <p:cNvPr id="9" name="Текстово поле 8"/>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pic>
        <p:nvPicPr>
          <p:cNvPr id="4100" name="Picture 4" descr="Без им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2694" y="1112338"/>
            <a:ext cx="3907770" cy="4226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Без име"/>
          <p:cNvPicPr>
            <a:picLocks noChangeAspect="1" noChangeArrowheads="1"/>
          </p:cNvPicPr>
          <p:nvPr/>
        </p:nvPicPr>
        <p:blipFill rotWithShape="1">
          <a:blip r:embed="rId4">
            <a:extLst>
              <a:ext uri="{28A0092B-C50C-407E-A947-70E740481C1C}">
                <a14:useLocalDpi xmlns:a14="http://schemas.microsoft.com/office/drawing/2010/main" val="0"/>
              </a:ext>
            </a:extLst>
          </a:blip>
          <a:srcRect r="14089"/>
          <a:stretch/>
        </p:blipFill>
        <p:spPr bwMode="auto">
          <a:xfrm>
            <a:off x="7500464" y="1109836"/>
            <a:ext cx="4264816" cy="37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Текстово поле 2"/>
          <p:cNvSpPr txBox="1"/>
          <p:nvPr/>
        </p:nvSpPr>
        <p:spPr>
          <a:xfrm>
            <a:off x="3762103" y="5651863"/>
            <a:ext cx="7062651" cy="338554"/>
          </a:xfrm>
          <a:prstGeom prst="rect">
            <a:avLst/>
          </a:prstGeom>
          <a:noFill/>
        </p:spPr>
        <p:txBody>
          <a:bodyPr wrap="square" rtlCol="0">
            <a:spAutoFit/>
          </a:bodyPr>
          <a:lstStyle/>
          <a:p>
            <a:pPr algn="ctr"/>
            <a:r>
              <a:rPr lang="en-US" sz="1600" i="1" dirty="0" smtClean="0"/>
              <a:t>Other parts of the information card</a:t>
            </a:r>
            <a:endParaRPr lang="bg-BG" sz="1600" i="1" dirty="0"/>
          </a:p>
        </p:txBody>
      </p:sp>
    </p:spTree>
    <p:extLst>
      <p:ext uri="{BB962C8B-B14F-4D97-AF65-F5344CB8AC3E}">
        <p14:creationId xmlns:p14="http://schemas.microsoft.com/office/powerpoint/2010/main" val="1852303268"/>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0" y="2681839"/>
            <a:ext cx="3451668" cy="1508760"/>
          </a:xfrm>
        </p:spPr>
        <p:txBody>
          <a:bodyPr/>
          <a:lstStyle/>
          <a:p>
            <a:pPr lvl="0"/>
            <a:r>
              <a:rPr lang="en-GB" b="1" cap="all" dirty="0" smtClean="0">
                <a:solidFill>
                  <a:schemeClr val="accent2">
                    <a:lumMod val="40000"/>
                    <a:lumOff val="60000"/>
                  </a:schemeClr>
                </a:solidFill>
                <a:effectLst>
                  <a:outerShdw blurRad="38100" dist="38100" dir="2700000" algn="tl">
                    <a:srgbClr val="000000">
                      <a:alpha val="43137"/>
                    </a:srgbClr>
                  </a:outerShdw>
                </a:effectLst>
              </a:rPr>
              <a:t>CONCLUSIONS</a:t>
            </a:r>
            <a:endParaRPr lang="bg-BG" dirty="0">
              <a:solidFill>
                <a:schemeClr val="accent2">
                  <a:lumMod val="40000"/>
                  <a:lumOff val="6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3451668" y="792480"/>
            <a:ext cx="8092563" cy="5287478"/>
          </a:xfrm>
        </p:spPr>
        <p:txBody>
          <a:bodyPr>
            <a:noAutofit/>
          </a:bodyPr>
          <a:lstStyle/>
          <a:p>
            <a:pPr marL="0" indent="0">
              <a:buNone/>
            </a:pPr>
            <a:r>
              <a:rPr lang="en-US" dirty="0">
                <a:solidFill>
                  <a:schemeClr val="tx1"/>
                </a:solidFill>
              </a:rPr>
              <a:t>One of the main objectives of the present research is to promote ideas for inter-institutional cooperation for the socialization of cultural heritage and its integration into formal and non-formal education and lifelong learning. This type of research could also be useful on international level. Relationships in the fields of culture, science, education and the arts are a natural and historically determined social need, and in the modern world they are becoming one of the most significant subsystems of international relations. </a:t>
            </a:r>
            <a:endParaRPr lang="en-US" dirty="0" smtClean="0">
              <a:solidFill>
                <a:schemeClr val="tx1"/>
              </a:solidFill>
            </a:endParaRPr>
          </a:p>
          <a:p>
            <a:pPr marL="0" indent="0">
              <a:buNone/>
            </a:pPr>
            <a:r>
              <a:rPr lang="en-US" dirty="0" smtClean="0">
                <a:solidFill>
                  <a:schemeClr val="tx1"/>
                </a:solidFill>
              </a:rPr>
              <a:t>The </a:t>
            </a:r>
            <a:r>
              <a:rPr lang="en-US" dirty="0">
                <a:solidFill>
                  <a:schemeClr val="tx1"/>
                </a:solidFill>
              </a:rPr>
              <a:t>processes related to the globalization of relations and the development of information and communication technologies open opportunities for rapidly expanding mutual acquaintance of countries and peoples. Countries that have been historically linked and inextricably linked for centuries with a shared common cultural heritage.</a:t>
            </a:r>
            <a:endParaRPr lang="en-US" sz="2000" dirty="0">
              <a:solidFill>
                <a:schemeClr val="tx1"/>
              </a:solidFill>
            </a:endParaRPr>
          </a:p>
        </p:txBody>
      </p:sp>
      <p:sp>
        <p:nvSpPr>
          <p:cNvPr id="4" name="Контейнер за номер на слайда 3"/>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7" name="Картина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085" y="104503"/>
            <a:ext cx="687977" cy="687977"/>
          </a:xfrm>
          <a:prstGeom prst="rect">
            <a:avLst/>
          </a:prstGeom>
        </p:spPr>
      </p:pic>
      <p:sp>
        <p:nvSpPr>
          <p:cNvPr id="10" name="Текстово поле 9"/>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spTree>
    <p:extLst>
      <p:ext uri="{BB962C8B-B14F-4D97-AF65-F5344CB8AC3E}">
        <p14:creationId xmlns:p14="http://schemas.microsoft.com/office/powerpoint/2010/main" val="3781615637"/>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181167" y="433997"/>
            <a:ext cx="5328593" cy="1508760"/>
          </a:xfrm>
        </p:spPr>
        <p:txBody>
          <a:bodyPr/>
          <a:lstStyle/>
          <a:p>
            <a:r>
              <a:rPr lang="en-GB" b="1" cap="all" dirty="0" smtClean="0">
                <a:solidFill>
                  <a:schemeClr val="accent2">
                    <a:lumMod val="40000"/>
                    <a:lumOff val="60000"/>
                  </a:schemeClr>
                </a:solidFill>
                <a:effectLst>
                  <a:outerShdw blurRad="38100" dist="38100" dir="2700000" algn="tl">
                    <a:srgbClr val="000000">
                      <a:alpha val="43137"/>
                    </a:srgbClr>
                  </a:outerShdw>
                </a:effectLst>
              </a:rPr>
              <a:t>ACKNOWLEDGEMENTS</a:t>
            </a:r>
            <a:endParaRPr lang="bg-BG" dirty="0">
              <a:solidFill>
                <a:schemeClr val="accent2">
                  <a:lumMod val="40000"/>
                  <a:lumOff val="60000"/>
                </a:schemeClr>
              </a:solidFill>
              <a:effectLst>
                <a:outerShdw blurRad="38100" dist="38100" dir="2700000" algn="tl">
                  <a:srgbClr val="000000">
                    <a:alpha val="43137"/>
                  </a:srgbClr>
                </a:outerShdw>
              </a:effectLst>
            </a:endParaRPr>
          </a:p>
        </p:txBody>
      </p:sp>
      <p:sp>
        <p:nvSpPr>
          <p:cNvPr id="3" name="Контейнер за съдържание 2"/>
          <p:cNvSpPr>
            <a:spLocks noGrp="1"/>
          </p:cNvSpPr>
          <p:nvPr>
            <p:ph idx="1"/>
          </p:nvPr>
        </p:nvSpPr>
        <p:spPr>
          <a:xfrm>
            <a:off x="3831770" y="1780199"/>
            <a:ext cx="7445830" cy="3045024"/>
          </a:xfrm>
        </p:spPr>
        <p:txBody>
          <a:bodyPr>
            <a:normAutofit/>
          </a:bodyPr>
          <a:lstStyle/>
          <a:p>
            <a:pPr marL="0" indent="0">
              <a:buNone/>
            </a:pPr>
            <a:r>
              <a:rPr lang="en-US" dirty="0">
                <a:solidFill>
                  <a:schemeClr val="tx1"/>
                </a:solidFill>
                <a:effectLst>
                  <a:outerShdw blurRad="38100" dist="38100" dir="2700000" algn="tl">
                    <a:srgbClr val="000000">
                      <a:alpha val="43137"/>
                    </a:srgbClr>
                  </a:outerShdw>
                </a:effectLst>
              </a:rPr>
              <a:t>This research would not be possible without the financial assistance of the following project: “Research of contemporary educational programs of cultural institutions in Bulgaria”, financed by National Science Fund of the Ministry of Education and Science of the Republic of Bulgaria with Contract </a:t>
            </a:r>
            <a:r>
              <a:rPr lang="en-US" dirty="0" smtClean="0">
                <a:solidFill>
                  <a:schemeClr val="tx1"/>
                </a:solidFill>
                <a:effectLst>
                  <a:outerShdw blurRad="38100" dist="38100" dir="2700000" algn="tl">
                    <a:srgbClr val="000000">
                      <a:alpha val="43137"/>
                    </a:srgbClr>
                  </a:outerShdw>
                </a:effectLst>
              </a:rPr>
              <a:t>№ KP-06-M35/3 </a:t>
            </a:r>
            <a:r>
              <a:rPr lang="en-US" dirty="0">
                <a:solidFill>
                  <a:schemeClr val="tx1"/>
                </a:solidFill>
                <a:effectLst>
                  <a:outerShdw blurRad="38100" dist="38100" dir="2700000" algn="tl">
                    <a:srgbClr val="000000">
                      <a:alpha val="43137"/>
                    </a:srgbClr>
                  </a:outerShdw>
                </a:effectLst>
              </a:rPr>
              <a:t>from 18.12.2019, led by </a:t>
            </a:r>
            <a:r>
              <a:rPr lang="en-US" dirty="0" smtClean="0">
                <a:solidFill>
                  <a:schemeClr val="tx1"/>
                </a:solidFill>
                <a:effectLst>
                  <a:outerShdw blurRad="38100" dist="38100" dir="2700000" algn="tl">
                    <a:srgbClr val="000000">
                      <a:alpha val="43137"/>
                    </a:srgbClr>
                  </a:outerShdw>
                </a:effectLst>
              </a:rPr>
              <a:t>Chief Assist</a:t>
            </a:r>
            <a:r>
              <a:rPr lang="en-US" dirty="0">
                <a:solidFill>
                  <a:schemeClr val="tx1"/>
                </a:solidFill>
                <a:effectLst>
                  <a:outerShdw blurRad="38100" dist="38100" dir="2700000" algn="tl">
                    <a:srgbClr val="000000">
                      <a:alpha val="43137"/>
                    </a:srgbClr>
                  </a:outerShdw>
                </a:effectLst>
              </a:rPr>
              <a:t>. Sonya </a:t>
            </a:r>
            <a:r>
              <a:rPr lang="en-US" dirty="0" err="1">
                <a:solidFill>
                  <a:schemeClr val="tx1"/>
                </a:solidFill>
                <a:effectLst>
                  <a:outerShdw blurRad="38100" dist="38100" dir="2700000" algn="tl">
                    <a:srgbClr val="000000">
                      <a:alpha val="43137"/>
                    </a:srgbClr>
                  </a:outerShdw>
                </a:effectLst>
              </a:rPr>
              <a:t>Spasova</a:t>
            </a:r>
            <a:r>
              <a:rPr lang="en-US" dirty="0">
                <a:solidFill>
                  <a:schemeClr val="tx1"/>
                </a:solidFill>
                <a:effectLst>
                  <a:outerShdw blurRad="38100" dist="38100" dir="2700000" algn="tl">
                    <a:srgbClr val="000000">
                      <a:alpha val="43137"/>
                    </a:srgbClr>
                  </a:outerShdw>
                </a:effectLst>
              </a:rPr>
              <a:t>, PhD.</a:t>
            </a:r>
          </a:p>
          <a:p>
            <a:pPr marL="0" indent="0">
              <a:buNone/>
            </a:pPr>
            <a:r>
              <a:rPr lang="en-US" dirty="0">
                <a:solidFill>
                  <a:schemeClr val="tx1"/>
                </a:solidFill>
                <a:effectLst>
                  <a:outerShdw blurRad="38100" dist="38100" dir="2700000" algn="tl">
                    <a:srgbClr val="000000">
                      <a:alpha val="43137"/>
                    </a:srgbClr>
                  </a:outerShdw>
                </a:effectLst>
              </a:rPr>
              <a:t>For more information: </a:t>
            </a:r>
            <a:r>
              <a:rPr lang="en-US" dirty="0" smtClean="0">
                <a:solidFill>
                  <a:schemeClr val="tx1"/>
                </a:solidFill>
                <a:effectLst>
                  <a:outerShdw blurRad="38100" dist="38100" dir="2700000" algn="tl">
                    <a:srgbClr val="000000">
                      <a:alpha val="43137"/>
                    </a:srgbClr>
                  </a:outerShdw>
                </a:effectLst>
              </a:rPr>
              <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Official </a:t>
            </a:r>
            <a:r>
              <a:rPr lang="en-US" dirty="0">
                <a:solidFill>
                  <a:schemeClr val="tx1"/>
                </a:solidFill>
                <a:effectLst>
                  <a:outerShdw blurRad="38100" dist="38100" dir="2700000" algn="tl">
                    <a:srgbClr val="000000">
                      <a:alpha val="43137"/>
                    </a:srgbClr>
                  </a:outerShdw>
                </a:effectLst>
              </a:rPr>
              <a:t>website of the project – https://educulture.unibit.bg/; </a:t>
            </a:r>
            <a:r>
              <a:rPr lang="en-US" dirty="0" smtClean="0">
                <a:solidFill>
                  <a:schemeClr val="tx1"/>
                </a:solidFill>
                <a:effectLst>
                  <a:outerShdw blurRad="38100" dist="38100" dir="2700000" algn="tl">
                    <a:srgbClr val="000000">
                      <a:alpha val="43137"/>
                    </a:srgbClr>
                  </a:outerShdw>
                </a:effectLst>
              </a:rPr>
              <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Facebook </a:t>
            </a:r>
            <a:r>
              <a:rPr lang="en-US" dirty="0">
                <a:solidFill>
                  <a:schemeClr val="tx1"/>
                </a:solidFill>
                <a:effectLst>
                  <a:outerShdw blurRad="38100" dist="38100" dir="2700000" algn="tl">
                    <a:srgbClr val="000000">
                      <a:alpha val="43137"/>
                    </a:srgbClr>
                  </a:outerShdw>
                </a:effectLst>
              </a:rPr>
              <a:t>page – https://www.facebook.com/eduCulturebg</a:t>
            </a:r>
          </a:p>
        </p:txBody>
      </p:sp>
      <p:sp>
        <p:nvSpPr>
          <p:cNvPr id="4" name="Контейнер за номер на слайда 3"/>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5" name="Картина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196" y="4825223"/>
            <a:ext cx="6641266" cy="1346202"/>
          </a:xfrm>
          <a:prstGeom prst="rect">
            <a:avLst/>
          </a:prstGeom>
        </p:spPr>
      </p:pic>
      <p:pic>
        <p:nvPicPr>
          <p:cNvPr id="7" name="Picture 4" descr="C:\Documents and Settings\Administrator.TEREZA-4CBD23C5\Desktop\svubit-logo.gif">
            <a:extLst>
              <a:ext uri="{FF2B5EF4-FFF2-40B4-BE49-F238E27FC236}">
                <a16:creationId xmlns:a16="http://schemas.microsoft.com/office/drawing/2014/main" id="{0C373D25-EE35-4C8B-870B-5215ED6101BD}"/>
              </a:ext>
            </a:extLst>
          </p:cNvPr>
          <p:cNvPicPr/>
          <p:nvPr/>
        </p:nvPicPr>
        <p:blipFill>
          <a:blip r:embed="rId3"/>
          <a:srcRect/>
          <a:stretch>
            <a:fillRect/>
          </a:stretch>
        </p:blipFill>
        <p:spPr bwMode="auto">
          <a:xfrm>
            <a:off x="10346966" y="4926974"/>
            <a:ext cx="1287685" cy="947174"/>
          </a:xfrm>
          <a:prstGeom prst="rect">
            <a:avLst/>
          </a:prstGeom>
          <a:noFill/>
          <a:ln w="9525">
            <a:noFill/>
            <a:miter lim="800000"/>
            <a:headEnd/>
            <a:tailEnd/>
          </a:ln>
        </p:spPr>
      </p:pic>
      <p:pic>
        <p:nvPicPr>
          <p:cNvPr id="11" name="Картина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77085" y="104503"/>
            <a:ext cx="687977" cy="687977"/>
          </a:xfrm>
          <a:prstGeom prst="rect">
            <a:avLst/>
          </a:prstGeom>
        </p:spPr>
      </p:pic>
      <p:sp>
        <p:nvSpPr>
          <p:cNvPr id="12" name="Текстово поле 11"/>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spTree>
    <p:extLst>
      <p:ext uri="{BB962C8B-B14F-4D97-AF65-F5344CB8AC3E}">
        <p14:creationId xmlns:p14="http://schemas.microsoft.com/office/powerpoint/2010/main" val="3570810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330926" y="809822"/>
            <a:ext cx="8786948" cy="1766969"/>
          </a:xfrm>
        </p:spPr>
        <p:txBody>
          <a:bodyPr>
            <a:normAutofit/>
          </a:bodyPr>
          <a:lstStyle/>
          <a:p>
            <a:pPr algn="ctr"/>
            <a:r>
              <a:rPr lang="en-US" b="1" dirty="0">
                <a:solidFill>
                  <a:schemeClr val="accent2">
                    <a:lumMod val="40000"/>
                    <a:lumOff val="60000"/>
                  </a:schemeClr>
                </a:solidFill>
                <a:effectLst>
                  <a:outerShdw blurRad="38100" dist="38100" dir="2700000" algn="tl">
                    <a:srgbClr val="000000">
                      <a:alpha val="43137"/>
                    </a:srgbClr>
                  </a:outerShdw>
                </a:effectLst>
              </a:rPr>
              <a:t>THANK YOU FOR YOUR ATTENTION!</a:t>
            </a:r>
            <a:endParaRPr lang="bg-BG" dirty="0">
              <a:solidFill>
                <a:schemeClr val="accent2">
                  <a:lumMod val="40000"/>
                  <a:lumOff val="60000"/>
                </a:schemeClr>
              </a:solidFill>
            </a:endParaRPr>
          </a:p>
        </p:txBody>
      </p:sp>
      <p:sp>
        <p:nvSpPr>
          <p:cNvPr id="3" name="Контейнер за номер на слайда 2"/>
          <p:cNvSpPr>
            <a:spLocks noGrp="1"/>
          </p:cNvSpPr>
          <p:nvPr>
            <p:ph type="sldNum" sz="quarter" idx="12"/>
          </p:nvPr>
        </p:nvSpPr>
        <p:spPr/>
        <p:txBody>
          <a:bodyPr/>
          <a:lstStyle/>
          <a:p>
            <a:fld id="{D57F1E4F-1CFF-5643-939E-217C01CDF565}" type="slidenum">
              <a:rPr lang="en-US" smtClean="0"/>
              <a:pPr/>
              <a:t>13</a:t>
            </a:fld>
            <a:endParaRPr lang="en-US" dirty="0"/>
          </a:p>
        </p:txBody>
      </p:sp>
      <p:sp>
        <p:nvSpPr>
          <p:cNvPr id="12" name="Текстово поле 11"/>
          <p:cNvSpPr txBox="1"/>
          <p:nvPr/>
        </p:nvSpPr>
        <p:spPr>
          <a:xfrm>
            <a:off x="-554739" y="3625083"/>
            <a:ext cx="10985125" cy="1969770"/>
          </a:xfrm>
          <a:prstGeom prst="rect">
            <a:avLst/>
          </a:prstGeom>
          <a:noFill/>
        </p:spPr>
        <p:txBody>
          <a:bodyPr wrap="square" rtlCol="0">
            <a:spAutoFit/>
          </a:bodyPr>
          <a:lstStyle/>
          <a:p>
            <a:pPr algn="ctr"/>
            <a:r>
              <a:rPr lang="en-US" b="1" dirty="0" smtClean="0">
                <a:solidFill>
                  <a:schemeClr val="accent2">
                    <a:lumMod val="50000"/>
                  </a:schemeClr>
                </a:solidFill>
              </a:rPr>
              <a:t>Chief </a:t>
            </a:r>
            <a:r>
              <a:rPr lang="en-US" b="1" dirty="0" smtClean="0">
                <a:solidFill>
                  <a:schemeClr val="accent2">
                    <a:lumMod val="50000"/>
                  </a:schemeClr>
                </a:solidFill>
              </a:rPr>
              <a:t>Assist. Sonya </a:t>
            </a:r>
            <a:r>
              <a:rPr lang="en-US" b="1" dirty="0" err="1" smtClean="0">
                <a:solidFill>
                  <a:schemeClr val="accent2">
                    <a:lumMod val="50000"/>
                  </a:schemeClr>
                </a:solidFill>
              </a:rPr>
              <a:t>Spasova</a:t>
            </a:r>
            <a:r>
              <a:rPr lang="en-US" b="1" dirty="0" smtClean="0">
                <a:solidFill>
                  <a:schemeClr val="accent2">
                    <a:lumMod val="50000"/>
                  </a:schemeClr>
                </a:solidFill>
              </a:rPr>
              <a:t>, PhD – e-mail: </a:t>
            </a:r>
            <a:r>
              <a:rPr lang="en-US" b="1" dirty="0" smtClean="0">
                <a:solidFill>
                  <a:schemeClr val="accent2">
                    <a:lumMod val="50000"/>
                  </a:schemeClr>
                </a:solidFill>
                <a:hlinkClick r:id="rId2"/>
              </a:rPr>
              <a:t>s.spasova@unibit.bg</a:t>
            </a:r>
            <a:endParaRPr lang="en-US" b="1" dirty="0" smtClean="0">
              <a:solidFill>
                <a:schemeClr val="accent2">
                  <a:lumMod val="50000"/>
                </a:schemeClr>
              </a:solidFill>
            </a:endParaRPr>
          </a:p>
          <a:p>
            <a:pPr algn="ctr"/>
            <a:r>
              <a:rPr lang="en-US" b="1" dirty="0" err="1" smtClean="0">
                <a:solidFill>
                  <a:schemeClr val="accent2">
                    <a:lumMod val="50000"/>
                  </a:schemeClr>
                </a:solidFill>
              </a:rPr>
              <a:t>Antonii</a:t>
            </a:r>
            <a:r>
              <a:rPr lang="en-US" b="1" dirty="0" smtClean="0">
                <a:solidFill>
                  <a:schemeClr val="accent2">
                    <a:lumMod val="50000"/>
                  </a:schemeClr>
                </a:solidFill>
              </a:rPr>
              <a:t> </a:t>
            </a:r>
            <a:r>
              <a:rPr lang="en-US" b="1" dirty="0" err="1" smtClean="0">
                <a:solidFill>
                  <a:schemeClr val="accent2">
                    <a:lumMod val="50000"/>
                  </a:schemeClr>
                </a:solidFill>
              </a:rPr>
              <a:t>Stanimirov</a:t>
            </a:r>
            <a:r>
              <a:rPr lang="en-US" b="1" dirty="0" smtClean="0">
                <a:solidFill>
                  <a:schemeClr val="accent2">
                    <a:lumMod val="50000"/>
                  </a:schemeClr>
                </a:solidFill>
              </a:rPr>
              <a:t>, PhD student – </a:t>
            </a:r>
            <a:r>
              <a:rPr lang="en-US" b="1" dirty="0" smtClean="0">
                <a:solidFill>
                  <a:schemeClr val="accent2">
                    <a:lumMod val="50000"/>
                  </a:schemeClr>
                </a:solidFill>
              </a:rPr>
              <a:t>e-mail: </a:t>
            </a:r>
            <a:r>
              <a:rPr lang="en-US" b="1" dirty="0" smtClean="0">
                <a:solidFill>
                  <a:schemeClr val="accent2">
                    <a:lumMod val="50000"/>
                  </a:schemeClr>
                </a:solidFill>
                <a:hlinkClick r:id="rId3"/>
              </a:rPr>
              <a:t>a.stanimirov@unibit.bg</a:t>
            </a:r>
            <a:endParaRPr lang="en-US" b="1" dirty="0" smtClean="0">
              <a:solidFill>
                <a:schemeClr val="accent2">
                  <a:lumMod val="50000"/>
                </a:schemeClr>
              </a:solidFill>
            </a:endParaRPr>
          </a:p>
          <a:p>
            <a:pPr algn="ctr"/>
            <a:r>
              <a:rPr lang="en-US" b="1" dirty="0" err="1" smtClean="0">
                <a:solidFill>
                  <a:schemeClr val="accent2">
                    <a:lumMod val="50000"/>
                  </a:schemeClr>
                </a:solidFill>
              </a:rPr>
              <a:t>Arsini</a:t>
            </a:r>
            <a:r>
              <a:rPr lang="en-US" b="1" dirty="0" smtClean="0">
                <a:solidFill>
                  <a:schemeClr val="accent2">
                    <a:lumMod val="50000"/>
                  </a:schemeClr>
                </a:solidFill>
              </a:rPr>
              <a:t> </a:t>
            </a:r>
            <a:r>
              <a:rPr lang="en-US" b="1" dirty="0" err="1" smtClean="0">
                <a:solidFill>
                  <a:schemeClr val="accent2">
                    <a:lumMod val="50000"/>
                  </a:schemeClr>
                </a:solidFill>
              </a:rPr>
              <a:t>Kolev</a:t>
            </a:r>
            <a:r>
              <a:rPr lang="en-US" b="1" dirty="0" smtClean="0">
                <a:solidFill>
                  <a:schemeClr val="accent2">
                    <a:lumMod val="50000"/>
                  </a:schemeClr>
                </a:solidFill>
              </a:rPr>
              <a:t>, PhD student – </a:t>
            </a:r>
            <a:r>
              <a:rPr lang="en-US" b="1" dirty="0" smtClean="0">
                <a:solidFill>
                  <a:schemeClr val="accent2">
                    <a:lumMod val="50000"/>
                  </a:schemeClr>
                </a:solidFill>
              </a:rPr>
              <a:t>e-mail: </a:t>
            </a:r>
            <a:r>
              <a:rPr lang="en-US" b="1" dirty="0" smtClean="0">
                <a:solidFill>
                  <a:schemeClr val="accent2">
                    <a:lumMod val="50000"/>
                  </a:schemeClr>
                </a:solidFill>
                <a:hlinkClick r:id="rId4"/>
              </a:rPr>
              <a:t>a.kolev@unibit.bg</a:t>
            </a:r>
            <a:r>
              <a:rPr lang="en-US" b="1" dirty="0" smtClean="0">
                <a:solidFill>
                  <a:schemeClr val="accent2">
                    <a:lumMod val="50000"/>
                  </a:schemeClr>
                </a:solidFill>
              </a:rPr>
              <a:t> </a:t>
            </a:r>
          </a:p>
          <a:p>
            <a:pPr algn="ctr"/>
            <a:r>
              <a:rPr lang="en-US" b="1" dirty="0" smtClean="0">
                <a:solidFill>
                  <a:schemeClr val="accent2">
                    <a:lumMod val="50000"/>
                  </a:schemeClr>
                </a:solidFill>
              </a:rPr>
              <a:t>Assoc. Prof. </a:t>
            </a:r>
            <a:r>
              <a:rPr lang="en-US" b="1" dirty="0" err="1" smtClean="0">
                <a:solidFill>
                  <a:schemeClr val="accent2">
                    <a:lumMod val="50000"/>
                  </a:schemeClr>
                </a:solidFill>
              </a:rPr>
              <a:t>Rositsa</a:t>
            </a:r>
            <a:r>
              <a:rPr lang="en-US" b="1" dirty="0" smtClean="0">
                <a:solidFill>
                  <a:schemeClr val="accent2">
                    <a:lumMod val="50000"/>
                  </a:schemeClr>
                </a:solidFill>
              </a:rPr>
              <a:t> </a:t>
            </a:r>
            <a:r>
              <a:rPr lang="en-US" b="1" dirty="0" err="1" smtClean="0">
                <a:solidFill>
                  <a:schemeClr val="accent2">
                    <a:lumMod val="50000"/>
                  </a:schemeClr>
                </a:solidFill>
              </a:rPr>
              <a:t>Krasteva</a:t>
            </a:r>
            <a:r>
              <a:rPr lang="en-US" b="1" dirty="0" smtClean="0">
                <a:solidFill>
                  <a:schemeClr val="accent2">
                    <a:lumMod val="50000"/>
                  </a:schemeClr>
                </a:solidFill>
              </a:rPr>
              <a:t>, PhD – e-mail: </a:t>
            </a:r>
            <a:r>
              <a:rPr lang="en-US" b="1" dirty="0" smtClean="0">
                <a:solidFill>
                  <a:schemeClr val="accent2">
                    <a:lumMod val="50000"/>
                  </a:schemeClr>
                </a:solidFill>
                <a:hlinkClick r:id="rId5"/>
              </a:rPr>
              <a:t>r.krasteva@unibit.bg</a:t>
            </a:r>
            <a:r>
              <a:rPr lang="en-US" b="1" dirty="0" smtClean="0">
                <a:solidFill>
                  <a:schemeClr val="accent2">
                    <a:lumMod val="50000"/>
                  </a:schemeClr>
                </a:solidFill>
              </a:rPr>
              <a:t> </a:t>
            </a:r>
            <a:endParaRPr lang="en-US" b="1" dirty="0" smtClean="0">
              <a:solidFill>
                <a:schemeClr val="accent2">
                  <a:lumMod val="50000"/>
                </a:schemeClr>
              </a:solidFill>
            </a:endParaRPr>
          </a:p>
          <a:p>
            <a:pPr algn="ctr"/>
            <a:endParaRPr lang="en-US" b="1" dirty="0" smtClean="0">
              <a:solidFill>
                <a:schemeClr val="accent2">
                  <a:lumMod val="50000"/>
                </a:schemeClr>
              </a:solidFill>
            </a:endParaRPr>
          </a:p>
          <a:p>
            <a:pPr algn="ctr"/>
            <a:r>
              <a:rPr lang="en-US" sz="1600" dirty="0">
                <a:solidFill>
                  <a:schemeClr val="accent2">
                    <a:lumMod val="50000"/>
                  </a:schemeClr>
                </a:solidFill>
              </a:rPr>
              <a:t>University of Library Studies and Information Technologies </a:t>
            </a:r>
            <a:endParaRPr lang="en-US" sz="1600" dirty="0" smtClean="0">
              <a:solidFill>
                <a:schemeClr val="accent2">
                  <a:lumMod val="50000"/>
                </a:schemeClr>
              </a:solidFill>
            </a:endParaRPr>
          </a:p>
          <a:p>
            <a:pPr algn="ctr"/>
            <a:r>
              <a:rPr lang="en-US" sz="1600" dirty="0" smtClean="0">
                <a:solidFill>
                  <a:schemeClr val="accent2">
                    <a:lumMod val="50000"/>
                  </a:schemeClr>
                </a:solidFill>
              </a:rPr>
              <a:t>Sofia, BULGARIA</a:t>
            </a:r>
            <a:endParaRPr lang="en-US" sz="1600" dirty="0">
              <a:solidFill>
                <a:schemeClr val="accent2">
                  <a:lumMod val="50000"/>
                </a:schemeClr>
              </a:solidFill>
            </a:endParaRPr>
          </a:p>
        </p:txBody>
      </p:sp>
      <p:pic>
        <p:nvPicPr>
          <p:cNvPr id="8" name="Картина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26165" y="2151116"/>
            <a:ext cx="2682240" cy="2682240"/>
          </a:xfrm>
          <a:prstGeom prst="rect">
            <a:avLst/>
          </a:prstGeom>
        </p:spPr>
      </p:pic>
      <p:sp>
        <p:nvSpPr>
          <p:cNvPr id="10" name="Текстово поле 9"/>
          <p:cNvSpPr txBox="1"/>
          <p:nvPr/>
        </p:nvSpPr>
        <p:spPr>
          <a:xfrm>
            <a:off x="3755076" y="2971258"/>
            <a:ext cx="3039291" cy="369332"/>
          </a:xfrm>
          <a:prstGeom prst="rect">
            <a:avLst/>
          </a:prstGeom>
          <a:noFill/>
        </p:spPr>
        <p:txBody>
          <a:bodyPr wrap="square" rtlCol="0">
            <a:spAutoFit/>
          </a:bodyPr>
          <a:lstStyle/>
          <a:p>
            <a:r>
              <a:rPr lang="en-US" dirty="0" smtClean="0">
                <a:solidFill>
                  <a:schemeClr val="accent2">
                    <a:lumMod val="50000"/>
                  </a:schemeClr>
                </a:solidFill>
              </a:rPr>
              <a:t>Contact with the authors:</a:t>
            </a:r>
            <a:endParaRPr lang="bg-BG" dirty="0">
              <a:solidFill>
                <a:schemeClr val="accent2">
                  <a:lumMod val="50000"/>
                </a:schemeClr>
              </a:solidFill>
            </a:endParaRPr>
          </a:p>
        </p:txBody>
      </p:sp>
      <p:sp>
        <p:nvSpPr>
          <p:cNvPr id="9" name="Текстово поле 8"/>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spTree>
    <p:extLst>
      <p:ext uri="{BB962C8B-B14F-4D97-AF65-F5344CB8AC3E}">
        <p14:creationId xmlns:p14="http://schemas.microsoft.com/office/powerpoint/2010/main" val="32071143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b="1" dirty="0">
                <a:solidFill>
                  <a:schemeClr val="accent2">
                    <a:lumMod val="40000"/>
                    <a:lumOff val="60000"/>
                  </a:schemeClr>
                </a:solidFill>
                <a:effectLst>
                  <a:outerShdw blurRad="38100" dist="38100" dir="2700000" algn="tl">
                    <a:srgbClr val="000000">
                      <a:alpha val="43137"/>
                    </a:srgbClr>
                  </a:outerShdw>
                </a:effectLst>
              </a:rPr>
              <a:t>Structure of presentation</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3554473" y="1411798"/>
            <a:ext cx="7636042" cy="4025260"/>
          </a:xfrm>
        </p:spPr>
        <p:txBody>
          <a:bodyPr>
            <a:noAutofit/>
          </a:bodyPr>
          <a:lstStyle/>
          <a:p>
            <a:r>
              <a:rPr lang="en-US" sz="2000" dirty="0" smtClean="0">
                <a:solidFill>
                  <a:schemeClr val="tx2">
                    <a:lumMod val="50000"/>
                  </a:schemeClr>
                </a:solidFill>
              </a:rPr>
              <a:t>INTRODUCTION</a:t>
            </a:r>
          </a:p>
          <a:p>
            <a:r>
              <a:rPr lang="en-US" sz="2000" dirty="0" smtClean="0">
                <a:solidFill>
                  <a:schemeClr val="tx2">
                    <a:lumMod val="50000"/>
                  </a:schemeClr>
                </a:solidFill>
              </a:rPr>
              <a:t>METHODOLOGY</a:t>
            </a:r>
          </a:p>
          <a:p>
            <a:r>
              <a:rPr lang="en-US" sz="2000" dirty="0" smtClean="0">
                <a:solidFill>
                  <a:schemeClr val="tx2">
                    <a:lumMod val="50000"/>
                  </a:schemeClr>
                </a:solidFill>
              </a:rPr>
              <a:t>RESULTS</a:t>
            </a:r>
          </a:p>
          <a:p>
            <a:pPr lvl="1"/>
            <a:r>
              <a:rPr lang="en-US" i="1" dirty="0" smtClean="0">
                <a:solidFill>
                  <a:schemeClr val="tx2">
                    <a:lumMod val="50000"/>
                  </a:schemeClr>
                </a:solidFill>
              </a:rPr>
              <a:t>First </a:t>
            </a:r>
            <a:r>
              <a:rPr lang="en-US" i="1" dirty="0">
                <a:solidFill>
                  <a:schemeClr val="tx2">
                    <a:lumMod val="50000"/>
                  </a:schemeClr>
                </a:solidFill>
              </a:rPr>
              <a:t>criterion: </a:t>
            </a:r>
            <a:r>
              <a:rPr lang="en-US" dirty="0">
                <a:solidFill>
                  <a:schemeClr val="tx2">
                    <a:lumMod val="50000"/>
                  </a:schemeClr>
                </a:solidFill>
              </a:rPr>
              <a:t>Location of the museum </a:t>
            </a:r>
            <a:r>
              <a:rPr lang="en-US" dirty="0" smtClean="0">
                <a:solidFill>
                  <a:schemeClr val="tx2">
                    <a:lumMod val="50000"/>
                  </a:schemeClr>
                </a:solidFill>
              </a:rPr>
              <a:t>institution</a:t>
            </a:r>
          </a:p>
          <a:p>
            <a:pPr lvl="1"/>
            <a:r>
              <a:rPr lang="en-US" i="1" dirty="0" smtClean="0">
                <a:solidFill>
                  <a:schemeClr val="tx2">
                    <a:lumMod val="50000"/>
                  </a:schemeClr>
                </a:solidFill>
              </a:rPr>
              <a:t>Second </a:t>
            </a:r>
            <a:r>
              <a:rPr lang="en-US" i="1" dirty="0">
                <a:solidFill>
                  <a:schemeClr val="tx2">
                    <a:lumMod val="50000"/>
                  </a:schemeClr>
                </a:solidFill>
              </a:rPr>
              <a:t>criterion: </a:t>
            </a:r>
            <a:r>
              <a:rPr lang="en-US" dirty="0">
                <a:solidFill>
                  <a:schemeClr val="tx2">
                    <a:lumMod val="50000"/>
                  </a:schemeClr>
                </a:solidFill>
              </a:rPr>
              <a:t>Thematic </a:t>
            </a:r>
            <a:r>
              <a:rPr lang="en-US" dirty="0" smtClean="0">
                <a:solidFill>
                  <a:schemeClr val="tx2">
                    <a:lumMod val="50000"/>
                  </a:schemeClr>
                </a:solidFill>
              </a:rPr>
              <a:t>scope</a:t>
            </a:r>
          </a:p>
          <a:p>
            <a:pPr lvl="1"/>
            <a:r>
              <a:rPr lang="en-US" i="1" dirty="0" smtClean="0">
                <a:solidFill>
                  <a:schemeClr val="tx2">
                    <a:lumMod val="50000"/>
                  </a:schemeClr>
                </a:solidFill>
              </a:rPr>
              <a:t>Third </a:t>
            </a:r>
            <a:r>
              <a:rPr lang="en-US" i="1" dirty="0">
                <a:solidFill>
                  <a:schemeClr val="tx2">
                    <a:lumMod val="50000"/>
                  </a:schemeClr>
                </a:solidFill>
              </a:rPr>
              <a:t>criterion: </a:t>
            </a:r>
            <a:r>
              <a:rPr lang="en-US" dirty="0">
                <a:solidFill>
                  <a:schemeClr val="tx2">
                    <a:lumMod val="50000"/>
                  </a:schemeClr>
                </a:solidFill>
              </a:rPr>
              <a:t>Organizational and institutional </a:t>
            </a:r>
            <a:r>
              <a:rPr lang="en-US" dirty="0" smtClean="0">
                <a:solidFill>
                  <a:schemeClr val="tx2">
                    <a:lumMod val="50000"/>
                  </a:schemeClr>
                </a:solidFill>
              </a:rPr>
              <a:t>aspect</a:t>
            </a:r>
          </a:p>
          <a:p>
            <a:pPr lvl="1"/>
            <a:r>
              <a:rPr lang="en-US" i="1" dirty="0" smtClean="0">
                <a:solidFill>
                  <a:schemeClr val="tx2">
                    <a:lumMod val="50000"/>
                  </a:schemeClr>
                </a:solidFill>
              </a:rPr>
              <a:t>Fourth </a:t>
            </a:r>
            <a:r>
              <a:rPr lang="en-US" i="1" dirty="0">
                <a:solidFill>
                  <a:schemeClr val="tx2">
                    <a:lumMod val="50000"/>
                  </a:schemeClr>
                </a:solidFill>
              </a:rPr>
              <a:t>criterion</a:t>
            </a:r>
            <a:r>
              <a:rPr lang="en-US" dirty="0">
                <a:solidFill>
                  <a:schemeClr val="tx2">
                    <a:lumMod val="50000"/>
                  </a:schemeClr>
                </a:solidFill>
              </a:rPr>
              <a:t>: Target groups</a:t>
            </a:r>
            <a:endParaRPr lang="en-US" sz="1800" dirty="0" smtClean="0">
              <a:solidFill>
                <a:schemeClr val="tx2">
                  <a:lumMod val="50000"/>
                </a:schemeClr>
              </a:solidFill>
            </a:endParaRPr>
          </a:p>
          <a:p>
            <a:r>
              <a:rPr lang="en-US" sz="2000" dirty="0" smtClean="0">
                <a:solidFill>
                  <a:schemeClr val="tx2">
                    <a:lumMod val="50000"/>
                  </a:schemeClr>
                </a:solidFill>
              </a:rPr>
              <a:t>CONCLUSIONS</a:t>
            </a:r>
          </a:p>
          <a:p>
            <a:r>
              <a:rPr lang="en-US" sz="2000" dirty="0" smtClean="0">
                <a:solidFill>
                  <a:schemeClr val="tx2">
                    <a:lumMod val="50000"/>
                  </a:schemeClr>
                </a:solidFill>
              </a:rPr>
              <a:t>ACKNOWLEDGEMENTS</a:t>
            </a:r>
          </a:p>
          <a:p>
            <a:r>
              <a:rPr lang="en-US" sz="2000" dirty="0" smtClean="0">
                <a:solidFill>
                  <a:schemeClr val="tx2">
                    <a:lumMod val="50000"/>
                  </a:schemeClr>
                </a:solidFill>
              </a:rPr>
              <a:t>CONTACT WITH THE AUTHORS</a:t>
            </a:r>
          </a:p>
        </p:txBody>
      </p:sp>
      <p:sp>
        <p:nvSpPr>
          <p:cNvPr id="6" name="Контейнер за номер на слайда 5"/>
          <p:cNvSpPr>
            <a:spLocks noGrp="1"/>
          </p:cNvSpPr>
          <p:nvPr>
            <p:ph type="sldNum" sz="quarter" idx="12"/>
          </p:nvPr>
        </p:nvSpPr>
        <p:spPr/>
        <p:txBody>
          <a:bodyPr/>
          <a:lstStyle/>
          <a:p>
            <a:fld id="{D57F1E4F-1CFF-5643-939E-217C01CDF565}" type="slidenum">
              <a:rPr lang="en-US" smtClean="0"/>
              <a:pPr/>
              <a:t>2</a:t>
            </a:fld>
            <a:endParaRPr lang="en-US" dirty="0"/>
          </a:p>
        </p:txBody>
      </p:sp>
      <p:sp>
        <p:nvSpPr>
          <p:cNvPr id="5" name="Текстово поле 4"/>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pic>
        <p:nvPicPr>
          <p:cNvPr id="8" name="Картина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085" y="104503"/>
            <a:ext cx="687977" cy="687977"/>
          </a:xfrm>
          <a:prstGeom prst="rect">
            <a:avLst/>
          </a:prstGeom>
        </p:spPr>
      </p:pic>
    </p:spTree>
    <p:extLst>
      <p:ext uri="{BB962C8B-B14F-4D97-AF65-F5344CB8AC3E}">
        <p14:creationId xmlns:p14="http://schemas.microsoft.com/office/powerpoint/2010/main" val="127919332"/>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лавие 1"/>
          <p:cNvSpPr>
            <a:spLocks noGrp="1"/>
          </p:cNvSpPr>
          <p:nvPr>
            <p:ph type="title"/>
          </p:nvPr>
        </p:nvSpPr>
        <p:spPr>
          <a:xfrm>
            <a:off x="0" y="3013166"/>
            <a:ext cx="3431177" cy="896982"/>
          </a:xfrm>
        </p:spPr>
        <p:txBody>
          <a:bodyPr>
            <a:normAutofit/>
          </a:bodyPr>
          <a:lstStyle/>
          <a:p>
            <a:pPr lvl="0"/>
            <a:r>
              <a:rPr lang="en-US" b="1" cap="all" dirty="0" smtClean="0">
                <a:solidFill>
                  <a:schemeClr val="accent2">
                    <a:lumMod val="40000"/>
                    <a:lumOff val="60000"/>
                  </a:schemeClr>
                </a:solidFill>
              </a:rPr>
              <a:t>INTRODUCTION</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3561806" y="818606"/>
            <a:ext cx="8247017" cy="4876800"/>
          </a:xfrm>
        </p:spPr>
        <p:txBody>
          <a:bodyPr>
            <a:normAutofit/>
          </a:bodyPr>
          <a:lstStyle/>
          <a:p>
            <a:pPr marL="0" indent="0">
              <a:buNone/>
            </a:pPr>
            <a:r>
              <a:rPr lang="en-US" dirty="0">
                <a:solidFill>
                  <a:schemeClr val="tx1"/>
                </a:solidFill>
              </a:rPr>
              <a:t>The main role for access to cultural values, i.e., for their socialization in the modern society, have cultural </a:t>
            </a:r>
            <a:r>
              <a:rPr lang="en-US" dirty="0" smtClean="0">
                <a:solidFill>
                  <a:schemeClr val="tx1"/>
                </a:solidFill>
              </a:rPr>
              <a:t>institutions. </a:t>
            </a:r>
            <a:r>
              <a:rPr lang="en-US" dirty="0">
                <a:solidFill>
                  <a:schemeClr val="tx1"/>
                </a:solidFill>
              </a:rPr>
              <a:t>This paper proposes an experimental methodology for researching museum educational programs. It aims to outline the main directions for deriving categories related to quantitative and qualitative indicators on meeting certain educational needs. The object of research are the regional historical museums in the country, which are 27 in number, divided into six areas </a:t>
            </a:r>
            <a:r>
              <a:rPr lang="en-US" dirty="0" err="1">
                <a:solidFill>
                  <a:schemeClr val="tx1"/>
                </a:solidFill>
              </a:rPr>
              <a:t>Nortwestern</a:t>
            </a:r>
            <a:r>
              <a:rPr lang="en-US" dirty="0">
                <a:solidFill>
                  <a:schemeClr val="tx1"/>
                </a:solidFill>
              </a:rPr>
              <a:t>, North Central, Northeast, Southeast, Southwest and South Central areas.</a:t>
            </a:r>
          </a:p>
          <a:p>
            <a:pPr marL="0" indent="0">
              <a:buNone/>
            </a:pPr>
            <a:r>
              <a:rPr lang="en-US" dirty="0">
                <a:solidFill>
                  <a:schemeClr val="tx1"/>
                </a:solidFill>
              </a:rPr>
              <a:t>In addition to museums, the cultural heritage system includes and some other organizations (archives, community </a:t>
            </a:r>
            <a:r>
              <a:rPr lang="en-US" dirty="0" err="1">
                <a:solidFill>
                  <a:schemeClr val="tx1"/>
                </a:solidFill>
              </a:rPr>
              <a:t>centres</a:t>
            </a:r>
            <a:r>
              <a:rPr lang="en-US" dirty="0">
                <a:solidFill>
                  <a:schemeClr val="tx1"/>
                </a:solidFill>
              </a:rPr>
              <a:t>, libraries, </a:t>
            </a:r>
            <a:r>
              <a:rPr lang="en-US" dirty="0" smtClean="0">
                <a:solidFill>
                  <a:schemeClr val="tx1"/>
                </a:solidFill>
              </a:rPr>
              <a:t>galleries, </a:t>
            </a:r>
            <a:r>
              <a:rPr lang="en-US" dirty="0">
                <a:solidFill>
                  <a:schemeClr val="tx1"/>
                </a:solidFill>
              </a:rPr>
              <a:t>etc.), which have a common mission – conservation and preservation of the memory of human civilization. Knowledge of it – this is the essence of education in terms of cultural heritage and institutions are directly responsible for this. The proposed methodology for studying museum educational programs could be adapted in the future for the above-mentioned institutions, considering their specific characteristics.</a:t>
            </a:r>
            <a:endParaRPr lang="en-US" dirty="0">
              <a:solidFill>
                <a:schemeClr val="tx1"/>
              </a:solidFill>
            </a:endParaRPr>
          </a:p>
        </p:txBody>
      </p:sp>
      <p:sp>
        <p:nvSpPr>
          <p:cNvPr id="7" name="Контейнер за номер на слайда 6"/>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8" name="Картина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085" y="104503"/>
            <a:ext cx="687977" cy="687977"/>
          </a:xfrm>
          <a:prstGeom prst="rect">
            <a:avLst/>
          </a:prstGeom>
        </p:spPr>
      </p:pic>
      <p:sp>
        <p:nvSpPr>
          <p:cNvPr id="11" name="Текстово поле 10"/>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spTree>
    <p:extLst>
      <p:ext uri="{BB962C8B-B14F-4D97-AF65-F5344CB8AC3E}">
        <p14:creationId xmlns:p14="http://schemas.microsoft.com/office/powerpoint/2010/main" val="275557741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0" y="3128231"/>
            <a:ext cx="3555032" cy="836023"/>
          </a:xfrm>
        </p:spPr>
        <p:txBody>
          <a:bodyPr/>
          <a:lstStyle/>
          <a:p>
            <a:pPr lvl="0"/>
            <a:r>
              <a:rPr lang="en-US" b="1" cap="all" dirty="0" smtClean="0">
                <a:solidFill>
                  <a:schemeClr val="accent2">
                    <a:lumMod val="40000"/>
                    <a:lumOff val="60000"/>
                  </a:schemeClr>
                </a:solidFill>
              </a:rPr>
              <a:t>METHODOLOGY</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3555032" y="818419"/>
            <a:ext cx="8279917" cy="5286290"/>
          </a:xfrm>
        </p:spPr>
        <p:txBody>
          <a:bodyPr>
            <a:noAutofit/>
          </a:bodyPr>
          <a:lstStyle/>
          <a:p>
            <a:pPr marL="0" indent="0">
              <a:buNone/>
            </a:pPr>
            <a:r>
              <a:rPr lang="en-US" dirty="0">
                <a:solidFill>
                  <a:schemeClr val="tx1"/>
                </a:solidFill>
              </a:rPr>
              <a:t>For the purposes of this research, an approach was chosen for statistical processing and analysis of data related to quantitative and qualitative indicators regarding the conducted educational programs in Bulgarian museums in 2019. </a:t>
            </a:r>
          </a:p>
          <a:p>
            <a:pPr marL="0" indent="0">
              <a:buNone/>
            </a:pPr>
            <a:r>
              <a:rPr lang="en-US" dirty="0">
                <a:solidFill>
                  <a:schemeClr val="tx1"/>
                </a:solidFill>
              </a:rPr>
              <a:t>The research team of the project selected the criteria to systematize some key features in the so-called “Information card</a:t>
            </a:r>
            <a:r>
              <a:rPr lang="en-US" dirty="0" smtClean="0">
                <a:solidFill>
                  <a:schemeClr val="tx1"/>
                </a:solidFill>
              </a:rPr>
              <a:t>”, </a:t>
            </a:r>
            <a:r>
              <a:rPr lang="en-US" dirty="0">
                <a:solidFill>
                  <a:schemeClr val="tx1"/>
                </a:solidFill>
              </a:rPr>
              <a:t>positioned in Google Forms, which achieves a clear and fast systematization of the received data</a:t>
            </a:r>
            <a:r>
              <a:rPr lang="en-US" dirty="0" smtClean="0">
                <a:solidFill>
                  <a:schemeClr val="tx1"/>
                </a:solidFill>
              </a:rPr>
              <a:t>.</a:t>
            </a:r>
          </a:p>
          <a:p>
            <a:pPr marL="0" indent="0">
              <a:buNone/>
            </a:pPr>
            <a:r>
              <a:rPr lang="en-US" dirty="0">
                <a:solidFill>
                  <a:schemeClr val="tx1"/>
                </a:solidFill>
              </a:rPr>
              <a:t>The information card contains two main sections. </a:t>
            </a:r>
            <a:endParaRPr lang="en-US" dirty="0" smtClean="0">
              <a:solidFill>
                <a:schemeClr val="tx1"/>
              </a:solidFill>
            </a:endParaRPr>
          </a:p>
          <a:p>
            <a:pPr marL="0" indent="0">
              <a:buNone/>
            </a:pPr>
            <a:r>
              <a:rPr lang="en-US" dirty="0" smtClean="0">
                <a:solidFill>
                  <a:schemeClr val="tx1"/>
                </a:solidFill>
              </a:rPr>
              <a:t>The </a:t>
            </a:r>
            <a:r>
              <a:rPr lang="en-US" dirty="0">
                <a:solidFill>
                  <a:schemeClr val="tx1"/>
                </a:solidFill>
              </a:rPr>
              <a:t>first covers general information of </a:t>
            </a:r>
            <a:br>
              <a:rPr lang="en-US" dirty="0">
                <a:solidFill>
                  <a:schemeClr val="tx1"/>
                </a:solidFill>
              </a:rPr>
            </a:br>
            <a:r>
              <a:rPr lang="en-US" dirty="0" smtClean="0">
                <a:solidFill>
                  <a:schemeClr val="tx1"/>
                </a:solidFill>
              </a:rPr>
              <a:t>the </a:t>
            </a:r>
            <a:r>
              <a:rPr lang="en-US" dirty="0">
                <a:solidFill>
                  <a:schemeClr val="tx1"/>
                </a:solidFill>
              </a:rPr>
              <a:t>museum’s educational </a:t>
            </a:r>
            <a:r>
              <a:rPr lang="en-US" dirty="0" smtClean="0">
                <a:solidFill>
                  <a:schemeClr val="tx1"/>
                </a:solidFill>
              </a:rPr>
              <a:t>program</a:t>
            </a:r>
            <a:br>
              <a:rPr lang="en-US" dirty="0" smtClean="0">
                <a:solidFill>
                  <a:schemeClr val="tx1"/>
                </a:solidFill>
              </a:rPr>
            </a:br>
            <a:r>
              <a:rPr lang="en-US" dirty="0" smtClean="0">
                <a:solidFill>
                  <a:schemeClr val="tx1"/>
                </a:solidFill>
              </a:rPr>
              <a:t> </a:t>
            </a:r>
            <a:r>
              <a:rPr lang="en-US" dirty="0">
                <a:solidFill>
                  <a:schemeClr val="tx1"/>
                </a:solidFill>
              </a:rPr>
              <a:t>in the </a:t>
            </a:r>
            <a:r>
              <a:rPr lang="en-US" dirty="0" smtClean="0">
                <a:solidFill>
                  <a:schemeClr val="tx1"/>
                </a:solidFill>
              </a:rPr>
              <a:t>various areas.</a:t>
            </a:r>
          </a:p>
          <a:p>
            <a:pPr marL="0" indent="0">
              <a:buNone/>
            </a:pPr>
            <a:r>
              <a:rPr lang="en-US" dirty="0" smtClean="0">
                <a:solidFill>
                  <a:schemeClr val="tx1"/>
                </a:solidFill>
              </a:rPr>
              <a:t> The </a:t>
            </a:r>
            <a:r>
              <a:rPr lang="en-US" dirty="0">
                <a:solidFill>
                  <a:schemeClr val="tx1"/>
                </a:solidFill>
              </a:rPr>
              <a:t>second </a:t>
            </a:r>
            <a:r>
              <a:rPr lang="en-US" dirty="0" smtClean="0">
                <a:solidFill>
                  <a:schemeClr val="tx1"/>
                </a:solidFill>
              </a:rPr>
              <a:t>section</a:t>
            </a:r>
            <a:r>
              <a:rPr lang="en-US" dirty="0">
                <a:solidFill>
                  <a:schemeClr val="tx1"/>
                </a:solidFill>
              </a:rPr>
              <a:t> </a:t>
            </a:r>
            <a:r>
              <a:rPr lang="en-US" dirty="0" smtClean="0">
                <a:solidFill>
                  <a:schemeClr val="tx1"/>
                </a:solidFill>
              </a:rPr>
              <a:t>“Target </a:t>
            </a:r>
            <a:r>
              <a:rPr lang="en-US" dirty="0">
                <a:solidFill>
                  <a:schemeClr val="tx1"/>
                </a:solidFill>
              </a:rPr>
              <a:t>groups</a:t>
            </a:r>
            <a:r>
              <a:rPr lang="en-US" dirty="0" smtClean="0">
                <a:solidFill>
                  <a:schemeClr val="tx1"/>
                </a:solidFill>
              </a:rPr>
              <a:t>”</a:t>
            </a:r>
            <a:br>
              <a:rPr lang="en-US" dirty="0" smtClean="0">
                <a:solidFill>
                  <a:schemeClr val="tx1"/>
                </a:solidFill>
              </a:rPr>
            </a:br>
            <a:r>
              <a:rPr lang="en-US" dirty="0" smtClean="0">
                <a:solidFill>
                  <a:schemeClr val="tx1"/>
                </a:solidFill>
              </a:rPr>
              <a:t> </a:t>
            </a:r>
            <a:r>
              <a:rPr lang="en-US" dirty="0">
                <a:solidFill>
                  <a:schemeClr val="tx1"/>
                </a:solidFill>
              </a:rPr>
              <a:t>presents information about who the </a:t>
            </a:r>
            <a:r>
              <a:rPr lang="en-US" dirty="0" smtClean="0">
                <a:solidFill>
                  <a:schemeClr val="tx1"/>
                </a:solidFill>
              </a:rPr>
              <a:t/>
            </a:r>
            <a:br>
              <a:rPr lang="en-US" dirty="0" smtClean="0">
                <a:solidFill>
                  <a:schemeClr val="tx1"/>
                </a:solidFill>
              </a:rPr>
            </a:br>
            <a:r>
              <a:rPr lang="en-US" dirty="0" smtClean="0">
                <a:solidFill>
                  <a:schemeClr val="tx1"/>
                </a:solidFill>
              </a:rPr>
              <a:t>educational </a:t>
            </a:r>
            <a:r>
              <a:rPr lang="en-US" dirty="0">
                <a:solidFill>
                  <a:schemeClr val="tx1"/>
                </a:solidFill>
              </a:rPr>
              <a:t>program is aimed at on </a:t>
            </a:r>
            <a:r>
              <a:rPr lang="en-US" dirty="0" smtClean="0">
                <a:solidFill>
                  <a:schemeClr val="tx1"/>
                </a:solidFill>
              </a:rPr>
              <a:t/>
            </a:r>
            <a:br>
              <a:rPr lang="en-US" dirty="0" smtClean="0">
                <a:solidFill>
                  <a:schemeClr val="tx1"/>
                </a:solidFill>
              </a:rPr>
            </a:br>
            <a:r>
              <a:rPr lang="en-US" dirty="0" smtClean="0">
                <a:solidFill>
                  <a:schemeClr val="tx1"/>
                </a:solidFill>
              </a:rPr>
              <a:t>the various grounds.</a:t>
            </a:r>
            <a:endParaRPr lang="en-US" dirty="0">
              <a:solidFill>
                <a:schemeClr val="tx1"/>
              </a:solidFill>
            </a:endParaRPr>
          </a:p>
        </p:txBody>
      </p:sp>
      <p:sp>
        <p:nvSpPr>
          <p:cNvPr id="7" name="Контейнер за номер на слайда 6"/>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9" name="Картина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085" y="104503"/>
            <a:ext cx="687977" cy="687977"/>
          </a:xfrm>
          <a:prstGeom prst="rect">
            <a:avLst/>
          </a:prstGeom>
        </p:spPr>
      </p:pic>
      <p:pic>
        <p:nvPicPr>
          <p:cNvPr id="1027" name="Picture 3" descr="Без им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0567" y="3546243"/>
            <a:ext cx="4092575" cy="282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Текстово поле 10"/>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spTree>
    <p:extLst>
      <p:ext uri="{BB962C8B-B14F-4D97-AF65-F5344CB8AC3E}">
        <p14:creationId xmlns:p14="http://schemas.microsoft.com/office/powerpoint/2010/main" val="3547438834"/>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30926" y="2014591"/>
            <a:ext cx="2394857" cy="1320800"/>
          </a:xfrm>
        </p:spPr>
        <p:txBody>
          <a:bodyPr>
            <a:normAutofit/>
          </a:bodyPr>
          <a:lstStyle/>
          <a:p>
            <a:pPr lvl="0"/>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3483429" y="792480"/>
            <a:ext cx="4180114" cy="5268686"/>
          </a:xfrm>
        </p:spPr>
        <p:txBody>
          <a:bodyPr>
            <a:noAutofit/>
          </a:bodyPr>
          <a:lstStyle/>
          <a:p>
            <a:pPr marL="0" indent="0">
              <a:buNone/>
            </a:pPr>
            <a:r>
              <a:rPr lang="en-US" dirty="0">
                <a:solidFill>
                  <a:schemeClr val="tx1"/>
                </a:solidFill>
              </a:rPr>
              <a:t>According to the Bulgarian legislation, the museum institutions research, preserve and present the cultural-historical values with cognitive, educational and aesthetic </a:t>
            </a:r>
            <a:r>
              <a:rPr lang="en-US" dirty="0" smtClean="0">
                <a:solidFill>
                  <a:schemeClr val="tx1"/>
                </a:solidFill>
              </a:rPr>
              <a:t>purpose. </a:t>
            </a:r>
            <a:r>
              <a:rPr lang="en-US" dirty="0">
                <a:solidFill>
                  <a:schemeClr val="tx1"/>
                </a:solidFill>
              </a:rPr>
              <a:t>One of the factors that influences the choice of visiting a museum is its geographical location</a:t>
            </a:r>
            <a:r>
              <a:rPr lang="en-US" dirty="0" smtClean="0">
                <a:solidFill>
                  <a:schemeClr val="tx1"/>
                </a:solidFill>
              </a:rPr>
              <a:t>.</a:t>
            </a:r>
          </a:p>
          <a:p>
            <a:pPr marL="0" indent="0">
              <a:buNone/>
            </a:pPr>
            <a:r>
              <a:rPr lang="en-US" dirty="0" smtClean="0">
                <a:solidFill>
                  <a:schemeClr val="tx1"/>
                </a:solidFill>
              </a:rPr>
              <a:t>The </a:t>
            </a:r>
            <a:r>
              <a:rPr lang="en-US" dirty="0">
                <a:solidFill>
                  <a:schemeClr val="tx1"/>
                </a:solidFill>
              </a:rPr>
              <a:t>Republic of Bulgaria is divided into six planning areas, each of which includes from 4 to 5 regional </a:t>
            </a:r>
            <a:r>
              <a:rPr lang="en-US" dirty="0" smtClean="0">
                <a:solidFill>
                  <a:schemeClr val="tx1"/>
                </a:solidFill>
              </a:rPr>
              <a:t>cities. </a:t>
            </a:r>
            <a:r>
              <a:rPr lang="en-US" dirty="0">
                <a:solidFill>
                  <a:schemeClr val="tx1"/>
                </a:solidFill>
              </a:rPr>
              <a:t>In Art. 40 of the Cultural Heritage Act it is stated that each city has an independent regional history museum (a total of 27 for the country</a:t>
            </a:r>
            <a:r>
              <a:rPr lang="en-US" dirty="0" smtClean="0">
                <a:solidFill>
                  <a:schemeClr val="tx1"/>
                </a:solidFill>
              </a:rPr>
              <a:t>).</a:t>
            </a:r>
            <a:endParaRPr lang="en-US" sz="2000" dirty="0">
              <a:solidFill>
                <a:schemeClr val="tx1"/>
              </a:solidFill>
            </a:endParaRPr>
          </a:p>
        </p:txBody>
      </p:sp>
      <p:sp>
        <p:nvSpPr>
          <p:cNvPr id="8" name="Контейнер за номер на слайда 7"/>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7" name="Картина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085" y="104503"/>
            <a:ext cx="687977" cy="687977"/>
          </a:xfrm>
          <a:prstGeom prst="rect">
            <a:avLst/>
          </a:prstGeom>
        </p:spPr>
      </p:pic>
      <p:sp>
        <p:nvSpPr>
          <p:cNvPr id="9" name="Текстово поле 8"/>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sp>
        <p:nvSpPr>
          <p:cNvPr id="5" name="Текстово поле 4"/>
          <p:cNvSpPr txBox="1"/>
          <p:nvPr/>
        </p:nvSpPr>
        <p:spPr>
          <a:xfrm>
            <a:off x="252548" y="3136541"/>
            <a:ext cx="2891245" cy="1200329"/>
          </a:xfrm>
          <a:prstGeom prst="rect">
            <a:avLst/>
          </a:prstGeom>
          <a:noFill/>
        </p:spPr>
        <p:txBody>
          <a:bodyPr wrap="square" rtlCol="0">
            <a:spAutoFit/>
          </a:bodyPr>
          <a:lstStyle/>
          <a:p>
            <a:pPr marL="0" lvl="1"/>
            <a:r>
              <a:rPr lang="en-GB" sz="2400" b="1" dirty="0">
                <a:solidFill>
                  <a:schemeClr val="accent2">
                    <a:lumMod val="40000"/>
                    <a:lumOff val="60000"/>
                  </a:schemeClr>
                </a:solidFill>
                <a:latin typeface="+mj-lt"/>
              </a:rPr>
              <a:t>First criterion: </a:t>
            </a:r>
            <a:r>
              <a:rPr lang="en-GB" sz="2400" b="1" dirty="0" smtClean="0">
                <a:solidFill>
                  <a:schemeClr val="accent2">
                    <a:lumMod val="40000"/>
                    <a:lumOff val="60000"/>
                  </a:schemeClr>
                </a:solidFill>
                <a:latin typeface="+mj-lt"/>
              </a:rPr>
              <a:t/>
            </a:r>
            <a:br>
              <a:rPr lang="en-GB" sz="2400" b="1" dirty="0" smtClean="0">
                <a:solidFill>
                  <a:schemeClr val="accent2">
                    <a:lumMod val="40000"/>
                    <a:lumOff val="60000"/>
                  </a:schemeClr>
                </a:solidFill>
                <a:latin typeface="+mj-lt"/>
              </a:rPr>
            </a:br>
            <a:r>
              <a:rPr lang="en-GB" sz="2400" b="1" dirty="0" smtClean="0">
                <a:solidFill>
                  <a:schemeClr val="accent2">
                    <a:lumMod val="40000"/>
                    <a:lumOff val="60000"/>
                  </a:schemeClr>
                </a:solidFill>
                <a:latin typeface="+mj-lt"/>
              </a:rPr>
              <a:t>Location </a:t>
            </a:r>
            <a:r>
              <a:rPr lang="en-GB" sz="2400" b="1" dirty="0">
                <a:solidFill>
                  <a:schemeClr val="accent2">
                    <a:lumMod val="40000"/>
                    <a:lumOff val="60000"/>
                  </a:schemeClr>
                </a:solidFill>
                <a:latin typeface="+mj-lt"/>
              </a:rPr>
              <a:t>of the museum </a:t>
            </a:r>
            <a:r>
              <a:rPr lang="en-GB" sz="2400" b="1" dirty="0" smtClean="0">
                <a:solidFill>
                  <a:schemeClr val="accent2">
                    <a:lumMod val="40000"/>
                    <a:lumOff val="60000"/>
                  </a:schemeClr>
                </a:solidFill>
                <a:latin typeface="+mj-lt"/>
              </a:rPr>
              <a:t>institution</a:t>
            </a:r>
            <a:endParaRPr lang="bg-BG" sz="2400" b="1" dirty="0">
              <a:solidFill>
                <a:schemeClr val="accent2">
                  <a:lumMod val="40000"/>
                  <a:lumOff val="60000"/>
                </a:schemeClr>
              </a:solidFill>
              <a:latin typeface="+mj-lt"/>
            </a:endParaRPr>
          </a:p>
        </p:txBody>
      </p:sp>
      <p:pic>
        <p:nvPicPr>
          <p:cNvPr id="2050" name="Picture 2" descr="Без им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0576" y="1398837"/>
            <a:ext cx="4205428" cy="3873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3751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лавие 1"/>
          <p:cNvSpPr>
            <a:spLocks noGrp="1"/>
          </p:cNvSpPr>
          <p:nvPr>
            <p:ph type="title"/>
          </p:nvPr>
        </p:nvSpPr>
        <p:spPr>
          <a:xfrm>
            <a:off x="435429" y="2369719"/>
            <a:ext cx="2306854" cy="674020"/>
          </a:xfrm>
        </p:spPr>
        <p:txBody>
          <a:bodyPr>
            <a:normAutofit/>
          </a:bodyPr>
          <a:lstStyle/>
          <a:p>
            <a:pPr lvl="0"/>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3482616" y="1509770"/>
            <a:ext cx="8368937" cy="4529885"/>
          </a:xfrm>
        </p:spPr>
        <p:txBody>
          <a:bodyPr>
            <a:normAutofit/>
          </a:bodyPr>
          <a:lstStyle/>
          <a:p>
            <a:pPr lvl="0">
              <a:buFont typeface="Wingdings" panose="05000000000000000000" pitchFamily="2" charset="2"/>
              <a:buChar char="v"/>
            </a:pPr>
            <a:r>
              <a:rPr lang="en-US" b="1" dirty="0" smtClean="0">
                <a:solidFill>
                  <a:schemeClr val="tx1"/>
                </a:solidFill>
              </a:rPr>
              <a:t>Name </a:t>
            </a:r>
            <a:r>
              <a:rPr lang="en-US" b="1" dirty="0">
                <a:solidFill>
                  <a:schemeClr val="tx1"/>
                </a:solidFill>
              </a:rPr>
              <a:t>of the museum educational program</a:t>
            </a:r>
          </a:p>
          <a:p>
            <a:pPr marL="0" lvl="0" indent="0">
              <a:buNone/>
            </a:pPr>
            <a:r>
              <a:rPr lang="en-US" dirty="0">
                <a:solidFill>
                  <a:schemeClr val="tx1"/>
                </a:solidFill>
              </a:rPr>
              <a:t>The name guides users to the highlights and guidelines for the educational objectives of the program. The attractiveness of the name has a first signal influence on visitors when choosing them. During the research, extremely diverse names of educational programs stand out, which is a proof of the great resource that the museums in the country have at their disposal</a:t>
            </a:r>
            <a:r>
              <a:rPr lang="en-US" dirty="0" smtClean="0">
                <a:solidFill>
                  <a:schemeClr val="tx1"/>
                </a:solidFill>
              </a:rPr>
              <a:t>.</a:t>
            </a:r>
          </a:p>
          <a:p>
            <a:pPr lvl="0">
              <a:buFont typeface="Wingdings" panose="05000000000000000000" pitchFamily="2" charset="2"/>
              <a:buChar char="v"/>
            </a:pPr>
            <a:r>
              <a:rPr lang="en-US" b="1" dirty="0" smtClean="0">
                <a:solidFill>
                  <a:schemeClr val="tx1"/>
                </a:solidFill>
              </a:rPr>
              <a:t>Educational </a:t>
            </a:r>
            <a:r>
              <a:rPr lang="en-US" b="1" dirty="0">
                <a:solidFill>
                  <a:schemeClr val="tx1"/>
                </a:solidFill>
              </a:rPr>
              <a:t>methods and form of conducting </a:t>
            </a:r>
          </a:p>
          <a:p>
            <a:pPr marL="0" lvl="0" indent="0">
              <a:buNone/>
            </a:pPr>
            <a:r>
              <a:rPr lang="en-US" dirty="0">
                <a:solidFill>
                  <a:schemeClr val="tx1"/>
                </a:solidFill>
              </a:rPr>
              <a:t>The next direction is related to the applied educational methods according to the source of information, which are as follows: Verbal (story, talk, lesson); Visual (observation, demonstration); Practical (exercises, practical classes). The information card also envisages a combination of the methods used in the educational programs, if any are applied.</a:t>
            </a:r>
          </a:p>
          <a:p>
            <a:pPr marL="0" lvl="0" indent="0">
              <a:buNone/>
            </a:pPr>
            <a:endParaRPr lang="en-US" dirty="0">
              <a:solidFill>
                <a:schemeClr val="tx1"/>
              </a:solidFill>
            </a:endParaRPr>
          </a:p>
        </p:txBody>
      </p:sp>
      <p:sp>
        <p:nvSpPr>
          <p:cNvPr id="2" name="Контейнер за номер на слайда 1"/>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9" name="Картина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085" y="104503"/>
            <a:ext cx="687977" cy="687977"/>
          </a:xfrm>
          <a:prstGeom prst="rect">
            <a:avLst/>
          </a:prstGeom>
        </p:spPr>
      </p:pic>
      <p:sp>
        <p:nvSpPr>
          <p:cNvPr id="10" name="Текстово поле 9"/>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sp>
        <p:nvSpPr>
          <p:cNvPr id="13" name="Текстово поле 12"/>
          <p:cNvSpPr txBox="1"/>
          <p:nvPr/>
        </p:nvSpPr>
        <p:spPr>
          <a:xfrm>
            <a:off x="435429" y="3232336"/>
            <a:ext cx="2891245" cy="830997"/>
          </a:xfrm>
          <a:prstGeom prst="rect">
            <a:avLst/>
          </a:prstGeom>
          <a:noFill/>
        </p:spPr>
        <p:txBody>
          <a:bodyPr wrap="square" rtlCol="0">
            <a:spAutoFit/>
          </a:bodyPr>
          <a:lstStyle/>
          <a:p>
            <a:pPr marL="0" lvl="1"/>
            <a:r>
              <a:rPr lang="en-US" sz="2400" b="1" dirty="0" smtClean="0">
                <a:solidFill>
                  <a:schemeClr val="accent2">
                    <a:lumMod val="40000"/>
                    <a:lumOff val="60000"/>
                  </a:schemeClr>
                </a:solidFill>
                <a:latin typeface="+mj-lt"/>
              </a:rPr>
              <a:t>Second </a:t>
            </a:r>
            <a:r>
              <a:rPr lang="en-US" sz="2400" b="1" dirty="0">
                <a:solidFill>
                  <a:schemeClr val="accent2">
                    <a:lumMod val="40000"/>
                    <a:lumOff val="60000"/>
                  </a:schemeClr>
                </a:solidFill>
                <a:latin typeface="+mj-lt"/>
              </a:rPr>
              <a:t>criterion: Thematic scope</a:t>
            </a:r>
            <a:endParaRPr lang="bg-BG" sz="2400" b="1" dirty="0">
              <a:solidFill>
                <a:schemeClr val="accent2">
                  <a:lumMod val="40000"/>
                  <a:lumOff val="60000"/>
                </a:schemeClr>
              </a:solidFill>
              <a:latin typeface="+mj-lt"/>
            </a:endParaRPr>
          </a:p>
        </p:txBody>
      </p:sp>
    </p:spTree>
    <p:extLst>
      <p:ext uri="{BB962C8B-B14F-4D97-AF65-F5344CB8AC3E}">
        <p14:creationId xmlns:p14="http://schemas.microsoft.com/office/powerpoint/2010/main" val="3004735542"/>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лавие 1"/>
          <p:cNvSpPr>
            <a:spLocks noGrp="1"/>
          </p:cNvSpPr>
          <p:nvPr>
            <p:ph type="title"/>
          </p:nvPr>
        </p:nvSpPr>
        <p:spPr>
          <a:xfrm>
            <a:off x="452847" y="2700370"/>
            <a:ext cx="2306854" cy="674020"/>
          </a:xfrm>
        </p:spPr>
        <p:txBody>
          <a:bodyPr>
            <a:normAutofit/>
          </a:bodyPr>
          <a:lstStyle/>
          <a:p>
            <a:pPr lvl="0"/>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sp>
        <p:nvSpPr>
          <p:cNvPr id="3" name="Контейнер за съдържание 2"/>
          <p:cNvSpPr>
            <a:spLocks noGrp="1"/>
          </p:cNvSpPr>
          <p:nvPr>
            <p:ph idx="1"/>
          </p:nvPr>
        </p:nvSpPr>
        <p:spPr>
          <a:xfrm>
            <a:off x="3467080" y="991906"/>
            <a:ext cx="8437642" cy="5312229"/>
          </a:xfrm>
        </p:spPr>
        <p:txBody>
          <a:bodyPr>
            <a:normAutofit/>
          </a:bodyPr>
          <a:lstStyle/>
          <a:p>
            <a:pPr>
              <a:buFont typeface="Wingdings" panose="05000000000000000000" pitchFamily="2" charset="2"/>
              <a:buChar char="v"/>
            </a:pPr>
            <a:r>
              <a:rPr lang="en-US" dirty="0">
                <a:solidFill>
                  <a:schemeClr val="tx1"/>
                </a:solidFill>
              </a:rPr>
              <a:t> </a:t>
            </a:r>
            <a:r>
              <a:rPr lang="en-US" b="1" dirty="0" smtClean="0">
                <a:solidFill>
                  <a:schemeClr val="tx1"/>
                </a:solidFill>
              </a:rPr>
              <a:t>Relation </a:t>
            </a:r>
            <a:r>
              <a:rPr lang="en-US" b="1" dirty="0">
                <a:solidFill>
                  <a:schemeClr val="tx1"/>
                </a:solidFill>
              </a:rPr>
              <a:t>to science/scientific field and historical period</a:t>
            </a:r>
          </a:p>
          <a:p>
            <a:pPr marL="0" indent="0">
              <a:buNone/>
            </a:pPr>
            <a:r>
              <a:rPr lang="en-US" dirty="0">
                <a:solidFill>
                  <a:schemeClr val="tx1"/>
                </a:solidFill>
              </a:rPr>
              <a:t>For the educational program to meet specific educational needs, the team set itself the goal of researching which sciences and/or scientific fields the individual programs are related </a:t>
            </a:r>
            <a:r>
              <a:rPr lang="en-US" dirty="0" smtClean="0">
                <a:solidFill>
                  <a:schemeClr val="tx1"/>
                </a:solidFill>
              </a:rPr>
              <a:t>to. During </a:t>
            </a:r>
            <a:r>
              <a:rPr lang="en-US" dirty="0">
                <a:solidFill>
                  <a:schemeClr val="tx1"/>
                </a:solidFill>
              </a:rPr>
              <a:t>the approbation in filling in the information cards, the team reported a common phenomenon – the museum educational programs combine two consecutive historical </a:t>
            </a:r>
            <a:r>
              <a:rPr lang="en-US" dirty="0" smtClean="0">
                <a:solidFill>
                  <a:schemeClr val="tx1"/>
                </a:solidFill>
              </a:rPr>
              <a:t>periods.</a:t>
            </a:r>
          </a:p>
          <a:p>
            <a:pPr>
              <a:buFont typeface="Wingdings" panose="05000000000000000000" pitchFamily="2" charset="2"/>
              <a:buChar char="v"/>
            </a:pPr>
            <a:r>
              <a:rPr lang="en-US" dirty="0" smtClean="0">
                <a:solidFill>
                  <a:schemeClr val="tx1"/>
                </a:solidFill>
              </a:rPr>
              <a:t> </a:t>
            </a:r>
            <a:r>
              <a:rPr lang="en-US" b="1" dirty="0" smtClean="0">
                <a:solidFill>
                  <a:schemeClr val="tx1"/>
                </a:solidFill>
              </a:rPr>
              <a:t>Relation to a specific type of cultural heritage</a:t>
            </a:r>
          </a:p>
          <a:p>
            <a:pPr marL="0" indent="0">
              <a:buNone/>
            </a:pPr>
            <a:r>
              <a:rPr lang="en-US" dirty="0" smtClean="0">
                <a:solidFill>
                  <a:schemeClr val="tx1"/>
                </a:solidFill>
              </a:rPr>
              <a:t>In </a:t>
            </a:r>
            <a:r>
              <a:rPr lang="en-US" dirty="0">
                <a:solidFill>
                  <a:schemeClr val="tx1"/>
                </a:solidFill>
              </a:rPr>
              <a:t>this thematic aspect the educational programs applied in the regional historical museums are categorized in its two main directions: tangible (movable and immovable) and intangible cultural heritage and/or their </a:t>
            </a:r>
            <a:r>
              <a:rPr lang="en-US" dirty="0" smtClean="0">
                <a:solidFill>
                  <a:schemeClr val="tx1"/>
                </a:solidFill>
              </a:rPr>
              <a:t>combinations</a:t>
            </a:r>
          </a:p>
          <a:p>
            <a:pPr>
              <a:buFont typeface="Wingdings" panose="05000000000000000000" pitchFamily="2" charset="2"/>
              <a:buChar char="v"/>
            </a:pPr>
            <a:r>
              <a:rPr lang="en-US" dirty="0">
                <a:solidFill>
                  <a:schemeClr val="tx1"/>
                </a:solidFill>
              </a:rPr>
              <a:t> </a:t>
            </a:r>
            <a:r>
              <a:rPr lang="en-US" b="1" dirty="0" smtClean="0">
                <a:solidFill>
                  <a:schemeClr val="tx1"/>
                </a:solidFill>
              </a:rPr>
              <a:t>Relation </a:t>
            </a:r>
            <a:r>
              <a:rPr lang="en-US" b="1" dirty="0">
                <a:solidFill>
                  <a:schemeClr val="tx1"/>
                </a:solidFill>
              </a:rPr>
              <a:t>to a specific type of art</a:t>
            </a:r>
          </a:p>
          <a:p>
            <a:pPr marL="0" indent="0">
              <a:buNone/>
            </a:pPr>
            <a:r>
              <a:rPr lang="en-US" dirty="0">
                <a:solidFill>
                  <a:schemeClr val="tx1"/>
                </a:solidFill>
              </a:rPr>
              <a:t>Museum educational programs are highly child-</a:t>
            </a:r>
            <a:r>
              <a:rPr lang="en-US" dirty="0" err="1">
                <a:solidFill>
                  <a:schemeClr val="tx1"/>
                </a:solidFill>
              </a:rPr>
              <a:t>centred</a:t>
            </a:r>
            <a:r>
              <a:rPr lang="en-US" dirty="0">
                <a:solidFill>
                  <a:schemeClr val="tx1"/>
                </a:solidFill>
              </a:rPr>
              <a:t>, suggesting activities often related to the arts. One of the tasks of the research is to establish to which of them each educational initiative has (or does not have) relation, which will help parents and teachers in their choice</a:t>
            </a:r>
            <a:r>
              <a:rPr lang="en-US" dirty="0" smtClean="0">
                <a:solidFill>
                  <a:schemeClr val="tx1"/>
                </a:solidFill>
              </a:rPr>
              <a:t>.</a:t>
            </a:r>
            <a:endParaRPr lang="en-US" dirty="0">
              <a:solidFill>
                <a:schemeClr val="tx1"/>
              </a:solidFill>
            </a:endParaRPr>
          </a:p>
          <a:p>
            <a:pPr marL="0" indent="0">
              <a:buNone/>
            </a:pPr>
            <a:endParaRPr lang="en-US" dirty="0">
              <a:solidFill>
                <a:schemeClr val="tx1"/>
              </a:solidFill>
            </a:endParaRPr>
          </a:p>
        </p:txBody>
      </p:sp>
      <p:sp>
        <p:nvSpPr>
          <p:cNvPr id="5" name="Контейнер за номер на слайда 4"/>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8" name="Картина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085" y="104503"/>
            <a:ext cx="687977" cy="687977"/>
          </a:xfrm>
          <a:prstGeom prst="rect">
            <a:avLst/>
          </a:prstGeom>
        </p:spPr>
      </p:pic>
      <p:sp>
        <p:nvSpPr>
          <p:cNvPr id="9" name="Текстово поле 8"/>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sp>
        <p:nvSpPr>
          <p:cNvPr id="10" name="Текстово поле 9"/>
          <p:cNvSpPr txBox="1"/>
          <p:nvPr/>
        </p:nvSpPr>
        <p:spPr>
          <a:xfrm>
            <a:off x="330926" y="3448594"/>
            <a:ext cx="2891245" cy="830997"/>
          </a:xfrm>
          <a:prstGeom prst="rect">
            <a:avLst/>
          </a:prstGeom>
          <a:noFill/>
        </p:spPr>
        <p:txBody>
          <a:bodyPr wrap="square" rtlCol="0">
            <a:spAutoFit/>
          </a:bodyPr>
          <a:lstStyle/>
          <a:p>
            <a:pPr marL="0" lvl="1"/>
            <a:r>
              <a:rPr lang="en-US" sz="2400" b="1" dirty="0" smtClean="0">
                <a:solidFill>
                  <a:schemeClr val="accent2">
                    <a:lumMod val="40000"/>
                    <a:lumOff val="60000"/>
                  </a:schemeClr>
                </a:solidFill>
                <a:latin typeface="+mj-lt"/>
              </a:rPr>
              <a:t>Second </a:t>
            </a:r>
            <a:r>
              <a:rPr lang="en-US" sz="2400" b="1" dirty="0">
                <a:solidFill>
                  <a:schemeClr val="accent2">
                    <a:lumMod val="40000"/>
                    <a:lumOff val="60000"/>
                  </a:schemeClr>
                </a:solidFill>
                <a:latin typeface="+mj-lt"/>
              </a:rPr>
              <a:t>criterion: Thematic scope</a:t>
            </a:r>
            <a:endParaRPr lang="bg-BG" sz="2400" b="1" dirty="0">
              <a:solidFill>
                <a:schemeClr val="accent2">
                  <a:lumMod val="40000"/>
                  <a:lumOff val="60000"/>
                </a:schemeClr>
              </a:solidFill>
              <a:latin typeface="+mj-lt"/>
            </a:endParaRPr>
          </a:p>
        </p:txBody>
      </p:sp>
    </p:spTree>
    <p:extLst>
      <p:ext uri="{BB962C8B-B14F-4D97-AF65-F5344CB8AC3E}">
        <p14:creationId xmlns:p14="http://schemas.microsoft.com/office/powerpoint/2010/main" val="2399388485"/>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съдържание 1"/>
          <p:cNvSpPr>
            <a:spLocks noGrp="1"/>
          </p:cNvSpPr>
          <p:nvPr>
            <p:ph idx="1"/>
          </p:nvPr>
        </p:nvSpPr>
        <p:spPr>
          <a:xfrm>
            <a:off x="3481137" y="788126"/>
            <a:ext cx="8397459" cy="3382184"/>
          </a:xfrm>
        </p:spPr>
        <p:txBody>
          <a:bodyPr>
            <a:noAutofit/>
          </a:bodyPr>
          <a:lstStyle/>
          <a:p>
            <a:pPr marL="0" indent="0">
              <a:buNone/>
            </a:pPr>
            <a:r>
              <a:rPr lang="en-US" dirty="0">
                <a:solidFill>
                  <a:schemeClr val="tx1"/>
                </a:solidFill>
              </a:rPr>
              <a:t>T</a:t>
            </a:r>
            <a:r>
              <a:rPr lang="en-US" dirty="0" smtClean="0">
                <a:solidFill>
                  <a:schemeClr val="tx1"/>
                </a:solidFill>
              </a:rPr>
              <a:t>he </a:t>
            </a:r>
            <a:r>
              <a:rPr lang="en-US" dirty="0">
                <a:solidFill>
                  <a:schemeClr val="tx1"/>
                </a:solidFill>
              </a:rPr>
              <a:t>information card indicates specific data whether the educational program is conducted jointly with another institution and/or organization. In the presence of joint initiatives, the type of the partner (for example: kindergarten, school, university, library, municipality, community </a:t>
            </a:r>
            <a:r>
              <a:rPr lang="en-US" dirty="0" err="1">
                <a:solidFill>
                  <a:schemeClr val="tx1"/>
                </a:solidFill>
              </a:rPr>
              <a:t>centre</a:t>
            </a:r>
            <a:r>
              <a:rPr lang="en-US" dirty="0">
                <a:solidFill>
                  <a:schemeClr val="tx1"/>
                </a:solidFill>
              </a:rPr>
              <a:t>, NGOs) and its name are </a:t>
            </a:r>
            <a:r>
              <a:rPr lang="en-US" dirty="0" smtClean="0">
                <a:solidFill>
                  <a:schemeClr val="tx1"/>
                </a:solidFill>
              </a:rPr>
              <a:t>noted.</a:t>
            </a:r>
          </a:p>
          <a:p>
            <a:pPr marL="0" indent="0">
              <a:buNone/>
            </a:pPr>
            <a:r>
              <a:rPr lang="en-US" dirty="0">
                <a:solidFill>
                  <a:schemeClr val="tx1"/>
                </a:solidFill>
              </a:rPr>
              <a:t>To point out the good examples </a:t>
            </a:r>
            <a:r>
              <a:rPr lang="en-US" dirty="0" smtClean="0">
                <a:solidFill>
                  <a:schemeClr val="tx1"/>
                </a:solidFill>
              </a:rPr>
              <a:t>for</a:t>
            </a:r>
            <a:br>
              <a:rPr lang="en-US" dirty="0" smtClean="0">
                <a:solidFill>
                  <a:schemeClr val="tx1"/>
                </a:solidFill>
              </a:rPr>
            </a:br>
            <a:r>
              <a:rPr lang="en-US" dirty="0" smtClean="0">
                <a:solidFill>
                  <a:schemeClr val="tx1"/>
                </a:solidFill>
              </a:rPr>
              <a:t> </a:t>
            </a:r>
            <a:r>
              <a:rPr lang="en-US" dirty="0">
                <a:solidFill>
                  <a:schemeClr val="tx1"/>
                </a:solidFill>
              </a:rPr>
              <a:t>financing educational programs in </a:t>
            </a:r>
            <a:r>
              <a:rPr lang="en-US" dirty="0" smtClean="0">
                <a:solidFill>
                  <a:schemeClr val="tx1"/>
                </a:solidFill>
              </a:rPr>
              <a:t/>
            </a:r>
            <a:br>
              <a:rPr lang="en-US" dirty="0" smtClean="0">
                <a:solidFill>
                  <a:schemeClr val="tx1"/>
                </a:solidFill>
              </a:rPr>
            </a:br>
            <a:r>
              <a:rPr lang="en-US" dirty="0" smtClean="0">
                <a:solidFill>
                  <a:schemeClr val="tx1"/>
                </a:solidFill>
              </a:rPr>
              <a:t>museum </a:t>
            </a:r>
            <a:r>
              <a:rPr lang="en-US" dirty="0">
                <a:solidFill>
                  <a:schemeClr val="tx1"/>
                </a:solidFill>
              </a:rPr>
              <a:t>institutions through the applied </a:t>
            </a:r>
            <a:r>
              <a:rPr lang="en-US" dirty="0" smtClean="0">
                <a:solidFill>
                  <a:schemeClr val="tx1"/>
                </a:solidFill>
              </a:rPr>
              <a:t/>
            </a:r>
            <a:br>
              <a:rPr lang="en-US" dirty="0" smtClean="0">
                <a:solidFill>
                  <a:schemeClr val="tx1"/>
                </a:solidFill>
              </a:rPr>
            </a:br>
            <a:r>
              <a:rPr lang="en-US" dirty="0" smtClean="0">
                <a:solidFill>
                  <a:schemeClr val="tx1"/>
                </a:solidFill>
              </a:rPr>
              <a:t>state </a:t>
            </a:r>
            <a:r>
              <a:rPr lang="en-US" dirty="0">
                <a:solidFill>
                  <a:schemeClr val="tx1"/>
                </a:solidFill>
              </a:rPr>
              <a:t>project policy, the name of the </a:t>
            </a:r>
            <a:r>
              <a:rPr lang="en-US" dirty="0" smtClean="0">
                <a:solidFill>
                  <a:schemeClr val="tx1"/>
                </a:solidFill>
              </a:rPr>
              <a:t/>
            </a:r>
            <a:br>
              <a:rPr lang="en-US" dirty="0" smtClean="0">
                <a:solidFill>
                  <a:schemeClr val="tx1"/>
                </a:solidFill>
              </a:rPr>
            </a:br>
            <a:r>
              <a:rPr lang="en-US" dirty="0" smtClean="0">
                <a:solidFill>
                  <a:schemeClr val="tx1"/>
                </a:solidFill>
              </a:rPr>
              <a:t>program/project </a:t>
            </a:r>
            <a:r>
              <a:rPr lang="en-US" dirty="0">
                <a:solidFill>
                  <a:schemeClr val="tx1"/>
                </a:solidFill>
              </a:rPr>
              <a:t>and additional data </a:t>
            </a:r>
            <a:r>
              <a:rPr lang="en-US" dirty="0" smtClean="0">
                <a:solidFill>
                  <a:schemeClr val="tx1"/>
                </a:solidFill>
              </a:rPr>
              <a:t/>
            </a:r>
            <a:br>
              <a:rPr lang="en-US" dirty="0" smtClean="0">
                <a:solidFill>
                  <a:schemeClr val="tx1"/>
                </a:solidFill>
              </a:rPr>
            </a:br>
            <a:r>
              <a:rPr lang="en-US" dirty="0" smtClean="0">
                <a:solidFill>
                  <a:schemeClr val="tx1"/>
                </a:solidFill>
              </a:rPr>
              <a:t>are </a:t>
            </a:r>
            <a:r>
              <a:rPr lang="en-US" dirty="0">
                <a:solidFill>
                  <a:schemeClr val="tx1"/>
                </a:solidFill>
              </a:rPr>
              <a:t>noted in the information card.</a:t>
            </a:r>
            <a:endParaRPr lang="en-US" sz="2000" dirty="0">
              <a:solidFill>
                <a:schemeClr val="tx1"/>
              </a:solidFill>
            </a:endParaRPr>
          </a:p>
        </p:txBody>
      </p:sp>
      <p:sp>
        <p:nvSpPr>
          <p:cNvPr id="3" name="Контейнер за номер на слайда 2"/>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8" name="Картина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085" y="104503"/>
            <a:ext cx="687977" cy="687977"/>
          </a:xfrm>
          <a:prstGeom prst="rect">
            <a:avLst/>
          </a:prstGeom>
        </p:spPr>
      </p:pic>
      <p:sp>
        <p:nvSpPr>
          <p:cNvPr id="9" name="Текстово поле 8"/>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sp>
        <p:nvSpPr>
          <p:cNvPr id="14" name="Заглавие 1"/>
          <p:cNvSpPr>
            <a:spLocks noGrp="1"/>
          </p:cNvSpPr>
          <p:nvPr>
            <p:ph type="title"/>
          </p:nvPr>
        </p:nvSpPr>
        <p:spPr>
          <a:xfrm>
            <a:off x="330926" y="2906866"/>
            <a:ext cx="2306854" cy="674020"/>
          </a:xfrm>
        </p:spPr>
        <p:txBody>
          <a:bodyPr>
            <a:normAutofit/>
          </a:bodyPr>
          <a:lstStyle/>
          <a:p>
            <a:pPr lvl="0"/>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sp>
        <p:nvSpPr>
          <p:cNvPr id="15" name="Текстово поле 14"/>
          <p:cNvSpPr txBox="1"/>
          <p:nvPr/>
        </p:nvSpPr>
        <p:spPr>
          <a:xfrm>
            <a:off x="330926" y="3471452"/>
            <a:ext cx="2891245" cy="1200329"/>
          </a:xfrm>
          <a:prstGeom prst="rect">
            <a:avLst/>
          </a:prstGeom>
          <a:noFill/>
        </p:spPr>
        <p:txBody>
          <a:bodyPr wrap="square" rtlCol="0">
            <a:spAutoFit/>
          </a:bodyPr>
          <a:lstStyle/>
          <a:p>
            <a:pPr marL="0" lvl="1"/>
            <a:r>
              <a:rPr lang="en-US" sz="2400" b="1" dirty="0" smtClean="0">
                <a:solidFill>
                  <a:schemeClr val="accent2">
                    <a:lumMod val="40000"/>
                    <a:lumOff val="60000"/>
                  </a:schemeClr>
                </a:solidFill>
                <a:latin typeface="+mj-lt"/>
              </a:rPr>
              <a:t>Third </a:t>
            </a:r>
            <a:r>
              <a:rPr lang="en-US" sz="2400" b="1" dirty="0">
                <a:solidFill>
                  <a:schemeClr val="accent2">
                    <a:lumMod val="40000"/>
                    <a:lumOff val="60000"/>
                  </a:schemeClr>
                </a:solidFill>
                <a:latin typeface="+mj-lt"/>
              </a:rPr>
              <a:t>criterion: Organizational and institutional aspect</a:t>
            </a:r>
            <a:endParaRPr lang="bg-BG" sz="2400" b="1" dirty="0">
              <a:solidFill>
                <a:schemeClr val="accent2">
                  <a:lumMod val="40000"/>
                  <a:lumOff val="60000"/>
                </a:schemeClr>
              </a:solidFill>
              <a:latin typeface="+mj-lt"/>
            </a:endParaRPr>
          </a:p>
        </p:txBody>
      </p:sp>
      <p:pic>
        <p:nvPicPr>
          <p:cNvPr id="3074" name="Picture 2" descr="Без им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7095" y="2215166"/>
            <a:ext cx="3614236" cy="391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429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3497179" y="1466500"/>
            <a:ext cx="8325853" cy="4003858"/>
          </a:xfrm>
        </p:spPr>
        <p:txBody>
          <a:bodyPr>
            <a:normAutofit/>
          </a:bodyPr>
          <a:lstStyle/>
          <a:p>
            <a:pPr marL="0" indent="0">
              <a:buNone/>
            </a:pPr>
            <a:r>
              <a:rPr lang="en-US" dirty="0">
                <a:solidFill>
                  <a:schemeClr val="tx1"/>
                </a:solidFill>
              </a:rPr>
              <a:t>If a museum program is aimed at formal (institutional) education at school or university, it should meet the set educational goals at the level of specific curricula and educational standards. </a:t>
            </a:r>
            <a:endParaRPr lang="en-US" dirty="0" smtClean="0">
              <a:solidFill>
                <a:schemeClr val="tx1"/>
              </a:solidFill>
            </a:endParaRPr>
          </a:p>
          <a:p>
            <a:pPr marL="0" indent="0">
              <a:buNone/>
            </a:pPr>
            <a:r>
              <a:rPr lang="en-US" dirty="0">
                <a:solidFill>
                  <a:schemeClr val="tx1"/>
                </a:solidFill>
              </a:rPr>
              <a:t>If the educational program is aimed at non-formal education, i.e., attracting an audience at their own will in their free time, then the target groups should be selected according to other criteria (age, interests, etc</a:t>
            </a:r>
            <a:r>
              <a:rPr lang="en-US" dirty="0" smtClean="0">
                <a:solidFill>
                  <a:schemeClr val="tx1"/>
                </a:solidFill>
              </a:rPr>
              <a:t>.).</a:t>
            </a:r>
          </a:p>
          <a:p>
            <a:pPr marL="0" indent="0">
              <a:buNone/>
            </a:pPr>
            <a:r>
              <a:rPr lang="en-US" dirty="0">
                <a:solidFill>
                  <a:schemeClr val="tx1"/>
                </a:solidFill>
              </a:rPr>
              <a:t>The last section of the information card provides for the designation of specific target groups to which a museum educational program is directed, according to the following criteria: Educational indication, Age sign, Family and kinship indication, Combination of </a:t>
            </a:r>
            <a:r>
              <a:rPr lang="en-US" dirty="0" smtClean="0">
                <a:solidFill>
                  <a:schemeClr val="tx1"/>
                </a:solidFill>
              </a:rPr>
              <a:t>indications. </a:t>
            </a:r>
            <a:r>
              <a:rPr lang="en-US" dirty="0">
                <a:solidFill>
                  <a:schemeClr val="tx1"/>
                </a:solidFill>
              </a:rPr>
              <a:t>For each group, information is noted in detail (specific age group, or stage of training).</a:t>
            </a:r>
            <a:endParaRPr lang="en-US" dirty="0" smtClean="0">
              <a:solidFill>
                <a:schemeClr val="tx1"/>
              </a:solidFill>
            </a:endParaRPr>
          </a:p>
          <a:p>
            <a:pPr marL="0" indent="0">
              <a:buNone/>
            </a:pPr>
            <a:endParaRPr lang="en-US" sz="2000" dirty="0" smtClean="0">
              <a:solidFill>
                <a:schemeClr val="tx1"/>
              </a:solidFill>
            </a:endParaRPr>
          </a:p>
        </p:txBody>
      </p:sp>
      <p:sp>
        <p:nvSpPr>
          <p:cNvPr id="4" name="Контейнер за номер на слайда 3"/>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8" name="Картина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085" y="104503"/>
            <a:ext cx="687977" cy="687977"/>
          </a:xfrm>
          <a:prstGeom prst="rect">
            <a:avLst/>
          </a:prstGeom>
        </p:spPr>
      </p:pic>
      <p:sp>
        <p:nvSpPr>
          <p:cNvPr id="9" name="Текстово поле 8"/>
          <p:cNvSpPr txBox="1"/>
          <p:nvPr/>
        </p:nvSpPr>
        <p:spPr>
          <a:xfrm>
            <a:off x="330926" y="6373580"/>
            <a:ext cx="10946674" cy="400110"/>
          </a:xfrm>
          <a:prstGeom prst="rect">
            <a:avLst/>
          </a:prstGeom>
          <a:noFill/>
        </p:spPr>
        <p:txBody>
          <a:bodyPr wrap="square" rtlCol="0">
            <a:spAutoFit/>
          </a:bodyPr>
          <a:lstStyle/>
          <a:p>
            <a:pPr algn="ctr"/>
            <a:r>
              <a:rPr lang="en-US" sz="1000" b="1" dirty="0">
                <a:solidFill>
                  <a:schemeClr val="accent2">
                    <a:lumMod val="50000"/>
                  </a:schemeClr>
                </a:solidFill>
              </a:rPr>
              <a:t>EXPERIMENTAL METHODOLOGY FOR RESEARCH OF MUSEUM EDUCATIONAL PROGRAMS</a:t>
            </a:r>
            <a:r>
              <a:rPr lang="en-US" sz="1000" b="1" dirty="0" smtClean="0">
                <a:solidFill>
                  <a:schemeClr val="accent2">
                    <a:lumMod val="50000"/>
                  </a:schemeClr>
                </a:solidFill>
              </a:rPr>
              <a:t/>
            </a:r>
            <a:br>
              <a:rPr lang="en-US" sz="1000" b="1" dirty="0" smtClean="0">
                <a:solidFill>
                  <a:schemeClr val="accent2">
                    <a:lumMod val="50000"/>
                  </a:schemeClr>
                </a:solidFill>
              </a:rPr>
            </a:br>
            <a:r>
              <a:rPr lang="en-US" sz="1000" dirty="0" smtClean="0">
                <a:solidFill>
                  <a:schemeClr val="accent2">
                    <a:lumMod val="50000"/>
                  </a:schemeClr>
                </a:solidFill>
              </a:rPr>
              <a:t>Sonya </a:t>
            </a:r>
            <a:r>
              <a:rPr lang="en-US" sz="1000" dirty="0" err="1" smtClean="0">
                <a:solidFill>
                  <a:schemeClr val="accent2">
                    <a:lumMod val="50000"/>
                  </a:schemeClr>
                </a:solidFill>
              </a:rPr>
              <a:t>Spasova</a:t>
            </a:r>
            <a:r>
              <a:rPr lang="en-US" sz="1000" dirty="0" smtClean="0">
                <a:solidFill>
                  <a:schemeClr val="accent2">
                    <a:lumMod val="50000"/>
                  </a:schemeClr>
                </a:solidFill>
              </a:rPr>
              <a:t>, </a:t>
            </a:r>
            <a:r>
              <a:rPr lang="en-US" sz="1000" dirty="0" err="1" smtClean="0">
                <a:solidFill>
                  <a:schemeClr val="accent2">
                    <a:lumMod val="50000"/>
                  </a:schemeClr>
                </a:solidFill>
              </a:rPr>
              <a:t>Antonii</a:t>
            </a:r>
            <a:r>
              <a:rPr lang="en-US" sz="1000" dirty="0" smtClean="0">
                <a:solidFill>
                  <a:schemeClr val="accent2">
                    <a:lumMod val="50000"/>
                  </a:schemeClr>
                </a:solidFill>
              </a:rPr>
              <a:t> </a:t>
            </a:r>
            <a:r>
              <a:rPr lang="en-US" sz="1000" dirty="0" err="1" smtClean="0">
                <a:solidFill>
                  <a:schemeClr val="accent2">
                    <a:lumMod val="50000"/>
                  </a:schemeClr>
                </a:solidFill>
              </a:rPr>
              <a:t>Stanimirov</a:t>
            </a:r>
            <a:r>
              <a:rPr lang="en-US" sz="1000" dirty="0" smtClean="0">
                <a:solidFill>
                  <a:schemeClr val="accent2">
                    <a:lumMod val="50000"/>
                  </a:schemeClr>
                </a:solidFill>
              </a:rPr>
              <a:t>, </a:t>
            </a:r>
            <a:r>
              <a:rPr lang="en-US" sz="1000" dirty="0" err="1" smtClean="0">
                <a:solidFill>
                  <a:schemeClr val="accent2">
                    <a:lumMod val="50000"/>
                  </a:schemeClr>
                </a:solidFill>
              </a:rPr>
              <a:t>Arsini</a:t>
            </a:r>
            <a:r>
              <a:rPr lang="en-US" sz="1000" dirty="0" smtClean="0">
                <a:solidFill>
                  <a:schemeClr val="accent2">
                    <a:lumMod val="50000"/>
                  </a:schemeClr>
                </a:solidFill>
              </a:rPr>
              <a:t> </a:t>
            </a:r>
            <a:r>
              <a:rPr lang="en-US" sz="1000" dirty="0" err="1" smtClean="0">
                <a:solidFill>
                  <a:schemeClr val="accent2">
                    <a:lumMod val="50000"/>
                  </a:schemeClr>
                </a:solidFill>
              </a:rPr>
              <a:t>Kolev</a:t>
            </a:r>
            <a:r>
              <a:rPr lang="en-US" sz="1000" dirty="0" smtClean="0">
                <a:solidFill>
                  <a:schemeClr val="accent2">
                    <a:lumMod val="50000"/>
                  </a:schemeClr>
                </a:solidFill>
              </a:rPr>
              <a:t>, </a:t>
            </a:r>
            <a:r>
              <a:rPr lang="en-US" sz="1000" dirty="0" err="1" smtClean="0">
                <a:solidFill>
                  <a:schemeClr val="accent2">
                    <a:lumMod val="50000"/>
                  </a:schemeClr>
                </a:solidFill>
              </a:rPr>
              <a:t>Rositsa</a:t>
            </a:r>
            <a:r>
              <a:rPr lang="en-US" sz="1000" dirty="0" smtClean="0">
                <a:solidFill>
                  <a:schemeClr val="accent2">
                    <a:lumMod val="50000"/>
                  </a:schemeClr>
                </a:solidFill>
              </a:rPr>
              <a:t> </a:t>
            </a:r>
            <a:r>
              <a:rPr lang="en-US" sz="1000" dirty="0" err="1" smtClean="0">
                <a:solidFill>
                  <a:schemeClr val="accent2">
                    <a:lumMod val="50000"/>
                  </a:schemeClr>
                </a:solidFill>
              </a:rPr>
              <a:t>Krasteva</a:t>
            </a:r>
            <a:endParaRPr lang="bg-BG" sz="1000" dirty="0">
              <a:solidFill>
                <a:schemeClr val="accent2">
                  <a:lumMod val="50000"/>
                </a:schemeClr>
              </a:solidFill>
            </a:endParaRPr>
          </a:p>
        </p:txBody>
      </p:sp>
      <p:sp>
        <p:nvSpPr>
          <p:cNvPr id="10" name="Заглавие 1"/>
          <p:cNvSpPr>
            <a:spLocks noGrp="1"/>
          </p:cNvSpPr>
          <p:nvPr>
            <p:ph type="title"/>
          </p:nvPr>
        </p:nvSpPr>
        <p:spPr>
          <a:xfrm>
            <a:off x="221610" y="2995748"/>
            <a:ext cx="2306854" cy="674020"/>
          </a:xfrm>
        </p:spPr>
        <p:txBody>
          <a:bodyPr>
            <a:normAutofit/>
          </a:bodyPr>
          <a:lstStyle/>
          <a:p>
            <a:pPr lvl="0"/>
            <a:r>
              <a:rPr lang="en-US" b="1" cap="all" dirty="0" smtClean="0">
                <a:solidFill>
                  <a:schemeClr val="accent2">
                    <a:lumMod val="40000"/>
                    <a:lumOff val="60000"/>
                  </a:schemeClr>
                </a:solidFill>
              </a:rPr>
              <a:t>RESULTS</a:t>
            </a:r>
            <a:endParaRPr lang="bg-BG" dirty="0">
              <a:solidFill>
                <a:schemeClr val="accent2">
                  <a:lumMod val="40000"/>
                  <a:lumOff val="60000"/>
                </a:schemeClr>
              </a:solidFill>
            </a:endParaRPr>
          </a:p>
        </p:txBody>
      </p:sp>
      <p:sp>
        <p:nvSpPr>
          <p:cNvPr id="14" name="Текстово поле 13"/>
          <p:cNvSpPr txBox="1"/>
          <p:nvPr/>
        </p:nvSpPr>
        <p:spPr>
          <a:xfrm>
            <a:off x="221610" y="3885479"/>
            <a:ext cx="2891245" cy="830997"/>
          </a:xfrm>
          <a:prstGeom prst="rect">
            <a:avLst/>
          </a:prstGeom>
          <a:noFill/>
        </p:spPr>
        <p:txBody>
          <a:bodyPr wrap="square" rtlCol="0">
            <a:spAutoFit/>
          </a:bodyPr>
          <a:lstStyle/>
          <a:p>
            <a:pPr marL="0" lvl="1"/>
            <a:r>
              <a:rPr lang="en-US" sz="2400" b="1" dirty="0" smtClean="0">
                <a:solidFill>
                  <a:schemeClr val="accent2">
                    <a:lumMod val="40000"/>
                    <a:lumOff val="60000"/>
                  </a:schemeClr>
                </a:solidFill>
                <a:latin typeface="+mj-lt"/>
              </a:rPr>
              <a:t>Fourth </a:t>
            </a:r>
            <a:r>
              <a:rPr lang="en-US" sz="2400" b="1" dirty="0">
                <a:solidFill>
                  <a:schemeClr val="accent2">
                    <a:lumMod val="40000"/>
                    <a:lumOff val="60000"/>
                  </a:schemeClr>
                </a:solidFill>
                <a:latin typeface="+mj-lt"/>
              </a:rPr>
              <a:t>criterion: </a:t>
            </a:r>
            <a:r>
              <a:rPr lang="en-US" sz="2400" b="1" dirty="0" smtClean="0">
                <a:solidFill>
                  <a:schemeClr val="accent2">
                    <a:lumMod val="40000"/>
                    <a:lumOff val="60000"/>
                  </a:schemeClr>
                </a:solidFill>
                <a:latin typeface="+mj-lt"/>
              </a:rPr>
              <a:t>Target groups</a:t>
            </a:r>
            <a:endParaRPr lang="bg-BG" sz="2400" b="1" dirty="0">
              <a:solidFill>
                <a:schemeClr val="accent2">
                  <a:lumMod val="40000"/>
                  <a:lumOff val="60000"/>
                </a:schemeClr>
              </a:solidFill>
              <a:latin typeface="+mj-lt"/>
            </a:endParaRPr>
          </a:p>
        </p:txBody>
      </p:sp>
    </p:spTree>
    <p:extLst>
      <p:ext uri="{BB962C8B-B14F-4D97-AF65-F5344CB8AC3E}">
        <p14:creationId xmlns:p14="http://schemas.microsoft.com/office/powerpoint/2010/main" val="3134805725"/>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Рамка">
  <a:themeElements>
    <a:clrScheme name="Рамка">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Рамк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к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Рамка</Template>
  <TotalTime>321</TotalTime>
  <Words>1350</Words>
  <Application>Microsoft Office PowerPoint</Application>
  <PresentationFormat>Широк екран</PresentationFormat>
  <Paragraphs>96</Paragraphs>
  <Slides>13</Slides>
  <Notes>0</Notes>
  <HiddenSlides>0</HiddenSlides>
  <MMClips>0</MMClips>
  <ScaleCrop>false</ScaleCrop>
  <HeadingPairs>
    <vt:vector size="6" baseType="variant">
      <vt:variant>
        <vt:lpstr>Използвани шрифтове</vt:lpstr>
      </vt:variant>
      <vt:variant>
        <vt:i4>4</vt:i4>
      </vt:variant>
      <vt:variant>
        <vt:lpstr>Тема</vt:lpstr>
      </vt:variant>
      <vt:variant>
        <vt:i4>1</vt:i4>
      </vt:variant>
      <vt:variant>
        <vt:lpstr>Заглавия на слайдовете</vt:lpstr>
      </vt:variant>
      <vt:variant>
        <vt:i4>13</vt:i4>
      </vt:variant>
    </vt:vector>
  </HeadingPairs>
  <TitlesOfParts>
    <vt:vector size="18" baseType="lpstr">
      <vt:lpstr>Calibri</vt:lpstr>
      <vt:lpstr>Corbel</vt:lpstr>
      <vt:lpstr>Wingdings</vt:lpstr>
      <vt:lpstr>Wingdings 2</vt:lpstr>
      <vt:lpstr>Рамка</vt:lpstr>
      <vt:lpstr>EXPERIMENTAL METHODOLOGY FOR RESEARCH OF MUSEUM EDUCATIONAL PROGRAMS</vt:lpstr>
      <vt:lpstr>Structure of presentation</vt:lpstr>
      <vt:lpstr>INTRODUCTION</vt:lpstr>
      <vt:lpstr>METHODOLOGY</vt:lpstr>
      <vt:lpstr>RESULTS</vt:lpstr>
      <vt:lpstr>RESULTS</vt:lpstr>
      <vt:lpstr>RESULTS</vt:lpstr>
      <vt:lpstr>RESULTS</vt:lpstr>
      <vt:lpstr>RESULTS</vt:lpstr>
      <vt:lpstr>Презентация на PowerPoint</vt:lpstr>
      <vt:lpstr>CONCLUSIONS</vt:lpstr>
      <vt:lpstr>ACKNOWLEDGEMENTS</vt:lpstr>
      <vt:lpstr>THANK YOU FOR YOUR ATTENTION!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IN INTELLECTUAL PROPERTY IN UNIVERSITIES INFORMATION ENVIRONMENT  IN BULGARIA</dc:title>
  <dc:creator>Svetoslava Dimitrova</dc:creator>
  <cp:lastModifiedBy>Svetoslava Dimitrova</cp:lastModifiedBy>
  <cp:revision>47</cp:revision>
  <dcterms:created xsi:type="dcterms:W3CDTF">2019-10-05T18:27:43Z</dcterms:created>
  <dcterms:modified xsi:type="dcterms:W3CDTF">2021-01-20T11:28:09Z</dcterms:modified>
</cp:coreProperties>
</file>