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5" r:id="rId1"/>
  </p:sldMasterIdLst>
  <p:notesMasterIdLst>
    <p:notesMasterId r:id="rId18"/>
  </p:notesMasterIdLst>
  <p:sldIdLst>
    <p:sldId id="256" r:id="rId2"/>
    <p:sldId id="257" r:id="rId3"/>
    <p:sldId id="268" r:id="rId4"/>
    <p:sldId id="269" r:id="rId5"/>
    <p:sldId id="259" r:id="rId6"/>
    <p:sldId id="260" r:id="rId7"/>
    <p:sldId id="262" r:id="rId8"/>
    <p:sldId id="270" r:id="rId9"/>
    <p:sldId id="263" r:id="rId10"/>
    <p:sldId id="271" r:id="rId11"/>
    <p:sldId id="264" r:id="rId12"/>
    <p:sldId id="265" r:id="rId13"/>
    <p:sldId id="277" r:id="rId14"/>
    <p:sldId id="275" r:id="rId15"/>
    <p:sldId id="27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22CE5F-6236-4506-946C-AEF513D83663}" type="datetimeFigureOut">
              <a:rPr lang="bg-BG" smtClean="0"/>
              <a:t>20.1.2021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8CF38-47AD-4725-9798-3FCD2705B330}" type="slidenum">
              <a:rPr lang="bg-BG" smtClean="0"/>
              <a:t>‹#›</a:t>
            </a:fld>
            <a:endParaRPr lang="bg-BG"/>
          </a:p>
        </p:txBody>
      </p:sp>
    </p:spTree>
    <p:extLst>
      <p:ext uri="{BB962C8B-B14F-4D97-AF65-F5344CB8AC3E}">
        <p14:creationId xmlns:p14="http://schemas.microsoft.com/office/powerpoint/2010/main" val="399068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bg-BG" smtClean="0"/>
              <a:t>Редакт. стил загл. образец</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1655FC8-E887-418C-82C7-F3C8FFE2B028}" type="datetime1">
              <a:rPr lang="en-US" smtClean="0"/>
              <a:t>1/20/2021</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02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картина с надпис">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Date Placeholder 4"/>
          <p:cNvSpPr>
            <a:spLocks noGrp="1"/>
          </p:cNvSpPr>
          <p:nvPr>
            <p:ph type="dt" sz="half" idx="10"/>
          </p:nvPr>
        </p:nvSpPr>
        <p:spPr/>
        <p:txBody>
          <a:bodyPr/>
          <a:lstStyle/>
          <a:p>
            <a:fld id="{E748592C-E253-47D7-B597-B1EAF42473A0}" type="datetime1">
              <a:rPr lang="en-US" smtClean="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81852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bg-BG" smtClean="0"/>
              <a:t>Редакт. стил загл. образец</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E748592C-E253-47D7-B597-B1EAF42473A0}"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40837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 с надпис">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bg-BG" smtClean="0"/>
              <a:t>Редакт. стил загл. образец</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E748592C-E253-47D7-B597-B1EAF42473A0}"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85431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ичка с име">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E748592C-E253-47D7-B597-B1EAF42473A0}"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6921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и">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592C-E253-47D7-B597-B1EAF42473A0}" type="datetime1">
              <a:rPr lang="en-US" smtClean="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1305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и с картини">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592C-E253-47D7-B597-B1EAF42473A0}" type="datetime1">
              <a:rPr lang="en-US" smtClean="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642792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D954D86D-CEE7-4C64-AD21-C4C333EA046E}"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87302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но заглавие и текст">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661FBDF1-AB79-49EE-B5E3-9DAF7C08EF37}"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705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6A286B4B-07E2-41D8-82E3-254E6B599504}"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431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лавка на секция">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BEE660D1-B18D-4A47-9644-A1BFC8AEE405}"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50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DD828F5C-38CE-495F-8D16-D193BA911EE3}" type="datetime1">
              <a:rPr lang="en-US" smtClean="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09836771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E1035C7A-2B15-4E1A-9815-B2E14729B5C5}" type="datetime1">
              <a:rPr lang="en-US" smtClean="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78954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0DB49FF9-13C4-48E2-A82E-13044956027C}" type="datetime1">
              <a:rPr lang="en-US" smtClean="0"/>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27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F27F3-D1F3-4535-BF89-8866CF359EDD}" type="datetime1">
              <a:rPr lang="en-US" smtClean="0"/>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71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Съдържание с надпис">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Date Placeholder 4"/>
          <p:cNvSpPr>
            <a:spLocks noGrp="1"/>
          </p:cNvSpPr>
          <p:nvPr>
            <p:ph type="dt" sz="half" idx="10"/>
          </p:nvPr>
        </p:nvSpPr>
        <p:spPr/>
        <p:txBody>
          <a:bodyPr/>
          <a:lstStyle/>
          <a:p>
            <a:fld id="{EF30D37B-21C3-41A2-A475-E1C4E72B54E7}" type="datetime1">
              <a:rPr lang="en-US" smtClean="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564994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Картина с надпис">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5" name="Date Placeholder 4"/>
          <p:cNvSpPr>
            <a:spLocks noGrp="1"/>
          </p:cNvSpPr>
          <p:nvPr>
            <p:ph type="dt" sz="half" idx="10"/>
          </p:nvPr>
        </p:nvSpPr>
        <p:spPr/>
        <p:txBody>
          <a:bodyPr/>
          <a:lstStyle/>
          <a:p>
            <a:fld id="{F777D25F-475F-4157-BB04-98D01E456E35}" type="datetime1">
              <a:rPr lang="en-US" smtClean="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6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48592C-E253-47D7-B597-B1EAF42473A0}" type="datetime1">
              <a:rPr lang="en-US" smtClean="0"/>
              <a:t>1/20/2021</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54196"/>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 id="2147484078" r:id="rId13"/>
    <p:sldLayoutId id="2147484079" r:id="rId14"/>
    <p:sldLayoutId id="2147484080" r:id="rId15"/>
    <p:sldLayoutId id="2147484081" r:id="rId16"/>
    <p:sldLayoutId id="2147484082"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hyperlink" Target="mailto:s.spasova@unibit.bg" TargetMode="External"/><Relationship Id="rId2" Type="http://schemas.openxmlformats.org/officeDocument/2006/relationships/hyperlink" Target="mailto:s.dimitrova@unibit.bg"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mailto:s.dusheva@unibit.b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740228" y="2099679"/>
            <a:ext cx="10737940" cy="1646302"/>
          </a:xfrm>
        </p:spPr>
        <p:txBody>
          <a:bodyPr/>
          <a:lstStyle/>
          <a:p>
            <a:pPr algn="ctr"/>
            <a:r>
              <a:rPr lang="en-US" sz="3200" b="1" dirty="0"/>
              <a:t>SOCIAL NETWORKS AND EDUCATIONAL PROGRAMS OF CULTURAL INSTITUTIONS IN BULGARIA – </a:t>
            </a:r>
            <a:r>
              <a:rPr lang="en-US" sz="3200" b="1" dirty="0" smtClean="0"/>
              <a:t/>
            </a:r>
            <a:br>
              <a:rPr lang="en-US" sz="3200" b="1" dirty="0" smtClean="0"/>
            </a:br>
            <a:r>
              <a:rPr lang="en-US" sz="3200" b="1" dirty="0" smtClean="0"/>
              <a:t>GOOD </a:t>
            </a:r>
            <a:r>
              <a:rPr lang="en-US" sz="3200" b="1" dirty="0"/>
              <a:t>EXAMPLES IN THE CONDITIONS OF LOCKDOWN</a:t>
            </a:r>
            <a:endParaRPr lang="bg-BG" sz="3200" dirty="0"/>
          </a:p>
        </p:txBody>
      </p:sp>
      <p:pic>
        <p:nvPicPr>
          <p:cNvPr id="4"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2"/>
          <a:srcRect/>
          <a:stretch>
            <a:fillRect/>
          </a:stretch>
        </p:blipFill>
        <p:spPr bwMode="auto">
          <a:xfrm>
            <a:off x="623209" y="546504"/>
            <a:ext cx="974177" cy="675538"/>
          </a:xfrm>
          <a:prstGeom prst="rect">
            <a:avLst/>
          </a:prstGeom>
          <a:noFill/>
          <a:ln w="9525">
            <a:noFill/>
            <a:miter lim="800000"/>
            <a:headEnd/>
            <a:tailEnd/>
          </a:ln>
        </p:spPr>
      </p:pic>
      <p:sp>
        <p:nvSpPr>
          <p:cNvPr id="6" name="Правоъгълник 5"/>
          <p:cNvSpPr/>
          <p:nvPr/>
        </p:nvSpPr>
        <p:spPr>
          <a:xfrm>
            <a:off x="1639070" y="517307"/>
            <a:ext cx="7393577" cy="1015663"/>
          </a:xfrm>
          <a:prstGeom prst="rect">
            <a:avLst/>
          </a:prstGeom>
        </p:spPr>
        <p:txBody>
          <a:bodyPr wrap="square">
            <a:spAutoFit/>
          </a:bodyPr>
          <a:lstStyle/>
          <a:p>
            <a:pPr algn="ctr"/>
            <a:r>
              <a:rPr lang="en-US" sz="2000" b="1" dirty="0" smtClean="0">
                <a:solidFill>
                  <a:schemeClr val="accent2">
                    <a:lumMod val="20000"/>
                    <a:lumOff val="80000"/>
                  </a:schemeClr>
                </a:solidFill>
                <a:effectLst>
                  <a:outerShdw blurRad="38100" dist="38100" dir="2700000" algn="tl">
                    <a:srgbClr val="000000">
                      <a:alpha val="43137"/>
                    </a:srgbClr>
                  </a:outerShdw>
                </a:effectLst>
              </a:rPr>
              <a:t>15</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 </a:t>
            </a:r>
            <a:r>
              <a:rPr lang="en-US" sz="2000" b="1" dirty="0">
                <a:solidFill>
                  <a:schemeClr val="accent2">
                    <a:lumMod val="20000"/>
                    <a:lumOff val="80000"/>
                  </a:schemeClr>
                </a:solidFill>
                <a:effectLst>
                  <a:outerShdw blurRad="38100" dist="38100" dir="2700000" algn="tl">
                    <a:srgbClr val="000000">
                      <a:alpha val="43137"/>
                    </a:srgbClr>
                  </a:outerShdw>
                </a:effectLst>
              </a:rPr>
              <a:t>annual International </a:t>
            </a:r>
            <a:r>
              <a:rPr lang="en-US" sz="2000" b="1" dirty="0" smtClean="0">
                <a:solidFill>
                  <a:schemeClr val="accent2">
                    <a:lumMod val="20000"/>
                    <a:lumOff val="80000"/>
                  </a:schemeClr>
                </a:solidFill>
                <a:effectLst>
                  <a:outerShdw blurRad="38100" dist="38100" dir="2700000" algn="tl">
                    <a:srgbClr val="000000">
                      <a:alpha val="43137"/>
                    </a:srgbClr>
                  </a:outerShdw>
                </a:effectLst>
              </a:rPr>
              <a:t>Technology, Education</a:t>
            </a:r>
            <a:r>
              <a:rPr lang="en-US" sz="2000" b="1" dirty="0">
                <a:solidFill>
                  <a:schemeClr val="accent2">
                    <a:lumMod val="20000"/>
                    <a:lumOff val="80000"/>
                  </a:schemeClr>
                </a:solidFill>
                <a:effectLst>
                  <a:outerShdw blurRad="38100" dist="38100" dir="2700000" algn="tl">
                    <a:srgbClr val="000000">
                      <a:alpha val="43137"/>
                    </a:srgbClr>
                  </a:outerShdw>
                </a:effectLst>
              </a:rPr>
              <a:t>, </a:t>
            </a:r>
            <a:r>
              <a:rPr lang="bg-BG" sz="2000" b="1" dirty="0">
                <a:solidFill>
                  <a:schemeClr val="accent2">
                    <a:lumMod val="20000"/>
                    <a:lumOff val="80000"/>
                  </a:schemeClr>
                </a:solidFill>
                <a:effectLst>
                  <a:outerShdw blurRad="38100" dist="38100" dir="2700000" algn="tl">
                    <a:srgbClr val="000000">
                      <a:alpha val="43137"/>
                    </a:srgbClr>
                  </a:outerShdw>
                </a:effectLst>
              </a:rPr>
              <a:t/>
            </a:r>
            <a:br>
              <a:rPr lang="bg-BG" sz="2000" b="1" dirty="0">
                <a:solidFill>
                  <a:schemeClr val="accent2">
                    <a:lumMod val="20000"/>
                    <a:lumOff val="80000"/>
                  </a:schemeClr>
                </a:solidFill>
                <a:effectLst>
                  <a:outerShdw blurRad="38100" dist="38100" dir="2700000" algn="tl">
                    <a:srgbClr val="000000">
                      <a:alpha val="43137"/>
                    </a:srgbClr>
                  </a:outerShdw>
                </a:effectLst>
              </a:rPr>
            </a:br>
            <a:r>
              <a:rPr lang="en-US" sz="2000" b="1" dirty="0" smtClean="0">
                <a:solidFill>
                  <a:schemeClr val="accent2">
                    <a:lumMod val="20000"/>
                    <a:lumOff val="80000"/>
                  </a:schemeClr>
                </a:solidFill>
                <a:effectLst>
                  <a:outerShdw blurRad="38100" dist="38100" dir="2700000" algn="tl">
                    <a:srgbClr val="000000">
                      <a:alpha val="43137"/>
                    </a:srgbClr>
                  </a:outerShdw>
                </a:effectLst>
              </a:rPr>
              <a:t>and Development Conference</a:t>
            </a:r>
            <a:endParaRPr lang="en-US" sz="2000" b="1" dirty="0">
              <a:solidFill>
                <a:schemeClr val="accent2">
                  <a:lumMod val="20000"/>
                  <a:lumOff val="80000"/>
                </a:schemeClr>
              </a:solidFill>
              <a:effectLst>
                <a:outerShdw blurRad="38100" dist="38100" dir="2700000" algn="tl">
                  <a:srgbClr val="000000">
                    <a:alpha val="43137"/>
                  </a:srgbClr>
                </a:outerShdw>
              </a:effectLst>
            </a:endParaRPr>
          </a:p>
          <a:p>
            <a:pPr algn="ctr"/>
            <a:r>
              <a:rPr lang="en-US" sz="2000" b="1" dirty="0" smtClean="0">
                <a:solidFill>
                  <a:schemeClr val="accent2">
                    <a:lumMod val="20000"/>
                    <a:lumOff val="80000"/>
                  </a:schemeClr>
                </a:solidFill>
                <a:effectLst>
                  <a:outerShdw blurRad="38100" dist="38100" dir="2700000" algn="tl">
                    <a:srgbClr val="000000">
                      <a:alpha val="43137"/>
                    </a:srgbClr>
                  </a:outerShdw>
                </a:effectLst>
              </a:rPr>
              <a:t>8</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-9</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 March, 2021</a:t>
            </a:r>
            <a:endParaRPr lang="bg-BG" sz="2000" b="1" dirty="0">
              <a:solidFill>
                <a:schemeClr val="accent2">
                  <a:lumMod val="20000"/>
                  <a:lumOff val="80000"/>
                </a:schemeClr>
              </a:solidFill>
              <a:effectLst>
                <a:outerShdw blurRad="38100" dist="38100" dir="2700000" algn="tl">
                  <a:srgbClr val="000000">
                    <a:alpha val="43137"/>
                  </a:srgbClr>
                </a:outerShdw>
              </a:effectLst>
            </a:endParaRPr>
          </a:p>
        </p:txBody>
      </p:sp>
      <p:sp>
        <p:nvSpPr>
          <p:cNvPr id="7" name="Правоъгълник 6"/>
          <p:cNvSpPr/>
          <p:nvPr/>
        </p:nvSpPr>
        <p:spPr>
          <a:xfrm>
            <a:off x="0" y="4083464"/>
            <a:ext cx="11758863" cy="2246769"/>
          </a:xfrm>
          <a:prstGeom prst="rect">
            <a:avLst/>
          </a:prstGeom>
        </p:spPr>
        <p:txBody>
          <a:bodyPr wrap="square">
            <a:spAutoFit/>
          </a:bodyPr>
          <a:lstStyle/>
          <a:p>
            <a:pPr algn="ctr"/>
            <a:r>
              <a:rPr lang="en-US" sz="2000" b="1" dirty="0" smtClean="0">
                <a:solidFill>
                  <a:schemeClr val="bg1"/>
                </a:solidFill>
                <a:effectLst>
                  <a:outerShdw blurRad="38100" dist="38100" dir="2700000" algn="tl">
                    <a:srgbClr val="000000">
                      <a:alpha val="43137"/>
                    </a:srgbClr>
                  </a:outerShdw>
                </a:effectLst>
              </a:rPr>
              <a:t>Svetoslava </a:t>
            </a:r>
            <a:r>
              <a:rPr lang="en-US" sz="2000" b="1" dirty="0" smtClean="0">
                <a:solidFill>
                  <a:schemeClr val="bg1"/>
                </a:solidFill>
                <a:effectLst>
                  <a:outerShdw blurRad="38100" dist="38100" dir="2700000" algn="tl">
                    <a:srgbClr val="000000">
                      <a:alpha val="43137"/>
                    </a:srgbClr>
                  </a:outerShdw>
                </a:effectLst>
              </a:rPr>
              <a:t>Dimitrova, </a:t>
            </a:r>
            <a:r>
              <a:rPr lang="en-US" sz="2000" b="1" dirty="0" smtClean="0">
                <a:solidFill>
                  <a:schemeClr val="bg1"/>
                </a:solidFill>
                <a:effectLst>
                  <a:outerShdw blurRad="38100" dist="38100" dir="2700000" algn="tl">
                    <a:srgbClr val="000000">
                      <a:alpha val="43137"/>
                    </a:srgbClr>
                  </a:outerShdw>
                </a:effectLst>
              </a:rPr>
              <a:t>PhD</a:t>
            </a:r>
          </a:p>
          <a:p>
            <a:pPr algn="ctr"/>
            <a:r>
              <a:rPr lang="en-US" sz="2000" b="1" dirty="0" smtClean="0">
                <a:solidFill>
                  <a:schemeClr val="bg1"/>
                </a:solidFill>
                <a:effectLst>
                  <a:outerShdw blurRad="38100" dist="38100" dir="2700000" algn="tl">
                    <a:srgbClr val="000000">
                      <a:alpha val="43137"/>
                    </a:srgbClr>
                  </a:outerShdw>
                </a:effectLst>
              </a:rPr>
              <a:t>Chief Assist. Sonya </a:t>
            </a:r>
            <a:r>
              <a:rPr lang="en-US" sz="2000" b="1" dirty="0" err="1" smtClean="0">
                <a:solidFill>
                  <a:schemeClr val="bg1"/>
                </a:solidFill>
                <a:effectLst>
                  <a:outerShdw blurRad="38100" dist="38100" dir="2700000" algn="tl">
                    <a:srgbClr val="000000">
                      <a:alpha val="43137"/>
                    </a:srgbClr>
                  </a:outerShdw>
                </a:effectLst>
              </a:rPr>
              <a:t>Spasova</a:t>
            </a:r>
            <a:r>
              <a:rPr lang="en-US" sz="2000" b="1" dirty="0" smtClean="0">
                <a:solidFill>
                  <a:schemeClr val="bg1"/>
                </a:solidFill>
                <a:effectLst>
                  <a:outerShdw blurRad="38100" dist="38100" dir="2700000" algn="tl">
                    <a:srgbClr val="000000">
                      <a:alpha val="43137"/>
                    </a:srgbClr>
                  </a:outerShdw>
                </a:effectLst>
              </a:rPr>
              <a:t>, PhD</a:t>
            </a:r>
            <a:br>
              <a:rPr lang="en-US" sz="2000" b="1" dirty="0" smtClean="0">
                <a:solidFill>
                  <a:schemeClr val="bg1"/>
                </a:solidFill>
                <a:effectLst>
                  <a:outerShdw blurRad="38100" dist="38100" dir="2700000" algn="tl">
                    <a:srgbClr val="000000">
                      <a:alpha val="43137"/>
                    </a:srgbClr>
                  </a:outerShdw>
                </a:effectLst>
              </a:rPr>
            </a:br>
            <a:r>
              <a:rPr lang="en-US" sz="2000" b="1" dirty="0" smtClean="0">
                <a:solidFill>
                  <a:schemeClr val="bg1"/>
                </a:solidFill>
                <a:effectLst>
                  <a:outerShdw blurRad="38100" dist="38100" dir="2700000" algn="tl">
                    <a:srgbClr val="000000">
                      <a:alpha val="43137"/>
                    </a:srgbClr>
                  </a:outerShdw>
                </a:effectLst>
              </a:rPr>
              <a:t>student Simona </a:t>
            </a:r>
            <a:r>
              <a:rPr lang="en-US" sz="2000" b="1" dirty="0" err="1" smtClean="0">
                <a:solidFill>
                  <a:schemeClr val="bg1"/>
                </a:solidFill>
                <a:effectLst>
                  <a:outerShdw blurRad="38100" dist="38100" dir="2700000" algn="tl">
                    <a:srgbClr val="000000">
                      <a:alpha val="43137"/>
                    </a:srgbClr>
                  </a:outerShdw>
                </a:effectLst>
              </a:rPr>
              <a:t>Dusheva</a:t>
            </a:r>
            <a:endParaRPr lang="en-US" sz="2000" b="1" dirty="0" smtClean="0">
              <a:solidFill>
                <a:schemeClr val="bg1"/>
              </a:solidFill>
              <a:effectLst>
                <a:outerShdw blurRad="38100" dist="38100" dir="2700000" algn="tl">
                  <a:srgbClr val="000000">
                    <a:alpha val="43137"/>
                  </a:srgbClr>
                </a:outerShdw>
              </a:effectLst>
            </a:endParaRPr>
          </a:p>
          <a:p>
            <a:pPr algn="ctr"/>
            <a:r>
              <a:rPr lang="en-US" sz="2000" b="1" dirty="0" smtClean="0">
                <a:solidFill>
                  <a:schemeClr val="bg1"/>
                </a:solidFill>
                <a:effectLst>
                  <a:outerShdw blurRad="38100" dist="38100" dir="2700000" algn="tl">
                    <a:srgbClr val="000000">
                      <a:alpha val="43137"/>
                    </a:srgbClr>
                  </a:outerShdw>
                </a:effectLst>
              </a:rPr>
              <a:t>Student </a:t>
            </a:r>
            <a:r>
              <a:rPr lang="en-US" sz="2000" b="1" dirty="0" err="1" smtClean="0">
                <a:solidFill>
                  <a:schemeClr val="bg1"/>
                </a:solidFill>
                <a:effectLst>
                  <a:outerShdw blurRad="38100" dist="38100" dir="2700000" algn="tl">
                    <a:srgbClr val="000000">
                      <a:alpha val="43137"/>
                    </a:srgbClr>
                  </a:outerShdw>
                </a:effectLst>
              </a:rPr>
              <a:t>Panayot</a:t>
            </a:r>
            <a:r>
              <a:rPr lang="en-US" sz="2000" b="1" dirty="0" smtClean="0">
                <a:solidFill>
                  <a:schemeClr val="bg1"/>
                </a:solidFill>
                <a:effectLst>
                  <a:outerShdw blurRad="38100" dist="38100" dir="2700000" algn="tl">
                    <a:srgbClr val="000000">
                      <a:alpha val="43137"/>
                    </a:srgbClr>
                  </a:outerShdw>
                </a:effectLst>
              </a:rPr>
              <a:t> </a:t>
            </a:r>
            <a:r>
              <a:rPr lang="en-US" sz="2000" b="1" dirty="0" err="1" smtClean="0">
                <a:solidFill>
                  <a:schemeClr val="bg1"/>
                </a:solidFill>
                <a:effectLst>
                  <a:outerShdw blurRad="38100" dist="38100" dir="2700000" algn="tl">
                    <a:srgbClr val="000000">
                      <a:alpha val="43137"/>
                    </a:srgbClr>
                  </a:outerShdw>
                </a:effectLst>
              </a:rPr>
              <a:t>Gindev</a:t>
            </a:r>
            <a:r>
              <a:rPr lang="en-US" sz="2000" b="1" dirty="0" smtClean="0">
                <a:solidFill>
                  <a:schemeClr val="bg1"/>
                </a:solidFill>
                <a:effectLst>
                  <a:outerShdw blurRad="38100" dist="38100" dir="2700000" algn="tl">
                    <a:srgbClr val="000000">
                      <a:alpha val="43137"/>
                    </a:srgbClr>
                  </a:outerShdw>
                </a:effectLst>
              </a:rPr>
              <a:t/>
            </a:r>
            <a:br>
              <a:rPr lang="en-US" sz="2000" b="1" dirty="0" smtClean="0">
                <a:solidFill>
                  <a:schemeClr val="bg1"/>
                </a:solidFill>
                <a:effectLst>
                  <a:outerShdw blurRad="38100" dist="38100" dir="2700000" algn="tl">
                    <a:srgbClr val="000000">
                      <a:alpha val="43137"/>
                    </a:srgbClr>
                  </a:outerShdw>
                </a:effectLst>
              </a:rPr>
            </a:br>
            <a:endParaRPr lang="en-US" sz="2000" b="1" dirty="0" smtClean="0">
              <a:solidFill>
                <a:schemeClr val="bg1"/>
              </a:solidFill>
              <a:effectLst>
                <a:outerShdw blurRad="38100" dist="38100" dir="2700000" algn="tl">
                  <a:srgbClr val="000000">
                    <a:alpha val="43137"/>
                  </a:srgbClr>
                </a:outerShdw>
              </a:effectLst>
            </a:endParaRPr>
          </a:p>
          <a:p>
            <a:pPr algn="ctr"/>
            <a:r>
              <a:rPr lang="en-US" sz="2000" b="1" dirty="0">
                <a:solidFill>
                  <a:schemeClr val="bg1"/>
                </a:solidFill>
                <a:effectLst>
                  <a:outerShdw blurRad="38100" dist="38100" dir="2700000" algn="tl">
                    <a:srgbClr val="000000">
                      <a:alpha val="43137"/>
                    </a:srgbClr>
                  </a:outerShdw>
                </a:effectLst>
              </a:rPr>
              <a:t> </a:t>
            </a:r>
            <a:r>
              <a:rPr lang="en-US" sz="2000" i="1" dirty="0" smtClean="0">
                <a:solidFill>
                  <a:schemeClr val="bg1"/>
                </a:solidFill>
                <a:effectLst>
                  <a:outerShdw blurRad="38100" dist="38100" dir="2700000" algn="tl">
                    <a:srgbClr val="000000">
                      <a:alpha val="43137"/>
                    </a:srgbClr>
                  </a:outerShdw>
                </a:effectLst>
              </a:rPr>
              <a:t>University </a:t>
            </a:r>
            <a:r>
              <a:rPr lang="en-US" sz="2000" i="1" dirty="0">
                <a:solidFill>
                  <a:schemeClr val="bg1"/>
                </a:solidFill>
                <a:effectLst>
                  <a:outerShdw blurRad="38100" dist="38100" dir="2700000" algn="tl">
                    <a:srgbClr val="000000">
                      <a:alpha val="43137"/>
                    </a:srgbClr>
                  </a:outerShdw>
                </a:effectLst>
              </a:rPr>
              <a:t>of Library Studies and Information Technologies </a:t>
            </a:r>
          </a:p>
          <a:p>
            <a:pPr algn="ctr"/>
            <a:r>
              <a:rPr lang="en-US" sz="2000" i="1" dirty="0">
                <a:solidFill>
                  <a:schemeClr val="bg1"/>
                </a:solidFill>
                <a:effectLst>
                  <a:outerShdw blurRad="38100" dist="38100" dir="2700000" algn="tl">
                    <a:srgbClr val="000000">
                      <a:alpha val="43137"/>
                    </a:srgbClr>
                  </a:outerShdw>
                </a:effectLst>
              </a:rPr>
              <a:t>Sofia, </a:t>
            </a:r>
            <a:r>
              <a:rPr lang="en-US" sz="2000" i="1" dirty="0" smtClean="0">
                <a:solidFill>
                  <a:schemeClr val="bg1"/>
                </a:solidFill>
                <a:effectLst>
                  <a:outerShdw blurRad="38100" dist="38100" dir="2700000" algn="tl">
                    <a:srgbClr val="000000">
                      <a:alpha val="43137"/>
                    </a:srgbClr>
                  </a:outerShdw>
                </a:effectLst>
              </a:rPr>
              <a:t>BULGARIA</a:t>
            </a:r>
            <a:endParaRPr lang="en-US" sz="2000" i="1" dirty="0">
              <a:solidFill>
                <a:schemeClr val="bg1"/>
              </a:solidFill>
              <a:effectLst>
                <a:outerShdw blurRad="38100" dist="38100" dir="2700000" algn="tl">
                  <a:srgbClr val="000000">
                    <a:alpha val="43137"/>
                  </a:srgbClr>
                </a:outerShdw>
              </a:effectLst>
            </a:endParaRPr>
          </a:p>
        </p:txBody>
      </p:sp>
      <p:pic>
        <p:nvPicPr>
          <p:cNvPr id="8" name="Картина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4235" y="517307"/>
            <a:ext cx="2543175" cy="495300"/>
          </a:xfrm>
          <a:prstGeom prst="rect">
            <a:avLst/>
          </a:prstGeom>
        </p:spPr>
      </p:pic>
    </p:spTree>
    <p:extLst>
      <p:ext uri="{BB962C8B-B14F-4D97-AF65-F5344CB8AC3E}">
        <p14:creationId xmlns:p14="http://schemas.microsoft.com/office/powerpoint/2010/main" val="3155485648"/>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9293" y="2512094"/>
            <a:ext cx="11645921" cy="1833483"/>
          </a:xfrm>
        </p:spPr>
        <p:txBody>
          <a:bodyPr>
            <a:normAutofit/>
          </a:bodyPr>
          <a:lstStyle/>
          <a:p>
            <a:pPr marL="0" indent="0">
              <a:buNone/>
            </a:pPr>
            <a:r>
              <a:rPr lang="en-US" sz="2000" dirty="0">
                <a:solidFill>
                  <a:schemeClr val="tx1"/>
                </a:solidFill>
              </a:rPr>
              <a:t>The Facebook page of the </a:t>
            </a:r>
            <a:r>
              <a:rPr lang="en-US" sz="2000" b="1" dirty="0">
                <a:solidFill>
                  <a:schemeClr val="tx1"/>
                </a:solidFill>
              </a:rPr>
              <a:t>Regional History museum – Blagoevgrad </a:t>
            </a:r>
            <a:r>
              <a:rPr lang="en-US" sz="2000" dirty="0">
                <a:solidFill>
                  <a:schemeClr val="tx1"/>
                </a:solidFill>
              </a:rPr>
              <a:t>was created on 25.09.2014 and has over 6 500 followers. Among the first publications for the period is the announcement of the interruption of all events and the suspension of work with visitors</a:t>
            </a:r>
            <a:r>
              <a:rPr lang="en-US" sz="2000" dirty="0" smtClean="0">
                <a:solidFill>
                  <a:schemeClr val="tx1"/>
                </a:solidFill>
              </a:rPr>
              <a:t>. </a:t>
            </a:r>
            <a:r>
              <a:rPr lang="en-US" sz="2000" dirty="0">
                <a:solidFill>
                  <a:schemeClr val="tx1"/>
                </a:solidFill>
              </a:rPr>
              <a:t>In the next publication they share a video from the Facebook page of the Municipality of Blagoevgrad – Culture’s, which presents a virtual tour of the museum’s exhibitions</a:t>
            </a:r>
            <a:r>
              <a:rPr lang="en-US" sz="2000" dirty="0" smtClean="0">
                <a:solidFill>
                  <a:schemeClr val="tx1"/>
                </a:solidFill>
              </a:rPr>
              <a:t>.</a:t>
            </a:r>
            <a:endParaRPr lang="en-US" sz="2000" dirty="0" smtClean="0">
              <a:solidFill>
                <a:schemeClr val="tx1"/>
              </a:solidFill>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11"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historical museums from 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sp>
        <p:nvSpPr>
          <p:cNvPr id="12" name="Заглавие 1"/>
          <p:cNvSpPr txBox="1">
            <a:spLocks/>
          </p:cNvSpPr>
          <p:nvPr/>
        </p:nvSpPr>
        <p:spPr bwMode="gray">
          <a:xfrm>
            <a:off x="687978" y="564041"/>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pic>
        <p:nvPicPr>
          <p:cNvPr id="13" name="Картина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5" name="Текстово поле 14"/>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134805725"/>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номер на слайда 1"/>
          <p:cNvSpPr>
            <a:spLocks noGrp="1"/>
          </p:cNvSpPr>
          <p:nvPr>
            <p:ph type="sldNum" sz="quarter" idx="12"/>
          </p:nvPr>
        </p:nvSpPr>
        <p:spPr/>
        <p:txBody>
          <a:bodyPr/>
          <a:lstStyle/>
          <a:p>
            <a:fld id="{D57F1E4F-1CFF-5643-939E-217C01CDF565}" type="slidenum">
              <a:rPr lang="en-US" smtClean="0"/>
              <a:pPr/>
              <a:t>11</a:t>
            </a:fld>
            <a:endParaRPr lang="en-US" dirty="0"/>
          </a:p>
        </p:txBody>
      </p:sp>
      <p:sp>
        <p:nvSpPr>
          <p:cNvPr id="7" name="Текстово поле 6"/>
          <p:cNvSpPr txBox="1"/>
          <p:nvPr/>
        </p:nvSpPr>
        <p:spPr>
          <a:xfrm>
            <a:off x="478971" y="2465713"/>
            <a:ext cx="11434354" cy="2862322"/>
          </a:xfrm>
          <a:prstGeom prst="rect">
            <a:avLst/>
          </a:prstGeom>
          <a:noFill/>
        </p:spPr>
        <p:txBody>
          <a:bodyPr wrap="square" rtlCol="0">
            <a:spAutoFit/>
          </a:bodyPr>
          <a:lstStyle/>
          <a:p>
            <a:r>
              <a:rPr lang="en-US" sz="2000" dirty="0"/>
              <a:t>The Facebook page of the </a:t>
            </a:r>
            <a:r>
              <a:rPr lang="en-US" sz="2000" b="1" dirty="0"/>
              <a:t>Regional Library “</a:t>
            </a:r>
            <a:r>
              <a:rPr lang="en-US" sz="2000" b="1" dirty="0" err="1"/>
              <a:t>Emanuil</a:t>
            </a:r>
            <a:r>
              <a:rPr lang="en-US" sz="2000" b="1" dirty="0"/>
              <a:t> </a:t>
            </a:r>
            <a:r>
              <a:rPr lang="en-US" sz="2000" b="1" dirty="0" err="1"/>
              <a:t>Popdimitrov</a:t>
            </a:r>
            <a:r>
              <a:rPr lang="en-US" sz="2000" b="1" dirty="0"/>
              <a:t>” – </a:t>
            </a:r>
            <a:r>
              <a:rPr lang="en-US" sz="2000" b="1" dirty="0" err="1"/>
              <a:t>Kyustendil</a:t>
            </a:r>
            <a:r>
              <a:rPr lang="en-US" sz="2000" b="1" dirty="0"/>
              <a:t> </a:t>
            </a:r>
            <a:r>
              <a:rPr lang="en-US" sz="2000" dirty="0"/>
              <a:t>was created on 05.05.2020, i.e. shortly before the re-opening for visitors to museums and libraries. In the period until 13.05.2020 they have presented on their </a:t>
            </a:r>
            <a:r>
              <a:rPr lang="en-US" sz="2000" dirty="0" smtClean="0"/>
              <a:t>account </a:t>
            </a:r>
            <a:r>
              <a:rPr lang="en-US" sz="2000" dirty="0"/>
              <a:t>new </a:t>
            </a:r>
            <a:r>
              <a:rPr lang="en-US" sz="2000" dirty="0" smtClean="0"/>
              <a:t>titles. </a:t>
            </a:r>
            <a:r>
              <a:rPr lang="en-US" sz="2000" dirty="0"/>
              <a:t>On May 11, they present nine books for libraries and librarians. By January 2021, the Facebook page already had over 1 300 followers</a:t>
            </a:r>
            <a:r>
              <a:rPr lang="en-US" sz="2000" dirty="0" smtClean="0"/>
              <a:t>.</a:t>
            </a:r>
          </a:p>
          <a:p>
            <a:endParaRPr lang="en-US" sz="2000" dirty="0" smtClean="0"/>
          </a:p>
          <a:p>
            <a:r>
              <a:rPr lang="en-US" sz="2000" dirty="0"/>
              <a:t>The Facebook page of the </a:t>
            </a:r>
            <a:r>
              <a:rPr lang="en-US" sz="2000" b="1" dirty="0"/>
              <a:t>Regional Library “Svetoslav </a:t>
            </a:r>
            <a:r>
              <a:rPr lang="en-US" sz="2000" b="1" dirty="0" err="1"/>
              <a:t>Minkov</a:t>
            </a:r>
            <a:r>
              <a:rPr lang="en-US" sz="2000" b="1" dirty="0"/>
              <a:t>“ – Pernik </a:t>
            </a:r>
            <a:r>
              <a:rPr lang="en-US" sz="2000" dirty="0"/>
              <a:t>was created on 30.06.2010.  In the specified period there are only 3 publications, showing quite low activity. The first two posts are about announcing the beginning of the lockdown. </a:t>
            </a:r>
            <a:endParaRPr lang="bg-BG" sz="2000" dirty="0"/>
          </a:p>
        </p:txBody>
      </p:sp>
      <p:sp>
        <p:nvSpPr>
          <p:cNvPr id="12"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a:t>
            </a:r>
            <a:r>
              <a:rPr lang="en-US" sz="2200" b="1" dirty="0" smtClean="0">
                <a:solidFill>
                  <a:schemeClr val="accent2">
                    <a:lumMod val="40000"/>
                    <a:lumOff val="60000"/>
                  </a:schemeClr>
                </a:solidFill>
                <a:effectLst>
                  <a:outerShdw blurRad="38100" dist="38100" dir="2700000" algn="tl">
                    <a:srgbClr val="000000">
                      <a:alpha val="43137"/>
                    </a:srgbClr>
                  </a:outerShdw>
                </a:effectLst>
              </a:rPr>
              <a:t>REGIONAL LIBRARIES from </a:t>
            </a:r>
            <a:r>
              <a:rPr lang="en-US" sz="2200" b="1" dirty="0">
                <a:solidFill>
                  <a:schemeClr val="accent2">
                    <a:lumMod val="40000"/>
                    <a:lumOff val="60000"/>
                  </a:schemeClr>
                </a:solidFill>
                <a:effectLst>
                  <a:outerShdw blurRad="38100" dist="38100" dir="2700000" algn="tl">
                    <a:srgbClr val="000000">
                      <a:alpha val="43137"/>
                    </a:srgbClr>
                  </a:outerShdw>
                </a:effectLst>
              </a:rPr>
              <a:t>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sp>
        <p:nvSpPr>
          <p:cNvPr id="13" name="Заглавие 1"/>
          <p:cNvSpPr txBox="1">
            <a:spLocks/>
          </p:cNvSpPr>
          <p:nvPr/>
        </p:nvSpPr>
        <p:spPr bwMode="gray">
          <a:xfrm>
            <a:off x="687978" y="564041"/>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pic>
        <p:nvPicPr>
          <p:cNvPr id="14" name="Картина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5" name="Текстово поле 14"/>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185230326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номер на слайда 1"/>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Правоъгълник 4"/>
          <p:cNvSpPr/>
          <p:nvPr/>
        </p:nvSpPr>
        <p:spPr>
          <a:xfrm>
            <a:off x="581923" y="2378186"/>
            <a:ext cx="11126751" cy="3170099"/>
          </a:xfrm>
          <a:prstGeom prst="rect">
            <a:avLst/>
          </a:prstGeom>
        </p:spPr>
        <p:txBody>
          <a:bodyPr wrap="square">
            <a:spAutoFit/>
          </a:bodyPr>
          <a:lstStyle/>
          <a:p>
            <a:pPr algn="just">
              <a:spcBef>
                <a:spcPts val="400"/>
              </a:spcBef>
              <a:spcAft>
                <a:spcPts val="200"/>
              </a:spcAft>
            </a:pPr>
            <a:r>
              <a:rPr lang="en-US" sz="2000" dirty="0">
                <a:ea typeface="Times New Roman" panose="02020603050405020304" pitchFamily="18" charset="0"/>
                <a:cs typeface="Times New Roman" panose="02020603050405020304" pitchFamily="18" charset="0"/>
              </a:rPr>
              <a:t>The Facebook page of the </a:t>
            </a:r>
            <a:r>
              <a:rPr lang="en-US" sz="2000" b="1" dirty="0">
                <a:ea typeface="Times New Roman" panose="02020603050405020304" pitchFamily="18" charset="0"/>
                <a:cs typeface="Times New Roman" panose="02020603050405020304" pitchFamily="18" charset="0"/>
              </a:rPr>
              <a:t>Sofia Library – Children’s Department </a:t>
            </a:r>
            <a:r>
              <a:rPr lang="en-US" sz="2000" dirty="0">
                <a:ea typeface="Times New Roman" panose="02020603050405020304" pitchFamily="18" charset="0"/>
                <a:cs typeface="Times New Roman" panose="02020603050405020304" pitchFamily="18" charset="0"/>
              </a:rPr>
              <a:t>was created on 13.12.2016 and has over 3 900 followers as of January 2021. On the occasion of April 2 – Children’s Book Day, a photo was published of the Children’s Department with a wish for the readers, which collected 212 likes, 13 comments and 19 shares. Following is a post for the resumption of the “Fairy Tale Hour” initiative, but in a virtual format. The compilation of a virtual cookbook with recipes from children’s books begins, in which readers can send their cooking specialties. In mid-April, the challenge for a photo with hashtag (Alone with your library) begins, as those who send the most artistic and original photo works, receive books with autographs from famous Bulgarian </a:t>
            </a:r>
            <a:r>
              <a:rPr lang="en-US" sz="2000" dirty="0" smtClean="0">
                <a:ea typeface="Times New Roman" panose="02020603050405020304" pitchFamily="18" charset="0"/>
                <a:cs typeface="Times New Roman" panose="02020603050405020304" pitchFamily="18" charset="0"/>
              </a:rPr>
              <a:t>authors. </a:t>
            </a:r>
            <a:r>
              <a:rPr lang="en-US" sz="2000" dirty="0">
                <a:ea typeface="Times New Roman" panose="02020603050405020304" pitchFamily="18" charset="0"/>
                <a:cs typeface="Times New Roman" panose="02020603050405020304" pitchFamily="18" charset="0"/>
              </a:rPr>
              <a:t>On May 2, 2020, the first online meeting of the Artichoke Readers’ Club was </a:t>
            </a:r>
            <a:r>
              <a:rPr lang="en-US" sz="2000" dirty="0" smtClean="0">
                <a:ea typeface="Times New Roman" panose="02020603050405020304" pitchFamily="18" charset="0"/>
                <a:cs typeface="Times New Roman" panose="02020603050405020304" pitchFamily="18" charset="0"/>
              </a:rPr>
              <a:t>organized.</a:t>
            </a:r>
            <a:endParaRPr lang="en-US" sz="2000" dirty="0">
              <a:ea typeface="Times New Roman" panose="02020603050405020304" pitchFamily="18" charset="0"/>
              <a:cs typeface="Times New Roman" panose="02020603050405020304" pitchFamily="18" charset="0"/>
            </a:endParaRPr>
          </a:p>
        </p:txBody>
      </p:sp>
      <p:sp>
        <p:nvSpPr>
          <p:cNvPr id="9"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a:t>
            </a:r>
            <a:r>
              <a:rPr lang="en-US" sz="2200" b="1" dirty="0" smtClean="0">
                <a:solidFill>
                  <a:schemeClr val="accent2">
                    <a:lumMod val="40000"/>
                    <a:lumOff val="60000"/>
                  </a:schemeClr>
                </a:solidFill>
                <a:effectLst>
                  <a:outerShdw blurRad="38100" dist="38100" dir="2700000" algn="tl">
                    <a:srgbClr val="000000">
                      <a:alpha val="43137"/>
                    </a:srgbClr>
                  </a:outerShdw>
                </a:effectLst>
              </a:rPr>
              <a:t>REGIONAL LIBRARIES from </a:t>
            </a:r>
            <a:r>
              <a:rPr lang="en-US" sz="2200" b="1" dirty="0">
                <a:solidFill>
                  <a:schemeClr val="accent2">
                    <a:lumMod val="40000"/>
                    <a:lumOff val="60000"/>
                  </a:schemeClr>
                </a:solidFill>
                <a:effectLst>
                  <a:outerShdw blurRad="38100" dist="38100" dir="2700000" algn="tl">
                    <a:srgbClr val="000000">
                      <a:alpha val="43137"/>
                    </a:srgbClr>
                  </a:outerShdw>
                </a:effectLst>
              </a:rPr>
              <a:t>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sp>
        <p:nvSpPr>
          <p:cNvPr id="12" name="Заглавие 1"/>
          <p:cNvSpPr txBox="1">
            <a:spLocks/>
          </p:cNvSpPr>
          <p:nvPr/>
        </p:nvSpPr>
        <p:spPr bwMode="gray">
          <a:xfrm>
            <a:off x="687978" y="564041"/>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pic>
        <p:nvPicPr>
          <p:cNvPr id="13" name="Картина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4" name="Текстово поле 13"/>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2675500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87680" y="2603500"/>
            <a:ext cx="11129554" cy="3416300"/>
          </a:xfrm>
        </p:spPr>
        <p:txBody>
          <a:bodyPr>
            <a:normAutofit/>
          </a:bodyPr>
          <a:lstStyle/>
          <a:p>
            <a:pPr marL="0" indent="0">
              <a:buNone/>
            </a:pPr>
            <a:r>
              <a:rPr lang="en-US" sz="2000" dirty="0">
                <a:solidFill>
                  <a:schemeClr val="tx1"/>
                </a:solidFill>
              </a:rPr>
              <a:t>The main page of </a:t>
            </a:r>
            <a:r>
              <a:rPr lang="en-US" sz="2000" b="1" dirty="0">
                <a:solidFill>
                  <a:schemeClr val="tx1"/>
                </a:solidFill>
              </a:rPr>
              <a:t>Sofia Library </a:t>
            </a:r>
            <a:r>
              <a:rPr lang="en-US" sz="2000" dirty="0">
                <a:solidFill>
                  <a:schemeClr val="tx1"/>
                </a:solidFill>
              </a:rPr>
              <a:t>was created on 05.05.2011 and has over 13 100 followers. The announcement with closing the library gets 39 likes, 7 comments and 21 shares. The following initiative is well-responded and all publications are tagged with #</a:t>
            </a:r>
            <a:r>
              <a:rPr lang="en-US" sz="2000" dirty="0" err="1" smtClean="0">
                <a:solidFill>
                  <a:schemeClr val="tx1"/>
                </a:solidFill>
              </a:rPr>
              <a:t>AtSchoolWithSofiaLibrary</a:t>
            </a:r>
            <a:r>
              <a:rPr lang="en-US" sz="2000" dirty="0">
                <a:solidFill>
                  <a:schemeClr val="tx1"/>
                </a:solidFill>
              </a:rPr>
              <a:t>. The following publications include another posts with different photos, but the same #. Inspired by the forced isolation, the Sofia Library took the initiative “Poetry without </a:t>
            </a:r>
            <a:r>
              <a:rPr lang="en-US" sz="2000" dirty="0" smtClean="0">
                <a:solidFill>
                  <a:schemeClr val="tx1"/>
                </a:solidFill>
              </a:rPr>
              <a:t>quarantine”.</a:t>
            </a:r>
          </a:p>
          <a:p>
            <a:pPr marL="0" indent="0">
              <a:buNone/>
            </a:pPr>
            <a:r>
              <a:rPr lang="en-US" sz="2000" dirty="0">
                <a:solidFill>
                  <a:schemeClr val="tx1"/>
                </a:solidFill>
              </a:rPr>
              <a:t>The official Facebook page of the </a:t>
            </a:r>
            <a:r>
              <a:rPr lang="en-US" sz="2000" b="1" dirty="0">
                <a:solidFill>
                  <a:schemeClr val="tx1"/>
                </a:solidFill>
              </a:rPr>
              <a:t>Regional Library “</a:t>
            </a:r>
            <a:r>
              <a:rPr lang="en-US" sz="2000" b="1" dirty="0" err="1">
                <a:solidFill>
                  <a:schemeClr val="tx1"/>
                </a:solidFill>
              </a:rPr>
              <a:t>Dimitar</a:t>
            </a:r>
            <a:r>
              <a:rPr lang="en-US" sz="2000" b="1" dirty="0">
                <a:solidFill>
                  <a:schemeClr val="tx1"/>
                </a:solidFill>
              </a:rPr>
              <a:t> </a:t>
            </a:r>
            <a:r>
              <a:rPr lang="en-US" sz="2000" b="1" dirty="0" err="1">
                <a:solidFill>
                  <a:schemeClr val="tx1"/>
                </a:solidFill>
              </a:rPr>
              <a:t>Talev</a:t>
            </a:r>
            <a:r>
              <a:rPr lang="en-US" sz="2000" b="1" dirty="0">
                <a:solidFill>
                  <a:schemeClr val="tx1"/>
                </a:solidFill>
              </a:rPr>
              <a:t>” – Blagoevgrad </a:t>
            </a:r>
            <a:r>
              <a:rPr lang="en-US" sz="2000" dirty="0">
                <a:solidFill>
                  <a:schemeClr val="tx1"/>
                </a:solidFill>
              </a:rPr>
              <a:t>was established on 19.09.2013 and has over 1 400 followers. On the occasion of Easter, they offer instructions for painting eggs with wax and red beets, showing their </a:t>
            </a:r>
            <a:r>
              <a:rPr lang="en-US" sz="2000" dirty="0" smtClean="0">
                <a:solidFill>
                  <a:schemeClr val="tx1"/>
                </a:solidFill>
              </a:rPr>
              <a:t>creations</a:t>
            </a:r>
            <a:endParaRPr lang="en-US" sz="2000" dirty="0">
              <a:solidFill>
                <a:schemeClr val="tx1"/>
              </a:solidFill>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Заглавие 1"/>
          <p:cNvSpPr txBox="1">
            <a:spLocks/>
          </p:cNvSpPr>
          <p:nvPr/>
        </p:nvSpPr>
        <p:spPr bwMode="gray">
          <a:xfrm>
            <a:off x="687978" y="564041"/>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6"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a:t>
            </a:r>
            <a:r>
              <a:rPr lang="en-US" sz="2200" b="1" dirty="0" smtClean="0">
                <a:solidFill>
                  <a:schemeClr val="accent2">
                    <a:lumMod val="40000"/>
                    <a:lumOff val="60000"/>
                  </a:schemeClr>
                </a:solidFill>
                <a:effectLst>
                  <a:outerShdw blurRad="38100" dist="38100" dir="2700000" algn="tl">
                    <a:srgbClr val="000000">
                      <a:alpha val="43137"/>
                    </a:srgbClr>
                  </a:outerShdw>
                </a:effectLst>
              </a:rPr>
              <a:t>REGIONAL LIBRARIES from </a:t>
            </a:r>
            <a:r>
              <a:rPr lang="en-US" sz="2200" b="1" dirty="0">
                <a:solidFill>
                  <a:schemeClr val="accent2">
                    <a:lumMod val="40000"/>
                    <a:lumOff val="60000"/>
                  </a:schemeClr>
                </a:solidFill>
                <a:effectLst>
                  <a:outerShdw blurRad="38100" dist="38100" dir="2700000" algn="tl">
                    <a:srgbClr val="000000">
                      <a:alpha val="43137"/>
                    </a:srgbClr>
                  </a:outerShdw>
                </a:effectLst>
              </a:rPr>
              <a:t>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sp>
        <p:nvSpPr>
          <p:cNvPr id="7" name="Текстово поле 6"/>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Tree>
    <p:extLst>
      <p:ext uri="{BB962C8B-B14F-4D97-AF65-F5344CB8AC3E}">
        <p14:creationId xmlns:p14="http://schemas.microsoft.com/office/powerpoint/2010/main" val="70155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2606" y="283397"/>
            <a:ext cx="9784080" cy="1508760"/>
          </a:xfrm>
        </p:spPr>
        <p:txBody>
          <a:bodyPr/>
          <a:lstStyle/>
          <a:p>
            <a:pPr lvl="0"/>
            <a:r>
              <a:rPr lang="en-GB" b="1" cap="all" dirty="0" smtClean="0">
                <a:solidFill>
                  <a:schemeClr val="accent2">
                    <a:lumMod val="40000"/>
                    <a:lumOff val="60000"/>
                  </a:schemeClr>
                </a:solidFill>
                <a:effectLst>
                  <a:outerShdw blurRad="38100" dist="38100" dir="2700000" algn="tl">
                    <a:srgbClr val="000000">
                      <a:alpha val="43137"/>
                    </a:srgbClr>
                  </a:outerShdw>
                </a:effectLst>
              </a:rPr>
              <a:t>CONCLUSIONS</a:t>
            </a:r>
            <a:endParaRPr lang="bg-BG" dirty="0">
              <a:solidFill>
                <a:schemeClr val="accent2">
                  <a:lumMod val="40000"/>
                  <a:lumOff val="6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401646" y="2282474"/>
            <a:ext cx="11142585" cy="4023286"/>
          </a:xfrm>
        </p:spPr>
        <p:txBody>
          <a:bodyPr>
            <a:noAutofit/>
          </a:bodyPr>
          <a:lstStyle/>
          <a:p>
            <a:pPr marL="0" indent="0">
              <a:buNone/>
            </a:pPr>
            <a:r>
              <a:rPr lang="en-US" sz="2000" dirty="0" smtClean="0">
                <a:solidFill>
                  <a:schemeClr val="tx1"/>
                </a:solidFill>
              </a:rPr>
              <a:t>In </a:t>
            </a:r>
            <a:r>
              <a:rPr lang="en-US" sz="2000" dirty="0">
                <a:solidFill>
                  <a:schemeClr val="tx1"/>
                </a:solidFill>
              </a:rPr>
              <a:t>the last ten years, social networks have become an integral part of the daily life not only of young people, but also of all age groups in society. </a:t>
            </a:r>
            <a:r>
              <a:rPr lang="en-US" sz="2000" dirty="0" smtClean="0">
                <a:solidFill>
                  <a:schemeClr val="tx1"/>
                </a:solidFill>
              </a:rPr>
              <a:t>In </a:t>
            </a:r>
            <a:r>
              <a:rPr lang="en-US" sz="2000" dirty="0">
                <a:solidFill>
                  <a:schemeClr val="tx1"/>
                </a:solidFill>
              </a:rPr>
              <a:t>the beginning of 2020 the World Health Organization (WHO) declared the spread of COVID-19 as a pandemic, as the spread was rapid and at a fast pace covered across the globe, which was the cause of social isolation and people had to spend more time at </a:t>
            </a:r>
            <a:r>
              <a:rPr lang="en-US" sz="2000" dirty="0" smtClean="0">
                <a:solidFill>
                  <a:schemeClr val="tx1"/>
                </a:solidFill>
              </a:rPr>
              <a:t>home.</a:t>
            </a:r>
          </a:p>
          <a:p>
            <a:pPr marL="0" indent="0">
              <a:buNone/>
            </a:pPr>
            <a:r>
              <a:rPr lang="en-US" sz="2000" dirty="0" smtClean="0">
                <a:solidFill>
                  <a:schemeClr val="tx1"/>
                </a:solidFill>
              </a:rPr>
              <a:t>This </a:t>
            </a:r>
            <a:r>
              <a:rPr lang="en-US" sz="2000" dirty="0">
                <a:solidFill>
                  <a:schemeClr val="tx1"/>
                </a:solidFill>
              </a:rPr>
              <a:t>thesis is confirmed by the conducted research – there is an increased activity of the publications on Facebook of all the studied educational initiatives of cultural institutions in the conditions of lockdown</a:t>
            </a:r>
            <a:r>
              <a:rPr lang="en-US" sz="2000" dirty="0" smtClean="0">
                <a:solidFill>
                  <a:schemeClr val="tx1"/>
                </a:solidFill>
              </a:rPr>
              <a:t>. On </a:t>
            </a:r>
            <a:r>
              <a:rPr lang="en-US" sz="2000" dirty="0">
                <a:solidFill>
                  <a:schemeClr val="tx1"/>
                </a:solidFill>
              </a:rPr>
              <a:t>the positive side, it can be interpreted that some of the museums and libraries create their own pages in the social network precisely because of their discontinued work on site and the need to engage audiences through the Internet and virtual communication with users</a:t>
            </a:r>
            <a:r>
              <a:rPr lang="en-US" sz="2000" dirty="0" smtClean="0">
                <a:solidFill>
                  <a:schemeClr val="tx1"/>
                </a:solidFill>
              </a:rPr>
              <a:t>.</a:t>
            </a:r>
            <a:endParaRPr lang="en-US" sz="2000" dirty="0">
              <a:solidFill>
                <a:schemeClr val="tx1"/>
              </a:solidFill>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78161563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80321" y="275467"/>
            <a:ext cx="9784080" cy="1508760"/>
          </a:xfrm>
        </p:spPr>
        <p:txBody>
          <a:bodyPr/>
          <a:lstStyle/>
          <a:p>
            <a:r>
              <a:rPr lang="en-GB" b="1" cap="all" dirty="0" smtClean="0">
                <a:solidFill>
                  <a:schemeClr val="accent2">
                    <a:lumMod val="40000"/>
                    <a:lumOff val="60000"/>
                  </a:schemeClr>
                </a:solidFill>
                <a:effectLst>
                  <a:outerShdw blurRad="38100" dist="38100" dir="2700000" algn="tl">
                    <a:srgbClr val="000000">
                      <a:alpha val="43137"/>
                    </a:srgbClr>
                  </a:outerShdw>
                </a:effectLst>
              </a:rPr>
              <a:t>ACKNOWLEDGEMENTS</a:t>
            </a:r>
            <a:endParaRPr lang="bg-BG" dirty="0">
              <a:solidFill>
                <a:schemeClr val="accent2">
                  <a:lumMod val="40000"/>
                  <a:lumOff val="6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680321" y="2336873"/>
            <a:ext cx="10118308" cy="2170959"/>
          </a:xfrm>
        </p:spPr>
        <p:txBody>
          <a:bodyPr/>
          <a:lstStyle/>
          <a:p>
            <a:pPr marL="0" indent="0">
              <a:buNone/>
            </a:pPr>
            <a:r>
              <a:rPr lang="en-US" dirty="0">
                <a:solidFill>
                  <a:schemeClr val="tx1"/>
                </a:solidFill>
                <a:effectLst>
                  <a:outerShdw blurRad="38100" dist="38100" dir="2700000" algn="tl">
                    <a:srgbClr val="000000">
                      <a:alpha val="43137"/>
                    </a:srgbClr>
                  </a:outerShdw>
                </a:effectLst>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 № KP-06-M35/3 from 18.12.2019, led by Assist. Sonya </a:t>
            </a:r>
            <a:r>
              <a:rPr lang="en-US" dirty="0" err="1">
                <a:solidFill>
                  <a:schemeClr val="tx1"/>
                </a:solidFill>
                <a:effectLst>
                  <a:outerShdw blurRad="38100" dist="38100" dir="2700000" algn="tl">
                    <a:srgbClr val="000000">
                      <a:alpha val="43137"/>
                    </a:srgbClr>
                  </a:outerShdw>
                </a:effectLst>
              </a:rPr>
              <a:t>Spasova</a:t>
            </a:r>
            <a:r>
              <a:rPr lang="en-US" dirty="0">
                <a:solidFill>
                  <a:schemeClr val="tx1"/>
                </a:solidFill>
                <a:effectLst>
                  <a:outerShdw blurRad="38100" dist="38100" dir="2700000" algn="tl">
                    <a:srgbClr val="000000">
                      <a:alpha val="43137"/>
                    </a:srgbClr>
                  </a:outerShdw>
                </a:effectLst>
              </a:rPr>
              <a:t>, PhD.</a:t>
            </a:r>
          </a:p>
          <a:p>
            <a:pPr marL="0" indent="0">
              <a:buNone/>
            </a:pPr>
            <a:r>
              <a:rPr lang="en-US" dirty="0">
                <a:solidFill>
                  <a:schemeClr val="tx1"/>
                </a:solidFill>
                <a:effectLst>
                  <a:outerShdw blurRad="38100" dist="38100" dir="2700000" algn="tl">
                    <a:srgbClr val="000000">
                      <a:alpha val="43137"/>
                    </a:srgbClr>
                  </a:outerShdw>
                </a:effectLst>
              </a:rPr>
              <a:t>For more information: Official website of the project – https://educulture.unibit.bg/; Facebook page – https://www.facebook.com/eduCulturebg</a:t>
            </a:r>
            <a:endParaRPr lang="en-US" dirty="0">
              <a:solidFill>
                <a:schemeClr val="tx1"/>
              </a:solidFill>
              <a:effectLst>
                <a:outerShdw blurRad="38100" dist="38100" dir="2700000" algn="tl">
                  <a:srgbClr val="000000">
                    <a:alpha val="43137"/>
                  </a:srgbClr>
                </a:outerShdw>
              </a:effectLst>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5" name="Картина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5" y="4857037"/>
            <a:ext cx="6641266" cy="1346202"/>
          </a:xfrm>
          <a:prstGeom prst="rect">
            <a:avLst/>
          </a:prstGeom>
        </p:spPr>
      </p:pic>
      <p:pic>
        <p:nvPicPr>
          <p:cNvPr id="7"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3"/>
          <a:srcRect/>
          <a:stretch>
            <a:fillRect/>
          </a:stretch>
        </p:blipFill>
        <p:spPr bwMode="auto">
          <a:xfrm>
            <a:off x="8779423" y="5060478"/>
            <a:ext cx="1287685" cy="947174"/>
          </a:xfrm>
          <a:prstGeom prst="rect">
            <a:avLst/>
          </a:prstGeom>
          <a:noFill/>
          <a:ln w="9525">
            <a:noFill/>
            <a:miter lim="800000"/>
            <a:headEnd/>
            <a:tailEnd/>
          </a:ln>
        </p:spPr>
      </p:pic>
      <p:pic>
        <p:nvPicPr>
          <p:cNvPr id="9" name="Картина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570810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556900" y="548640"/>
            <a:ext cx="8596668" cy="1320800"/>
          </a:xfrm>
        </p:spPr>
        <p:txBody>
          <a:bodyPr>
            <a:normAutofit/>
          </a:bodyPr>
          <a:lstStyle/>
          <a:p>
            <a:r>
              <a:rPr lang="en-US" b="1" dirty="0">
                <a:solidFill>
                  <a:schemeClr val="accent2">
                    <a:lumMod val="40000"/>
                    <a:lumOff val="60000"/>
                  </a:schemeClr>
                </a:solidFill>
                <a:effectLst>
                  <a:outerShdw blurRad="38100" dist="38100" dir="2700000" algn="tl">
                    <a:srgbClr val="000000">
                      <a:alpha val="43137"/>
                    </a:srgbClr>
                  </a:outerShdw>
                </a:effectLst>
              </a:rPr>
              <a:t>THANK YOU FOR YOUR ATTENTION!</a:t>
            </a:r>
            <a:endParaRPr lang="bg-BG" dirty="0">
              <a:solidFill>
                <a:schemeClr val="accent2">
                  <a:lumMod val="40000"/>
                  <a:lumOff val="60000"/>
                </a:schemeClr>
              </a:solidFill>
            </a:endParaRPr>
          </a:p>
        </p:txBody>
      </p:sp>
      <p:sp>
        <p:nvSpPr>
          <p:cNvPr id="3" name="Контейнер за номер на слайда 2"/>
          <p:cNvSpPr>
            <a:spLocks noGrp="1"/>
          </p:cNvSpPr>
          <p:nvPr>
            <p:ph type="sldNum" sz="quarter" idx="12"/>
          </p:nvPr>
        </p:nvSpPr>
        <p:spPr/>
        <p:txBody>
          <a:bodyPr/>
          <a:lstStyle/>
          <a:p>
            <a:fld id="{D57F1E4F-1CFF-5643-939E-217C01CDF565}" type="slidenum">
              <a:rPr lang="en-US" smtClean="0"/>
              <a:pPr/>
              <a:t>16</a:t>
            </a:fld>
            <a:endParaRPr lang="en-US" dirty="0"/>
          </a:p>
        </p:txBody>
      </p:sp>
      <p:sp>
        <p:nvSpPr>
          <p:cNvPr id="12" name="Текстово поле 11"/>
          <p:cNvSpPr txBox="1"/>
          <p:nvPr/>
        </p:nvSpPr>
        <p:spPr>
          <a:xfrm>
            <a:off x="-217840" y="3526974"/>
            <a:ext cx="10985125" cy="1969770"/>
          </a:xfrm>
          <a:prstGeom prst="rect">
            <a:avLst/>
          </a:prstGeom>
          <a:noFill/>
        </p:spPr>
        <p:txBody>
          <a:bodyPr wrap="square" rtlCol="0">
            <a:spAutoFit/>
          </a:bodyPr>
          <a:lstStyle/>
          <a:p>
            <a:pPr algn="ctr"/>
            <a:r>
              <a:rPr lang="en-US" b="1" dirty="0" smtClean="0">
                <a:solidFill>
                  <a:schemeClr val="accent2">
                    <a:lumMod val="50000"/>
                  </a:schemeClr>
                </a:solidFill>
              </a:rPr>
              <a:t>Svetoslava Dimitrova, PhD – e-mail: </a:t>
            </a:r>
            <a:r>
              <a:rPr lang="en-US" b="1" dirty="0" smtClean="0">
                <a:solidFill>
                  <a:schemeClr val="accent2">
                    <a:lumMod val="50000"/>
                  </a:schemeClr>
                </a:solidFill>
                <a:hlinkClick r:id="rId2"/>
              </a:rPr>
              <a:t>s.dimitrova@unibit.bg</a:t>
            </a:r>
            <a:endParaRPr lang="en-US" b="1" dirty="0" smtClean="0">
              <a:solidFill>
                <a:schemeClr val="accent2">
                  <a:lumMod val="50000"/>
                </a:schemeClr>
              </a:solidFill>
            </a:endParaRPr>
          </a:p>
          <a:p>
            <a:pPr algn="ctr"/>
            <a:r>
              <a:rPr lang="en-US" b="1" dirty="0" smtClean="0">
                <a:solidFill>
                  <a:schemeClr val="accent2">
                    <a:lumMod val="50000"/>
                  </a:schemeClr>
                </a:solidFill>
              </a:rPr>
              <a:t>Chief Assist. Sonya </a:t>
            </a:r>
            <a:r>
              <a:rPr lang="en-US" b="1" dirty="0" err="1" smtClean="0">
                <a:solidFill>
                  <a:schemeClr val="accent2">
                    <a:lumMod val="50000"/>
                  </a:schemeClr>
                </a:solidFill>
              </a:rPr>
              <a:t>Spasova</a:t>
            </a:r>
            <a:r>
              <a:rPr lang="en-US" b="1" dirty="0" smtClean="0">
                <a:solidFill>
                  <a:schemeClr val="accent2">
                    <a:lumMod val="50000"/>
                  </a:schemeClr>
                </a:solidFill>
              </a:rPr>
              <a:t>, PhD – e-mail: </a:t>
            </a:r>
            <a:r>
              <a:rPr lang="en-US" b="1" dirty="0" smtClean="0">
                <a:solidFill>
                  <a:schemeClr val="accent2">
                    <a:lumMod val="50000"/>
                  </a:schemeClr>
                </a:solidFill>
                <a:hlinkClick r:id="rId3"/>
              </a:rPr>
              <a:t>s.spasova@unibit.bg</a:t>
            </a:r>
            <a:endParaRPr lang="en-US" b="1" dirty="0" smtClean="0">
              <a:solidFill>
                <a:schemeClr val="accent2">
                  <a:lumMod val="50000"/>
                </a:schemeClr>
              </a:solidFill>
            </a:endParaRPr>
          </a:p>
          <a:p>
            <a:pPr algn="ctr"/>
            <a:r>
              <a:rPr lang="en-US" b="1" dirty="0" smtClean="0">
                <a:solidFill>
                  <a:schemeClr val="accent2">
                    <a:lumMod val="50000"/>
                  </a:schemeClr>
                </a:solidFill>
              </a:rPr>
              <a:t>Student Simona </a:t>
            </a:r>
            <a:r>
              <a:rPr lang="en-US" b="1" dirty="0" err="1" smtClean="0">
                <a:solidFill>
                  <a:schemeClr val="accent2">
                    <a:lumMod val="50000"/>
                  </a:schemeClr>
                </a:solidFill>
              </a:rPr>
              <a:t>Dusheva</a:t>
            </a:r>
            <a:r>
              <a:rPr lang="en-US" b="1" dirty="0" smtClean="0">
                <a:solidFill>
                  <a:schemeClr val="accent2">
                    <a:lumMod val="50000"/>
                  </a:schemeClr>
                </a:solidFill>
              </a:rPr>
              <a:t> – e-mail: </a:t>
            </a:r>
            <a:r>
              <a:rPr lang="en-US" b="1" dirty="0" smtClean="0">
                <a:solidFill>
                  <a:schemeClr val="accent2">
                    <a:lumMod val="50000"/>
                  </a:schemeClr>
                </a:solidFill>
                <a:hlinkClick r:id="rId4"/>
              </a:rPr>
              <a:t>s.dusheva@unibit.bg</a:t>
            </a:r>
            <a:endParaRPr lang="en-US" b="1" dirty="0" smtClean="0">
              <a:solidFill>
                <a:schemeClr val="accent2">
                  <a:lumMod val="50000"/>
                </a:schemeClr>
              </a:solidFill>
            </a:endParaRPr>
          </a:p>
          <a:p>
            <a:pPr algn="ctr"/>
            <a:r>
              <a:rPr lang="en-US" b="1" dirty="0" smtClean="0">
                <a:solidFill>
                  <a:schemeClr val="accent2">
                    <a:lumMod val="50000"/>
                  </a:schemeClr>
                </a:solidFill>
              </a:rPr>
              <a:t>Student </a:t>
            </a:r>
            <a:r>
              <a:rPr lang="en-US" b="1" dirty="0" err="1" smtClean="0">
                <a:solidFill>
                  <a:schemeClr val="accent2">
                    <a:lumMod val="50000"/>
                  </a:schemeClr>
                </a:solidFill>
              </a:rPr>
              <a:t>Panayot</a:t>
            </a:r>
            <a:r>
              <a:rPr lang="en-US" b="1" dirty="0" smtClean="0">
                <a:solidFill>
                  <a:schemeClr val="accent2">
                    <a:lumMod val="50000"/>
                  </a:schemeClr>
                </a:solidFill>
              </a:rPr>
              <a:t> </a:t>
            </a:r>
            <a:r>
              <a:rPr lang="en-US" b="1" dirty="0" err="1" smtClean="0">
                <a:solidFill>
                  <a:schemeClr val="accent2">
                    <a:lumMod val="50000"/>
                  </a:schemeClr>
                </a:solidFill>
              </a:rPr>
              <a:t>Gindev</a:t>
            </a:r>
            <a:r>
              <a:rPr lang="en-US" b="1" dirty="0" smtClean="0">
                <a:solidFill>
                  <a:schemeClr val="accent2">
                    <a:lumMod val="50000"/>
                  </a:schemeClr>
                </a:solidFill>
              </a:rPr>
              <a:t> – e-mail: p.gindev@unibit.bg</a:t>
            </a:r>
          </a:p>
          <a:p>
            <a:pPr algn="ctr"/>
            <a:endParaRPr lang="en-US" b="1" dirty="0" smtClean="0">
              <a:solidFill>
                <a:schemeClr val="accent2">
                  <a:lumMod val="50000"/>
                </a:schemeClr>
              </a:solidFill>
            </a:endParaRPr>
          </a:p>
          <a:p>
            <a:pPr algn="ctr"/>
            <a:r>
              <a:rPr lang="en-US" sz="1600" dirty="0">
                <a:solidFill>
                  <a:schemeClr val="accent2">
                    <a:lumMod val="50000"/>
                  </a:schemeClr>
                </a:solidFill>
              </a:rPr>
              <a:t>University of Library Studies and Information Technologies </a:t>
            </a:r>
            <a:endParaRPr lang="en-US" sz="1600" dirty="0" smtClean="0">
              <a:solidFill>
                <a:schemeClr val="accent2">
                  <a:lumMod val="50000"/>
                </a:schemeClr>
              </a:solidFill>
            </a:endParaRPr>
          </a:p>
          <a:p>
            <a:pPr algn="ctr"/>
            <a:r>
              <a:rPr lang="en-US" sz="1600" dirty="0" smtClean="0">
                <a:solidFill>
                  <a:schemeClr val="accent2">
                    <a:lumMod val="50000"/>
                  </a:schemeClr>
                </a:solidFill>
              </a:rPr>
              <a:t>Sofia, BULGARIA</a:t>
            </a:r>
            <a:endParaRPr lang="en-US" sz="1600" dirty="0">
              <a:solidFill>
                <a:schemeClr val="accent2">
                  <a:lumMod val="50000"/>
                </a:schemeClr>
              </a:solidFill>
            </a:endParaRPr>
          </a:p>
        </p:txBody>
      </p:sp>
      <p:pic>
        <p:nvPicPr>
          <p:cNvPr id="8" name="Картина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04960" y="2971258"/>
            <a:ext cx="2682240" cy="2682240"/>
          </a:xfrm>
          <a:prstGeom prst="rect">
            <a:avLst/>
          </a:prstGeom>
        </p:spPr>
      </p:pic>
      <p:sp>
        <p:nvSpPr>
          <p:cNvPr id="15" name="Текстово поле 14"/>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
        <p:nvSpPr>
          <p:cNvPr id="10" name="Текстово поле 9"/>
          <p:cNvSpPr txBox="1"/>
          <p:nvPr/>
        </p:nvSpPr>
        <p:spPr>
          <a:xfrm>
            <a:off x="3755076" y="2971258"/>
            <a:ext cx="3039291" cy="369332"/>
          </a:xfrm>
          <a:prstGeom prst="rect">
            <a:avLst/>
          </a:prstGeom>
          <a:noFill/>
        </p:spPr>
        <p:txBody>
          <a:bodyPr wrap="square" rtlCol="0">
            <a:spAutoFit/>
          </a:bodyPr>
          <a:lstStyle/>
          <a:p>
            <a:r>
              <a:rPr lang="en-US" dirty="0" smtClean="0">
                <a:solidFill>
                  <a:schemeClr val="accent2">
                    <a:lumMod val="50000"/>
                  </a:schemeClr>
                </a:solidFill>
              </a:rPr>
              <a:t>Contact with the authors:</a:t>
            </a:r>
            <a:endParaRPr lang="bg-BG" dirty="0">
              <a:solidFill>
                <a:schemeClr val="accent2">
                  <a:lumMod val="50000"/>
                </a:schemeClr>
              </a:solidFill>
            </a:endParaRPr>
          </a:p>
        </p:txBody>
      </p:sp>
    </p:spTree>
    <p:extLst>
      <p:ext uri="{BB962C8B-B14F-4D97-AF65-F5344CB8AC3E}">
        <p14:creationId xmlns:p14="http://schemas.microsoft.com/office/powerpoint/2010/main" val="3207114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b="1" dirty="0">
                <a:solidFill>
                  <a:schemeClr val="accent2">
                    <a:lumMod val="40000"/>
                    <a:lumOff val="60000"/>
                  </a:schemeClr>
                </a:solidFill>
                <a:effectLst>
                  <a:outerShdw blurRad="38100" dist="38100" dir="2700000" algn="tl">
                    <a:srgbClr val="000000">
                      <a:alpha val="43137"/>
                    </a:srgbClr>
                  </a:outerShdw>
                </a:effectLst>
              </a:rPr>
              <a:t>Structure of presentation</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1154954" y="2603500"/>
            <a:ext cx="10035785" cy="3416300"/>
          </a:xfrm>
        </p:spPr>
        <p:txBody>
          <a:bodyPr>
            <a:noAutofit/>
          </a:bodyPr>
          <a:lstStyle/>
          <a:p>
            <a:r>
              <a:rPr lang="en-US" sz="2000" dirty="0" smtClean="0">
                <a:solidFill>
                  <a:schemeClr val="tx1"/>
                </a:solidFill>
              </a:rPr>
              <a:t>INTRODUCTION</a:t>
            </a:r>
          </a:p>
          <a:p>
            <a:r>
              <a:rPr lang="en-US" sz="2000" dirty="0" smtClean="0">
                <a:solidFill>
                  <a:schemeClr val="tx1"/>
                </a:solidFill>
              </a:rPr>
              <a:t>METHODOLOGY</a:t>
            </a:r>
          </a:p>
          <a:p>
            <a:r>
              <a:rPr lang="en-US" sz="2000" dirty="0" smtClean="0">
                <a:solidFill>
                  <a:schemeClr val="tx1"/>
                </a:solidFill>
              </a:rPr>
              <a:t>RESULTS</a:t>
            </a:r>
          </a:p>
          <a:p>
            <a:pPr lvl="1"/>
            <a:r>
              <a:rPr lang="en-US" sz="1800" dirty="0" smtClean="0">
                <a:solidFill>
                  <a:schemeClr val="tx1"/>
                </a:solidFill>
              </a:rPr>
              <a:t>Virtual educational initiatives of historical museums from Southwest area</a:t>
            </a:r>
            <a:endParaRPr lang="en-US" sz="1800" dirty="0" smtClean="0">
              <a:solidFill>
                <a:schemeClr val="tx1"/>
              </a:solidFill>
            </a:endParaRPr>
          </a:p>
          <a:p>
            <a:pPr lvl="1"/>
            <a:r>
              <a:rPr lang="en-US" sz="1800" dirty="0" smtClean="0">
                <a:solidFill>
                  <a:schemeClr val="tx1"/>
                </a:solidFill>
              </a:rPr>
              <a:t>Virtual </a:t>
            </a:r>
            <a:r>
              <a:rPr lang="en-US" sz="1800" dirty="0">
                <a:solidFill>
                  <a:schemeClr val="tx1"/>
                </a:solidFill>
              </a:rPr>
              <a:t>educational initiatives of regional libraries from the Southwest </a:t>
            </a:r>
            <a:r>
              <a:rPr lang="en-US" sz="1800" dirty="0" smtClean="0">
                <a:solidFill>
                  <a:schemeClr val="tx1"/>
                </a:solidFill>
              </a:rPr>
              <a:t>area</a:t>
            </a:r>
            <a:endParaRPr lang="en-US" sz="1800" dirty="0" smtClean="0">
              <a:solidFill>
                <a:schemeClr val="tx1"/>
              </a:solidFill>
            </a:endParaRPr>
          </a:p>
          <a:p>
            <a:r>
              <a:rPr lang="en-US" sz="2000" dirty="0" smtClean="0">
                <a:solidFill>
                  <a:schemeClr val="tx1"/>
                </a:solidFill>
              </a:rPr>
              <a:t>CONCLUSIONS</a:t>
            </a:r>
          </a:p>
          <a:p>
            <a:r>
              <a:rPr lang="en-US" sz="2000" dirty="0" smtClean="0">
                <a:solidFill>
                  <a:schemeClr val="tx1"/>
                </a:solidFill>
              </a:rPr>
              <a:t>ACKNOWLEDGEMENTS</a:t>
            </a:r>
          </a:p>
          <a:p>
            <a:r>
              <a:rPr lang="en-US" sz="2000" dirty="0" smtClean="0">
                <a:solidFill>
                  <a:schemeClr val="tx1"/>
                </a:solidFill>
              </a:rPr>
              <a:t>CONTACT </a:t>
            </a:r>
            <a:r>
              <a:rPr lang="en-US" sz="2000" dirty="0" smtClean="0">
                <a:solidFill>
                  <a:schemeClr val="tx1"/>
                </a:solidFill>
              </a:rPr>
              <a:t>WITH THE AUTHORS</a:t>
            </a:r>
          </a:p>
        </p:txBody>
      </p:sp>
      <p:sp>
        <p:nvSpPr>
          <p:cNvPr id="6" name="Контейнер за номер на слайда 5"/>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Текстово поле 4"/>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pic>
        <p:nvPicPr>
          <p:cNvPr id="7" name="Картина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Tree>
    <p:extLst>
      <p:ext uri="{BB962C8B-B14F-4D97-AF65-F5344CB8AC3E}">
        <p14:creationId xmlns:p14="http://schemas.microsoft.com/office/powerpoint/2010/main" val="12791933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1"/>
          <p:cNvSpPr>
            <a:spLocks noGrp="1"/>
          </p:cNvSpPr>
          <p:nvPr>
            <p:ph type="title"/>
          </p:nvPr>
        </p:nvSpPr>
        <p:spPr>
          <a:xfrm>
            <a:off x="677961" y="801188"/>
            <a:ext cx="8596668" cy="896982"/>
          </a:xfrm>
        </p:spPr>
        <p:txBody>
          <a:bodyPr>
            <a:normAutofit/>
          </a:bodyPr>
          <a:lstStyle/>
          <a:p>
            <a:pPr lvl="0"/>
            <a:r>
              <a:rPr lang="en-US" b="1" cap="all" dirty="0" smtClean="0">
                <a:solidFill>
                  <a:schemeClr val="accent2">
                    <a:lumMod val="40000"/>
                    <a:lumOff val="60000"/>
                  </a:schemeClr>
                </a:solidFill>
              </a:rPr>
              <a:t>INTRODUCTION</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488732" y="2569029"/>
            <a:ext cx="11563931" cy="4488884"/>
          </a:xfrm>
        </p:spPr>
        <p:txBody>
          <a:bodyPr>
            <a:normAutofit/>
          </a:bodyPr>
          <a:lstStyle/>
          <a:p>
            <a:pPr marL="0" indent="0">
              <a:buNone/>
            </a:pPr>
            <a:r>
              <a:rPr lang="en-US" sz="2000" dirty="0">
                <a:solidFill>
                  <a:schemeClr val="tx1"/>
                </a:solidFill>
              </a:rPr>
              <a:t>From the end of 2019, a team of young scientists, students, PhD students and postdoctoral students from the University of Library Studies and Information Technologies (Sofia, Bulgaria), are developing a research project KP 06-M35/3 from 18.12.2019 entitled: "Research of contemporary educational programs of cultural institutions in Bulgaria", funded by the National Science Fund, part of the Ministry of Education and Science. </a:t>
            </a:r>
            <a:endParaRPr lang="en-US" sz="2000" dirty="0" smtClean="0">
              <a:solidFill>
                <a:schemeClr val="tx1"/>
              </a:solidFill>
            </a:endParaRPr>
          </a:p>
          <a:p>
            <a:pPr marL="0" indent="0">
              <a:buNone/>
            </a:pPr>
            <a:r>
              <a:rPr lang="en-US" sz="2000" dirty="0" smtClean="0">
                <a:solidFill>
                  <a:schemeClr val="tx1"/>
                </a:solidFill>
              </a:rPr>
              <a:t>One </a:t>
            </a:r>
            <a:r>
              <a:rPr lang="en-US" sz="2000" dirty="0">
                <a:solidFill>
                  <a:schemeClr val="tx1"/>
                </a:solidFill>
              </a:rPr>
              <a:t>of the aspects of the planned activities was to conduct a field study in selected cultural institutions in the country, related to interviewing management representatives and documenting good examples of educational initiatives in the museum and library environment. </a:t>
            </a:r>
            <a:endParaRPr lang="en-US" sz="2000" dirty="0">
              <a:solidFill>
                <a:schemeClr val="tx1"/>
              </a:solidFill>
            </a:endParaRPr>
          </a:p>
        </p:txBody>
      </p:sp>
      <p:sp>
        <p:nvSpPr>
          <p:cNvPr id="7" name="Контейнер за номер на слайда 6"/>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9" name="Картина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27555774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1"/>
          <p:cNvSpPr>
            <a:spLocks noGrp="1"/>
          </p:cNvSpPr>
          <p:nvPr>
            <p:ph type="title"/>
          </p:nvPr>
        </p:nvSpPr>
        <p:spPr>
          <a:xfrm>
            <a:off x="686041" y="801189"/>
            <a:ext cx="8596668" cy="896982"/>
          </a:xfrm>
        </p:spPr>
        <p:txBody>
          <a:bodyPr>
            <a:normAutofit/>
          </a:bodyPr>
          <a:lstStyle/>
          <a:p>
            <a:pPr lvl="0"/>
            <a:r>
              <a:rPr lang="en-US" b="1" cap="all" dirty="0" smtClean="0">
                <a:solidFill>
                  <a:schemeClr val="accent2">
                    <a:lumMod val="40000"/>
                    <a:lumOff val="60000"/>
                  </a:schemeClr>
                </a:solidFill>
              </a:rPr>
              <a:t>INTRODUCTION</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433493" y="2487630"/>
            <a:ext cx="11209867" cy="4606833"/>
          </a:xfrm>
        </p:spPr>
        <p:txBody>
          <a:bodyPr>
            <a:noAutofit/>
          </a:bodyPr>
          <a:lstStyle/>
          <a:p>
            <a:pPr marL="0" indent="0">
              <a:buNone/>
            </a:pPr>
            <a:r>
              <a:rPr lang="en-US" sz="2000" dirty="0">
                <a:solidFill>
                  <a:schemeClr val="tx1"/>
                </a:solidFill>
              </a:rPr>
              <a:t>By order № RD-01-124/13.03.2020 of the Minister of Health in Bulgaria, pursuant to Art. 63 of the Health Act and in connection with the complicating epidemic situation regarding the spread of COVlD-19 in the country, all classes, and all extracurricular activities </a:t>
            </a:r>
            <a:r>
              <a:rPr lang="en-US" sz="2000" dirty="0" smtClean="0">
                <a:solidFill>
                  <a:schemeClr val="tx1"/>
                </a:solidFill>
              </a:rPr>
              <a:t>in </a:t>
            </a:r>
            <a:r>
              <a:rPr lang="en-US" sz="2000" dirty="0">
                <a:solidFill>
                  <a:schemeClr val="tx1"/>
                </a:solidFill>
              </a:rPr>
              <a:t>schools and universities and in other educational institutions and organizations were suspended. </a:t>
            </a:r>
            <a:endParaRPr lang="en-US" sz="2000" dirty="0" smtClean="0">
              <a:solidFill>
                <a:schemeClr val="tx1"/>
              </a:solidFill>
            </a:endParaRPr>
          </a:p>
          <a:p>
            <a:pPr marL="0" indent="0">
              <a:buNone/>
            </a:pPr>
            <a:r>
              <a:rPr lang="en-US" sz="2000" dirty="0" smtClean="0">
                <a:solidFill>
                  <a:schemeClr val="tx1"/>
                </a:solidFill>
              </a:rPr>
              <a:t>Educational </a:t>
            </a:r>
            <a:r>
              <a:rPr lang="en-US" sz="2000" dirty="0">
                <a:solidFill>
                  <a:schemeClr val="tx1"/>
                </a:solidFill>
              </a:rPr>
              <a:t>programs implemented in museums and libraries are most often aimed at school-age children, with many schools in the country actively conducting extracurricular activities together with cultural institutions. The announcement of a lockdown and the transition to distance learning provokes many of these organizations to reach their audiences using modern information and communication technologies and the Internet</a:t>
            </a:r>
            <a:r>
              <a:rPr lang="en-US" sz="2000" dirty="0" smtClean="0">
                <a:solidFill>
                  <a:schemeClr val="tx1"/>
                </a:solidFill>
              </a:rPr>
              <a:t>.</a:t>
            </a:r>
            <a:endParaRPr lang="en-US" sz="2000" dirty="0">
              <a:solidFill>
                <a:schemeClr val="tx1"/>
              </a:solidFill>
            </a:endParaRPr>
          </a:p>
        </p:txBody>
      </p:sp>
      <p:sp>
        <p:nvSpPr>
          <p:cNvPr id="7" name="Контейнер за номер на слайда 6"/>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9" name="Картина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26320633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03459" y="792480"/>
            <a:ext cx="8596668" cy="836023"/>
          </a:xfrm>
        </p:spPr>
        <p:txBody>
          <a:bodyPr/>
          <a:lstStyle/>
          <a:p>
            <a:pPr lvl="0"/>
            <a:r>
              <a:rPr lang="en-US" b="1" cap="all" dirty="0" smtClean="0">
                <a:solidFill>
                  <a:schemeClr val="accent2">
                    <a:lumMod val="40000"/>
                    <a:lumOff val="60000"/>
                  </a:schemeClr>
                </a:solidFill>
              </a:rPr>
              <a:t>METHODOLOGY</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549210" y="2341970"/>
            <a:ext cx="11285739" cy="4438985"/>
          </a:xfrm>
        </p:spPr>
        <p:txBody>
          <a:bodyPr>
            <a:noAutofit/>
          </a:bodyPr>
          <a:lstStyle/>
          <a:p>
            <a:pPr marL="0" indent="0">
              <a:buNone/>
            </a:pPr>
            <a:r>
              <a:rPr lang="en-US" sz="2000" dirty="0">
                <a:solidFill>
                  <a:schemeClr val="tx1"/>
                </a:solidFill>
              </a:rPr>
              <a:t>This paper presents the results of a research, aimed at the educational initiatives of some of the Bulgarian history museums and regional libraries, initiated and shared on social networks in the conditions of lockdown for the period 13 March – 13 May 2020. The aim of this paper is to present some good examples for innovative approaches in the field of non-formal education in the Internet environment. </a:t>
            </a:r>
            <a:endParaRPr lang="en-US" sz="2000" dirty="0" smtClean="0">
              <a:solidFill>
                <a:schemeClr val="tx1"/>
              </a:solidFill>
            </a:endParaRPr>
          </a:p>
          <a:p>
            <a:pPr marL="0" indent="0">
              <a:buNone/>
            </a:pPr>
            <a:r>
              <a:rPr lang="en-US" sz="2000" dirty="0">
                <a:solidFill>
                  <a:schemeClr val="tx1"/>
                </a:solidFill>
              </a:rPr>
              <a:t>There is one national history museum, one national library, 27 regional history museums and 27 regional libraries in Bulgaria. Due to their large total number, the educational initiatives for the indicated period of a part of them are presented </a:t>
            </a:r>
            <a:r>
              <a:rPr lang="en-US" sz="2000" dirty="0" smtClean="0">
                <a:solidFill>
                  <a:schemeClr val="tx1"/>
                </a:solidFill>
              </a:rPr>
              <a:t>here.</a:t>
            </a:r>
          </a:p>
          <a:p>
            <a:pPr marL="0" indent="0">
              <a:buNone/>
            </a:pPr>
            <a:r>
              <a:rPr lang="en-US" sz="2000" dirty="0" smtClean="0">
                <a:solidFill>
                  <a:schemeClr val="tx1"/>
                </a:solidFill>
              </a:rPr>
              <a:t>The </a:t>
            </a:r>
            <a:r>
              <a:rPr lang="en-US" sz="2000" dirty="0">
                <a:solidFill>
                  <a:schemeClr val="tx1"/>
                </a:solidFill>
              </a:rPr>
              <a:t>object of research are the educational initiatives of cultural organizations (museums and libraries) from the </a:t>
            </a:r>
            <a:r>
              <a:rPr lang="en-US" sz="2000" b="1" dirty="0">
                <a:solidFill>
                  <a:schemeClr val="tx1"/>
                </a:solidFill>
              </a:rPr>
              <a:t>South-Western area </a:t>
            </a:r>
            <a:r>
              <a:rPr lang="en-US" sz="2000" dirty="0">
                <a:solidFill>
                  <a:schemeClr val="tx1"/>
                </a:solidFill>
              </a:rPr>
              <a:t>for planning in an online environment through the possibilities of the social network </a:t>
            </a:r>
            <a:r>
              <a:rPr lang="en-US" sz="2000" dirty="0" smtClean="0">
                <a:solidFill>
                  <a:schemeClr val="tx1"/>
                </a:solidFill>
              </a:rPr>
              <a:t>Facebook.</a:t>
            </a:r>
            <a:endParaRPr lang="en-US" sz="2000" dirty="0">
              <a:solidFill>
                <a:schemeClr val="tx1"/>
              </a:solidFill>
            </a:endParaRPr>
          </a:p>
        </p:txBody>
      </p:sp>
      <p:sp>
        <p:nvSpPr>
          <p:cNvPr id="7" name="Контейнер за номер на слайда 6"/>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9" name="Картина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54743883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61852" y="573315"/>
            <a:ext cx="8997889" cy="132080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461779" y="2390503"/>
            <a:ext cx="10728960" cy="4972594"/>
          </a:xfrm>
        </p:spPr>
        <p:txBody>
          <a:bodyPr>
            <a:noAutofit/>
          </a:bodyPr>
          <a:lstStyle/>
          <a:p>
            <a:pPr marL="0" indent="0">
              <a:buNone/>
            </a:pPr>
            <a:r>
              <a:rPr lang="en-US" sz="2000" dirty="0">
                <a:solidFill>
                  <a:schemeClr val="tx1"/>
                </a:solidFill>
              </a:rPr>
              <a:t>The </a:t>
            </a:r>
            <a:r>
              <a:rPr lang="en-US" sz="2000" b="1" dirty="0">
                <a:solidFill>
                  <a:schemeClr val="tx1"/>
                </a:solidFill>
              </a:rPr>
              <a:t>Southwestern </a:t>
            </a:r>
            <a:r>
              <a:rPr lang="en-US" sz="2000" dirty="0">
                <a:solidFill>
                  <a:schemeClr val="tx1"/>
                </a:solidFill>
              </a:rPr>
              <a:t>planning area in the Republic of Bulgaria includes four regional cities, including the capital Sofia. It finds positive trends in the development of the knowledge economy, innovation and high technology, research and the retention of the intellectual elite with more attractive opportunities for professional and personal realization of young people. Tourism is one of the priority sectors in the region due to the presence of cultural and natural values, traditions and potential for various forms and products, planned broad interaction between state and local authorities, tourism business, academic circles, media, NGOs and local communities and application of information and communication technologies </a:t>
            </a:r>
            <a:endParaRPr lang="en-US" sz="2000" dirty="0">
              <a:solidFill>
                <a:schemeClr val="tx1"/>
              </a:solidFill>
            </a:endParaRPr>
          </a:p>
        </p:txBody>
      </p:sp>
      <p:sp>
        <p:nvSpPr>
          <p:cNvPr id="8" name="Контейнер за номер на слайда 7"/>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1" name="Картина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2" name="Текстово поле 11"/>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2985375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лавие 1"/>
          <p:cNvSpPr>
            <a:spLocks noGrp="1"/>
          </p:cNvSpPr>
          <p:nvPr>
            <p:ph type="title"/>
          </p:nvPr>
        </p:nvSpPr>
        <p:spPr>
          <a:xfrm>
            <a:off x="687978" y="564041"/>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639911" y="2328115"/>
            <a:ext cx="11412752" cy="4529885"/>
          </a:xfrm>
        </p:spPr>
        <p:txBody>
          <a:bodyPr>
            <a:normAutofit/>
          </a:bodyPr>
          <a:lstStyle/>
          <a:p>
            <a:pPr marL="0" lvl="0" indent="0">
              <a:buNone/>
            </a:pPr>
            <a:r>
              <a:rPr lang="en-US" sz="2000" dirty="0">
                <a:solidFill>
                  <a:schemeClr val="tx1"/>
                </a:solidFill>
              </a:rPr>
              <a:t>The official Facebook page of </a:t>
            </a:r>
            <a:r>
              <a:rPr lang="en-US" sz="2000" b="1" dirty="0" err="1">
                <a:solidFill>
                  <a:schemeClr val="tx1"/>
                </a:solidFill>
              </a:rPr>
              <a:t>Kyustendil</a:t>
            </a:r>
            <a:r>
              <a:rPr lang="en-US" sz="2000" b="1" dirty="0">
                <a:solidFill>
                  <a:schemeClr val="tx1"/>
                </a:solidFill>
              </a:rPr>
              <a:t> Regional History Museum </a:t>
            </a:r>
            <a:r>
              <a:rPr lang="en-US" sz="2000" dirty="0">
                <a:solidFill>
                  <a:schemeClr val="tx1"/>
                </a:solidFill>
              </a:rPr>
              <a:t>was created on 13.11.2008 and has 3114 followers. </a:t>
            </a:r>
            <a:r>
              <a:rPr lang="en-US" sz="2000" dirty="0" smtClean="0">
                <a:solidFill>
                  <a:schemeClr val="tx1"/>
                </a:solidFill>
              </a:rPr>
              <a:t>The </a:t>
            </a:r>
            <a:r>
              <a:rPr lang="en-US" sz="2000" dirty="0">
                <a:solidFill>
                  <a:schemeClr val="tx1"/>
                </a:solidFill>
              </a:rPr>
              <a:t>specialists from the museum periodically publish some interesting educational initiatives aimed at children. Such an example is the publication of April 9, which presents two archaeological artifacts dating from </a:t>
            </a:r>
            <a:r>
              <a:rPr lang="en-US" sz="2000" dirty="0" smtClean="0">
                <a:solidFill>
                  <a:schemeClr val="tx1"/>
                </a:solidFill>
              </a:rPr>
              <a:t>V </a:t>
            </a:r>
            <a:r>
              <a:rPr lang="en-US" sz="2000" dirty="0">
                <a:solidFill>
                  <a:schemeClr val="tx1"/>
                </a:solidFill>
              </a:rPr>
              <a:t>millennium </a:t>
            </a:r>
            <a:r>
              <a:rPr lang="en-US" sz="2000" dirty="0" smtClean="0">
                <a:solidFill>
                  <a:schemeClr val="tx1"/>
                </a:solidFill>
              </a:rPr>
              <a:t>BC. The </a:t>
            </a:r>
            <a:r>
              <a:rPr lang="en-US" sz="2000" dirty="0">
                <a:solidFill>
                  <a:schemeClr val="tx1"/>
                </a:solidFill>
              </a:rPr>
              <a:t>following is a detailed instruction, supported by photos, on how children can make copies of the artefacts and use them as a means of play</a:t>
            </a:r>
            <a:r>
              <a:rPr lang="en-US" sz="2000" dirty="0" smtClean="0">
                <a:solidFill>
                  <a:schemeClr val="tx1"/>
                </a:solidFill>
              </a:rPr>
              <a:t>.</a:t>
            </a:r>
            <a:endParaRPr lang="en-US" sz="2000" dirty="0">
              <a:solidFill>
                <a:schemeClr val="tx1"/>
              </a:solidFill>
            </a:endParaRPr>
          </a:p>
          <a:p>
            <a:pPr marL="0" lvl="0" indent="0">
              <a:buNone/>
            </a:pPr>
            <a:r>
              <a:rPr lang="en-US" sz="2000" dirty="0">
                <a:solidFill>
                  <a:schemeClr val="tx1"/>
                </a:solidFill>
              </a:rPr>
              <a:t>Educational videos titled “Game for children and adults” are periodically published on various topics: The game in antiquity; Measuring time in antiquity</a:t>
            </a:r>
            <a:r>
              <a:rPr lang="en-US" sz="2000" dirty="0" smtClean="0">
                <a:solidFill>
                  <a:schemeClr val="tx1"/>
                </a:solidFill>
              </a:rPr>
              <a:t>; etc. </a:t>
            </a:r>
            <a:r>
              <a:rPr lang="en-US" sz="2000" dirty="0">
                <a:solidFill>
                  <a:schemeClr val="tx1"/>
                </a:solidFill>
              </a:rPr>
              <a:t>Some of them are accompanied by photo material with specific tasks to be performed and with detailed information about the date and type of the exhibit</a:t>
            </a:r>
            <a:r>
              <a:rPr lang="en-US" sz="2000" dirty="0" smtClean="0">
                <a:solidFill>
                  <a:schemeClr val="tx1"/>
                </a:solidFill>
              </a:rPr>
              <a:t>. </a:t>
            </a:r>
            <a:r>
              <a:rPr lang="en-US" sz="2000" dirty="0">
                <a:solidFill>
                  <a:schemeClr val="tx1"/>
                </a:solidFill>
              </a:rPr>
              <a:t>The relevant posts have a total of over eighty likes, as well as a number of comments and shares from visitors to the page</a:t>
            </a:r>
            <a:r>
              <a:rPr lang="en-US" sz="2000" dirty="0" smtClean="0">
                <a:solidFill>
                  <a:schemeClr val="tx1"/>
                </a:solidFill>
              </a:rPr>
              <a:t>.</a:t>
            </a:r>
            <a:endParaRPr lang="en-US" sz="2000" dirty="0">
              <a:solidFill>
                <a:schemeClr val="tx1"/>
              </a:solidFill>
            </a:endParaRPr>
          </a:p>
        </p:txBody>
      </p:sp>
      <p:sp>
        <p:nvSpPr>
          <p:cNvPr id="2" name="Контейнер за номер на слайда 1"/>
          <p:cNvSpPr>
            <a:spLocks noGrp="1"/>
          </p:cNvSpPr>
          <p:nvPr>
            <p:ph type="sldNum" sz="quarter" idx="12"/>
          </p:nvPr>
        </p:nvSpPr>
        <p:spPr/>
        <p:txBody>
          <a:bodyPr/>
          <a:lstStyle/>
          <a:p>
            <a:fld id="{D57F1E4F-1CFF-5643-939E-217C01CDF565}" type="slidenum">
              <a:rPr lang="en-US" smtClean="0"/>
              <a:pPr/>
              <a:t>7</a:t>
            </a:fld>
            <a:endParaRPr lang="en-US" dirty="0"/>
          </a:p>
        </p:txBody>
      </p:sp>
      <p:sp>
        <p:nvSpPr>
          <p:cNvPr id="8"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historical museums from 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pic>
        <p:nvPicPr>
          <p:cNvPr id="11" name="Картина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2" name="Текстово поле 11"/>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300473554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43450" y="2447062"/>
            <a:ext cx="11142786" cy="4333893"/>
          </a:xfrm>
        </p:spPr>
        <p:txBody>
          <a:bodyPr>
            <a:normAutofit/>
          </a:bodyPr>
          <a:lstStyle/>
          <a:p>
            <a:pPr marL="0" indent="0">
              <a:buNone/>
            </a:pPr>
            <a:r>
              <a:rPr lang="en-US" sz="2000" dirty="0">
                <a:solidFill>
                  <a:schemeClr val="tx1"/>
                </a:solidFill>
              </a:rPr>
              <a:t>The Facebook page of the </a:t>
            </a:r>
            <a:r>
              <a:rPr lang="en-US" sz="2000" b="1" dirty="0">
                <a:solidFill>
                  <a:schemeClr val="tx1"/>
                </a:solidFill>
              </a:rPr>
              <a:t>Regional History Museum in the town of Pernik </a:t>
            </a:r>
            <a:r>
              <a:rPr lang="en-US" sz="2000" dirty="0">
                <a:solidFill>
                  <a:schemeClr val="tx1"/>
                </a:solidFill>
              </a:rPr>
              <a:t>was created on 21.06.2010 and has more than 2100 followers. At the beginning of April 2020, the museum specialists share with their audience: “During the imposed quarantine due to COVID-19, we cannot accept you in the exhibition halls... To cheer you up in the days of social isolation, we will we present on our Facebook page videos, photos and fascinating tests about our cultural heritage – about the archaeological antiquity, history and ethnography in the Pernik area. We will be happy for you to write to us and share with us what objects and topics arouse your curiosity so that we can tell you about them. Be healthy</a:t>
            </a:r>
            <a:r>
              <a:rPr lang="en-US" sz="2000" dirty="0" smtClean="0">
                <a:solidFill>
                  <a:schemeClr val="tx1"/>
                </a:solidFill>
              </a:rPr>
              <a:t>!”. </a:t>
            </a:r>
            <a:r>
              <a:rPr lang="en-US" sz="2000" dirty="0">
                <a:solidFill>
                  <a:schemeClr val="tx1"/>
                </a:solidFill>
              </a:rPr>
              <a:t>This is followed by a periodical publication of a series of presentations presenting the emergence and development of Archeology as a science and the main archaeological sites studied by RHM-Pernik on various </a:t>
            </a:r>
            <a:r>
              <a:rPr lang="en-US" sz="2000" dirty="0" smtClean="0">
                <a:solidFill>
                  <a:schemeClr val="tx1"/>
                </a:solidFill>
              </a:rPr>
              <a:t>topics</a:t>
            </a:r>
            <a:r>
              <a:rPr lang="en-US" sz="2000" dirty="0">
                <a:solidFill>
                  <a:schemeClr val="tx1"/>
                </a:solidFill>
              </a:rPr>
              <a:t>.</a:t>
            </a:r>
            <a:endParaRPr lang="bg-BG" sz="2000" dirty="0">
              <a:solidFill>
                <a:schemeClr val="tx1"/>
              </a:solidFill>
            </a:endParaRPr>
          </a:p>
        </p:txBody>
      </p:sp>
      <p:sp>
        <p:nvSpPr>
          <p:cNvPr id="5" name="Контейнер за номер на слайда 4"/>
          <p:cNvSpPr>
            <a:spLocks noGrp="1"/>
          </p:cNvSpPr>
          <p:nvPr>
            <p:ph type="sldNum" sz="quarter" idx="12"/>
          </p:nvPr>
        </p:nvSpPr>
        <p:spPr/>
        <p:txBody>
          <a:bodyPr/>
          <a:lstStyle/>
          <a:p>
            <a:fld id="{D57F1E4F-1CFF-5643-939E-217C01CDF565}" type="slidenum">
              <a:rPr lang="en-US" smtClean="0"/>
              <a:pPr/>
              <a:t>8</a:t>
            </a:fld>
            <a:endParaRPr lang="en-US" dirty="0"/>
          </a:p>
        </p:txBody>
      </p:sp>
      <p:sp>
        <p:nvSpPr>
          <p:cNvPr id="13" name="Заглавие 1"/>
          <p:cNvSpPr>
            <a:spLocks noGrp="1"/>
          </p:cNvSpPr>
          <p:nvPr>
            <p:ph type="title"/>
          </p:nvPr>
        </p:nvSpPr>
        <p:spPr>
          <a:xfrm>
            <a:off x="687978" y="564041"/>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14"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historical museums from 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pic>
        <p:nvPicPr>
          <p:cNvPr id="15" name="Картина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6" name="Текстово поле 15"/>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2399388485"/>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552236" y="2365709"/>
            <a:ext cx="11639764" cy="4415246"/>
          </a:xfrm>
        </p:spPr>
        <p:txBody>
          <a:bodyPr>
            <a:noAutofit/>
          </a:bodyPr>
          <a:lstStyle/>
          <a:p>
            <a:pPr marL="0" indent="0">
              <a:buNone/>
            </a:pPr>
            <a:r>
              <a:rPr lang="en-US" sz="2000" dirty="0">
                <a:solidFill>
                  <a:schemeClr val="tx1"/>
                </a:solidFill>
              </a:rPr>
              <a:t>The official Facebook page of the </a:t>
            </a:r>
            <a:r>
              <a:rPr lang="en-US" sz="2000" b="1" dirty="0">
                <a:solidFill>
                  <a:schemeClr val="tx1"/>
                </a:solidFill>
              </a:rPr>
              <a:t>Regional History Museum – Sofia </a:t>
            </a:r>
            <a:r>
              <a:rPr lang="en-US" sz="2000" dirty="0">
                <a:solidFill>
                  <a:schemeClr val="tx1"/>
                </a:solidFill>
              </a:rPr>
              <a:t>was created on 07.01.2018 and has over 2 910 followers. From March 21, 2020, the capital Regional History Museum – Sofia launched its special online series called “Sofia Puzzle”. In the series “places are intertwined with facts, events, retro photos from the Museum’s collection, as well as emblematic exhibits</a:t>
            </a:r>
            <a:r>
              <a:rPr lang="en-US" sz="2000" dirty="0" smtClean="0">
                <a:solidFill>
                  <a:schemeClr val="tx1"/>
                </a:solidFill>
              </a:rPr>
              <a:t>”.</a:t>
            </a:r>
          </a:p>
          <a:p>
            <a:pPr marL="0" indent="0">
              <a:buNone/>
            </a:pPr>
            <a:r>
              <a:rPr lang="en-US" sz="2000" dirty="0">
                <a:solidFill>
                  <a:schemeClr val="tx1"/>
                </a:solidFill>
              </a:rPr>
              <a:t>The Facebook page of the </a:t>
            </a:r>
            <a:r>
              <a:rPr lang="en-US" sz="2000" b="1" dirty="0">
                <a:solidFill>
                  <a:schemeClr val="tx1"/>
                </a:solidFill>
              </a:rPr>
              <a:t>National History Museum </a:t>
            </a:r>
            <a:r>
              <a:rPr lang="en-US" sz="2000" dirty="0">
                <a:solidFill>
                  <a:schemeClr val="tx1"/>
                </a:solidFill>
              </a:rPr>
              <a:t>was created on 12.09.2012 and has over 10 800 followers. </a:t>
            </a:r>
            <a:r>
              <a:rPr lang="en-US" sz="2000" dirty="0" smtClean="0">
                <a:solidFill>
                  <a:schemeClr val="tx1"/>
                </a:solidFill>
              </a:rPr>
              <a:t>The </a:t>
            </a:r>
            <a:r>
              <a:rPr lang="en-US" sz="2000" dirty="0">
                <a:solidFill>
                  <a:schemeClr val="tx1"/>
                </a:solidFill>
              </a:rPr>
              <a:t>museum offers a virtual 360-degree walk through its halls in extremely high quality. It was developed under a project funded by the Ministry of Culture in a competition session “The Museum as an Educational Environment”. In the following days, virtual tours are published in the other branches of the museum – the </a:t>
            </a:r>
            <a:r>
              <a:rPr lang="en-US" sz="2000" dirty="0" err="1">
                <a:solidFill>
                  <a:schemeClr val="tx1"/>
                </a:solidFill>
              </a:rPr>
              <a:t>Zemen</a:t>
            </a:r>
            <a:r>
              <a:rPr lang="en-US" sz="2000" dirty="0">
                <a:solidFill>
                  <a:schemeClr val="tx1"/>
                </a:solidFill>
              </a:rPr>
              <a:t> Monastery “St. John the Theologian” and the </a:t>
            </a:r>
            <a:r>
              <a:rPr lang="en-US" sz="2000" dirty="0" err="1">
                <a:solidFill>
                  <a:schemeClr val="tx1"/>
                </a:solidFill>
              </a:rPr>
              <a:t>Boyana</a:t>
            </a:r>
            <a:r>
              <a:rPr lang="en-US" sz="2000" dirty="0">
                <a:solidFill>
                  <a:schemeClr val="tx1"/>
                </a:solidFill>
              </a:rPr>
              <a:t> Church “St. Nicholas and St. </a:t>
            </a:r>
            <a:r>
              <a:rPr lang="en-US" sz="2000" dirty="0" err="1">
                <a:solidFill>
                  <a:schemeClr val="tx1"/>
                </a:solidFill>
              </a:rPr>
              <a:t>Panteleimon</a:t>
            </a:r>
            <a:r>
              <a:rPr lang="en-US" sz="2000" dirty="0">
                <a:solidFill>
                  <a:schemeClr val="tx1"/>
                </a:solidFill>
              </a:rPr>
              <a:t>”.</a:t>
            </a:r>
            <a:endParaRPr lang="en-US" sz="2000" dirty="0">
              <a:solidFill>
                <a:schemeClr val="tx1"/>
              </a:solidFill>
            </a:endParaRPr>
          </a:p>
        </p:txBody>
      </p:sp>
      <p:sp>
        <p:nvSpPr>
          <p:cNvPr id="3" name="Контейнер за номер на слайда 2"/>
          <p:cNvSpPr>
            <a:spLocks noGrp="1"/>
          </p:cNvSpPr>
          <p:nvPr>
            <p:ph type="sldNum" sz="quarter" idx="12"/>
          </p:nvPr>
        </p:nvSpPr>
        <p:spPr/>
        <p:txBody>
          <a:bodyPr/>
          <a:lstStyle/>
          <a:p>
            <a:fld id="{D57F1E4F-1CFF-5643-939E-217C01CDF565}" type="slidenum">
              <a:rPr lang="en-US" smtClean="0"/>
              <a:pPr/>
              <a:t>9</a:t>
            </a:fld>
            <a:endParaRPr lang="en-US" dirty="0"/>
          </a:p>
        </p:txBody>
      </p:sp>
      <p:sp>
        <p:nvSpPr>
          <p:cNvPr id="10" name="Заглавие 1"/>
          <p:cNvSpPr txBox="1">
            <a:spLocks/>
          </p:cNvSpPr>
          <p:nvPr/>
        </p:nvSpPr>
        <p:spPr>
          <a:xfrm>
            <a:off x="687978" y="1238061"/>
            <a:ext cx="10650582" cy="553632"/>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US" sz="2200" b="1" dirty="0" smtClean="0">
                <a:solidFill>
                  <a:schemeClr val="accent2">
                    <a:lumMod val="40000"/>
                    <a:lumOff val="60000"/>
                  </a:schemeClr>
                </a:solidFill>
                <a:effectLst>
                  <a:outerShdw blurRad="38100" dist="38100" dir="2700000" algn="tl">
                    <a:srgbClr val="000000">
                      <a:alpha val="43137"/>
                    </a:srgbClr>
                  </a:outerShdw>
                </a:effectLst>
              </a:rPr>
              <a:t>Virtual </a:t>
            </a:r>
            <a:r>
              <a:rPr lang="en-US" sz="2200" b="1" dirty="0">
                <a:solidFill>
                  <a:schemeClr val="accent2">
                    <a:lumMod val="40000"/>
                    <a:lumOff val="60000"/>
                  </a:schemeClr>
                </a:solidFill>
                <a:effectLst>
                  <a:outerShdw blurRad="38100" dist="38100" dir="2700000" algn="tl">
                    <a:srgbClr val="000000">
                      <a:alpha val="43137"/>
                    </a:srgbClr>
                  </a:outerShdw>
                </a:effectLst>
              </a:rPr>
              <a:t>educational initiatives of historical museums from the Southwest area</a:t>
            </a:r>
            <a:endParaRPr lang="bg-BG" sz="2200" dirty="0">
              <a:solidFill>
                <a:schemeClr val="accent2">
                  <a:lumMod val="40000"/>
                  <a:lumOff val="60000"/>
                </a:schemeClr>
              </a:solidFill>
              <a:effectLst>
                <a:outerShdw blurRad="38100" dist="38100" dir="2700000" algn="tl">
                  <a:srgbClr val="000000">
                    <a:alpha val="43137"/>
                  </a:srgbClr>
                </a:outerShdw>
              </a:effectLst>
            </a:endParaRPr>
          </a:p>
        </p:txBody>
      </p:sp>
      <p:sp>
        <p:nvSpPr>
          <p:cNvPr id="11" name="Заглавие 1"/>
          <p:cNvSpPr txBox="1">
            <a:spLocks/>
          </p:cNvSpPr>
          <p:nvPr/>
        </p:nvSpPr>
        <p:spPr bwMode="gray">
          <a:xfrm>
            <a:off x="687978" y="564041"/>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pic>
        <p:nvPicPr>
          <p:cNvPr id="12" name="Картина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64686" y="6085713"/>
            <a:ext cx="687977" cy="687977"/>
          </a:xfrm>
          <a:prstGeom prst="rect">
            <a:avLst/>
          </a:prstGeom>
        </p:spPr>
      </p:pic>
      <p:sp>
        <p:nvSpPr>
          <p:cNvPr id="13" name="Текстово поле 12"/>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SOCIAL NETWORKS AND EDUCATIONAL PROGRAMS OF CULTURAL INSTITUTIONS IN BULGARIA – </a:t>
            </a:r>
            <a:r>
              <a:rPr lang="en-US" sz="1000" b="1" dirty="0" smtClean="0">
                <a:solidFill>
                  <a:schemeClr val="accent2">
                    <a:lumMod val="50000"/>
                  </a:schemeClr>
                </a:solidFill>
              </a:rPr>
              <a:t> GOOD </a:t>
            </a:r>
            <a:r>
              <a:rPr lang="en-US" sz="1000" b="1" dirty="0">
                <a:solidFill>
                  <a:schemeClr val="accent2">
                    <a:lumMod val="50000"/>
                  </a:schemeClr>
                </a:solidFill>
              </a:rPr>
              <a:t>EXAMPLES IN THE CONDITIONS OF </a:t>
            </a:r>
            <a:r>
              <a:rPr lang="en-US" sz="1000" b="1" dirty="0" smtClean="0">
                <a:solidFill>
                  <a:schemeClr val="accent2">
                    <a:lumMod val="50000"/>
                  </a:schemeClr>
                </a:solidFill>
              </a:rPr>
              <a:t>LOCKDOWN</a:t>
            </a:r>
            <a:br>
              <a:rPr lang="en-US" sz="1000" b="1" dirty="0" smtClean="0">
                <a:solidFill>
                  <a:schemeClr val="accent2">
                    <a:lumMod val="50000"/>
                  </a:schemeClr>
                </a:solidFill>
              </a:rPr>
            </a:br>
            <a:r>
              <a:rPr lang="en-US" sz="1000" dirty="0" smtClean="0">
                <a:solidFill>
                  <a:schemeClr val="accent2">
                    <a:lumMod val="50000"/>
                  </a:schemeClr>
                </a:solidFill>
              </a:rPr>
              <a:t>Svetoslava Dimitrova, Sonya </a:t>
            </a:r>
            <a:r>
              <a:rPr lang="en-US" sz="1000" dirty="0" err="1" smtClean="0">
                <a:solidFill>
                  <a:schemeClr val="accent2">
                    <a:lumMod val="50000"/>
                  </a:schemeClr>
                </a:solidFill>
              </a:rPr>
              <a:t>Spasova</a:t>
            </a:r>
            <a:r>
              <a:rPr lang="en-US" sz="1000" dirty="0" smtClean="0">
                <a:solidFill>
                  <a:schemeClr val="accent2">
                    <a:lumMod val="50000"/>
                  </a:schemeClr>
                </a:solidFill>
              </a:rPr>
              <a:t>, Simona </a:t>
            </a:r>
            <a:r>
              <a:rPr lang="en-US" sz="1000" dirty="0" err="1" smtClean="0">
                <a:solidFill>
                  <a:schemeClr val="accent2">
                    <a:lumMod val="50000"/>
                  </a:schemeClr>
                </a:solidFill>
              </a:rPr>
              <a:t>Dusheva</a:t>
            </a:r>
            <a:r>
              <a:rPr lang="en-US" sz="1000" dirty="0" smtClean="0">
                <a:solidFill>
                  <a:schemeClr val="accent2">
                    <a:lumMod val="50000"/>
                  </a:schemeClr>
                </a:solidFill>
              </a:rPr>
              <a:t>, </a:t>
            </a:r>
            <a:r>
              <a:rPr lang="en-US" sz="1000" dirty="0" err="1" smtClean="0">
                <a:solidFill>
                  <a:schemeClr val="accent2">
                    <a:lumMod val="50000"/>
                  </a:schemeClr>
                </a:solidFill>
              </a:rPr>
              <a:t>Panayot</a:t>
            </a:r>
            <a:r>
              <a:rPr lang="en-US" sz="1000" dirty="0" smtClean="0">
                <a:solidFill>
                  <a:schemeClr val="accent2">
                    <a:lumMod val="50000"/>
                  </a:schemeClr>
                </a:solidFill>
              </a:rPr>
              <a:t> </a:t>
            </a:r>
            <a:r>
              <a:rPr lang="en-US" sz="1000" dirty="0" err="1" smtClean="0">
                <a:solidFill>
                  <a:schemeClr val="accent2">
                    <a:lumMod val="50000"/>
                  </a:schemeClr>
                </a:solidFill>
              </a:rPr>
              <a:t>Gindev</a:t>
            </a:r>
            <a:endParaRPr lang="bg-BG" sz="1000" dirty="0">
              <a:solidFill>
                <a:schemeClr val="accent2">
                  <a:lumMod val="50000"/>
                </a:schemeClr>
              </a:solidFill>
            </a:endParaRPr>
          </a:p>
        </p:txBody>
      </p:sp>
    </p:spTree>
    <p:extLst>
      <p:ext uri="{BB962C8B-B14F-4D97-AF65-F5344CB8AC3E}">
        <p14:creationId xmlns:p14="http://schemas.microsoft.com/office/powerpoint/2010/main" val="109429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Йон – заседателна зала">
  <a:themeElements>
    <a:clrScheme name="Йон – заседателна зала">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Йон – заседателна зала">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Йон – заседателна зала">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265</TotalTime>
  <Words>2207</Words>
  <Application>Microsoft Office PowerPoint</Application>
  <PresentationFormat>Широк екран</PresentationFormat>
  <Paragraphs>100</Paragraphs>
  <Slides>16</Slides>
  <Notes>0</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16</vt:i4>
      </vt:variant>
    </vt:vector>
  </HeadingPairs>
  <TitlesOfParts>
    <vt:vector size="22" baseType="lpstr">
      <vt:lpstr>Arial</vt:lpstr>
      <vt:lpstr>Calibri</vt:lpstr>
      <vt:lpstr>Century Gothic</vt:lpstr>
      <vt:lpstr>Times New Roman</vt:lpstr>
      <vt:lpstr>Wingdings 3</vt:lpstr>
      <vt:lpstr>Йон – заседателна зала</vt:lpstr>
      <vt:lpstr>SOCIAL NETWORKS AND EDUCATIONAL PROGRAMS OF CULTURAL INSTITUTIONS IN BULGARIA –  GOOD EXAMPLES IN THE CONDITIONS OF LOCKDOWN</vt:lpstr>
      <vt:lpstr>Structure of presentation</vt:lpstr>
      <vt:lpstr>INTRODUCTION</vt:lpstr>
      <vt:lpstr>INTRODUCTION</vt:lpstr>
      <vt:lpstr>METHODOLOGY</vt:lpstr>
      <vt:lpstr>RESULTS</vt:lpstr>
      <vt:lpstr>RESULTS</vt:lpstr>
      <vt:lpstr>RESULTS</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CONCLUSIONS</vt:lpstr>
      <vt:lpstr>ACKNOWLEDGEMENTS</vt:lpstr>
      <vt:lpstr>THANK YOU FOR YOUR ATTENTION!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INTELLECTUAL PROPERTY IN UNIVERSITIES INFORMATION ENVIRONMENT  IN BULGARIA</dc:title>
  <dc:creator>Svetoslava Dimitrova</dc:creator>
  <cp:lastModifiedBy>Svetoslava Dimitrova</cp:lastModifiedBy>
  <cp:revision>39</cp:revision>
  <dcterms:created xsi:type="dcterms:W3CDTF">2019-10-05T18:27:43Z</dcterms:created>
  <dcterms:modified xsi:type="dcterms:W3CDTF">2021-01-20T09:47:44Z</dcterms:modified>
</cp:coreProperties>
</file>