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3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B6396FE-17A1-4CA3-9311-71B971EE0965}" type="datetimeFigureOut">
              <a:rPr lang="bg-BG" smtClean="0"/>
              <a:t>6.11.2020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0651-42EC-4C53-AF36-2012F61E4047}" type="slidenum">
              <a:rPr lang="bg-BG" smtClean="0"/>
              <a:t>‹#›</a:t>
            </a:fld>
            <a:endParaRPr lang="bg-BG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5735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96FE-17A1-4CA3-9311-71B971EE0965}" type="datetimeFigureOut">
              <a:rPr lang="bg-BG" smtClean="0"/>
              <a:t>6.11.2020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0651-42EC-4C53-AF36-2012F61E404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85615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96FE-17A1-4CA3-9311-71B971EE0965}" type="datetimeFigureOut">
              <a:rPr lang="bg-BG" smtClean="0"/>
              <a:t>6.11.2020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0651-42EC-4C53-AF36-2012F61E4047}" type="slidenum">
              <a:rPr lang="bg-BG" smtClean="0"/>
              <a:t>‹#›</a:t>
            </a:fld>
            <a:endParaRPr lang="bg-BG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13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96FE-17A1-4CA3-9311-71B971EE0965}" type="datetimeFigureOut">
              <a:rPr lang="bg-BG" smtClean="0"/>
              <a:t>6.11.2020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0651-42EC-4C53-AF36-2012F61E404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28764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96FE-17A1-4CA3-9311-71B971EE0965}" type="datetimeFigureOut">
              <a:rPr lang="bg-BG" smtClean="0"/>
              <a:t>6.11.2020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0651-42EC-4C53-AF36-2012F61E4047}" type="slidenum">
              <a:rPr lang="bg-BG" smtClean="0"/>
              <a:t>‹#›</a:t>
            </a:fld>
            <a:endParaRPr lang="bg-BG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5698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96FE-17A1-4CA3-9311-71B971EE0965}" type="datetimeFigureOut">
              <a:rPr lang="bg-BG" smtClean="0"/>
              <a:t>6.11.2020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0651-42EC-4C53-AF36-2012F61E404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60092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96FE-17A1-4CA3-9311-71B971EE0965}" type="datetimeFigureOut">
              <a:rPr lang="bg-BG" smtClean="0"/>
              <a:t>6.11.2020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0651-42EC-4C53-AF36-2012F61E404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42859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96FE-17A1-4CA3-9311-71B971EE0965}" type="datetimeFigureOut">
              <a:rPr lang="bg-BG" smtClean="0"/>
              <a:t>6.11.2020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0651-42EC-4C53-AF36-2012F61E404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48061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96FE-17A1-4CA3-9311-71B971EE0965}" type="datetimeFigureOut">
              <a:rPr lang="bg-BG" smtClean="0"/>
              <a:t>6.11.2020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0651-42EC-4C53-AF36-2012F61E404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6902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96FE-17A1-4CA3-9311-71B971EE0965}" type="datetimeFigureOut">
              <a:rPr lang="bg-BG" smtClean="0"/>
              <a:t>6.11.2020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0651-42EC-4C53-AF36-2012F61E404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878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96FE-17A1-4CA3-9311-71B971EE0965}" type="datetimeFigureOut">
              <a:rPr lang="bg-BG" smtClean="0"/>
              <a:t>6.11.2020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0651-42EC-4C53-AF36-2012F61E4047}" type="slidenum">
              <a:rPr lang="bg-BG" smtClean="0"/>
              <a:t>‹#›</a:t>
            </a:fld>
            <a:endParaRPr lang="bg-BG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8101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B6396FE-17A1-4CA3-9311-71B971EE0965}" type="datetimeFigureOut">
              <a:rPr lang="bg-BG" smtClean="0"/>
              <a:t>6.11.2020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AFC0651-42EC-4C53-AF36-2012F61E4047}" type="slidenum">
              <a:rPr lang="bg-BG" smtClean="0"/>
              <a:t>‹#›</a:t>
            </a:fld>
            <a:endParaRPr lang="bg-BG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869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BCA7558-2CE8-4005-A8A6-9C6A8B34B2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4607510"/>
            <a:ext cx="7772400" cy="1815667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/>
              <a:t>„Образование в музея – съвременни иновативни подходи“</a:t>
            </a:r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CC6812E5-BA1B-41C7-9330-07C7F7A843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10600" y="4607510"/>
            <a:ext cx="3445276" cy="2175029"/>
          </a:xfrm>
        </p:spPr>
        <p:txBody>
          <a:bodyPr>
            <a:noAutofit/>
          </a:bodyPr>
          <a:lstStyle/>
          <a:p>
            <a:r>
              <a:rPr lang="bg-BG" sz="2000" dirty="0"/>
              <a:t>Антоний Станимиров, </a:t>
            </a:r>
            <a:r>
              <a:rPr lang="bg-BG" sz="2000" dirty="0" err="1"/>
              <a:t>Арсини</a:t>
            </a:r>
            <a:r>
              <a:rPr lang="bg-BG" sz="2000" dirty="0"/>
              <a:t> Колев, докторанти, </a:t>
            </a:r>
            <a:r>
              <a:rPr lang="bg-BG" sz="2000" dirty="0" err="1"/>
              <a:t>УниБИТ</a:t>
            </a:r>
            <a:r>
              <a:rPr lang="bg-BG" sz="2000" dirty="0"/>
              <a:t>, Факултет „</a:t>
            </a:r>
            <a:r>
              <a:rPr lang="bg-BG" sz="2000" dirty="0" err="1"/>
              <a:t>ФБКН</a:t>
            </a:r>
            <a:r>
              <a:rPr lang="bg-BG" sz="2000" dirty="0"/>
              <a:t>“, Катедра „Култура, културно наследство и туризъм“ 2020 г.</a:t>
            </a:r>
          </a:p>
        </p:txBody>
      </p:sp>
    </p:spTree>
    <p:extLst>
      <p:ext uri="{BB962C8B-B14F-4D97-AF65-F5344CB8AC3E}">
        <p14:creationId xmlns:p14="http://schemas.microsoft.com/office/powerpoint/2010/main" val="2809054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4B0B766-A6AA-4D8C-A8BB-91CA27411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dirty="0"/>
              <a:t>Музейното образование – съвременни </a:t>
            </a:r>
            <a:r>
              <a:rPr lang="bg-BG" dirty="0" err="1"/>
              <a:t>резони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348AB75-3BDB-4C53-854E-DEC73E714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g-BG" dirty="0"/>
              <a:t>Терминът </a:t>
            </a:r>
            <a:r>
              <a:rPr lang="bg-BG" b="1" dirty="0"/>
              <a:t>„Музейно образование“</a:t>
            </a:r>
            <a:r>
              <a:rPr lang="bg-BG" dirty="0"/>
              <a:t> няма точна дефиниция, но може да се определи, като развитие на човешкия житейски опит, базиращ се върху музейната комуникация.</a:t>
            </a:r>
          </a:p>
          <a:p>
            <a:pPr algn="just"/>
            <a:r>
              <a:rPr lang="bg-BG" dirty="0"/>
              <a:t>Има съществена разлика между формалното училищно и неформалното музейно образование.</a:t>
            </a:r>
          </a:p>
          <a:p>
            <a:pPr algn="just"/>
            <a:r>
              <a:rPr lang="bg-BG" dirty="0"/>
              <a:t>Музейното образование не цели да дублира училищното, а да подпомогне учениците, по-лесно да усвояват учебния материал, чрез организиране на беседи, игри, тематични викторини, открити уроци, презентации, творчески ателиета и др.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902318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3DA2182C-7F33-462D-9047-2BB284B58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/>
              <a:t>Терминология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9CFCA244-3DDE-4956-817D-3E9D362CF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b="1" i="1" dirty="0"/>
              <a:t>Музейна комуникация </a:t>
            </a:r>
            <a:r>
              <a:rPr lang="bg-BG" dirty="0"/>
              <a:t>– вид разновидност на социалната комуникация, която се предава чрез помощта на специфични музейни форми – музейни експозиции и изложения.</a:t>
            </a:r>
          </a:p>
          <a:p>
            <a:r>
              <a:rPr lang="bg-BG" b="1" i="1" dirty="0"/>
              <a:t>Музейна педагогика </a:t>
            </a:r>
            <a:r>
              <a:rPr lang="bg-BG" dirty="0"/>
              <a:t>– е съвкупност от научни принципи и концепции, които целят да формират образователна дейност в музея.</a:t>
            </a:r>
          </a:p>
          <a:p>
            <a:r>
              <a:rPr lang="bg-BG" b="1" i="1" dirty="0"/>
              <a:t>Образователна дейност в музея </a:t>
            </a:r>
            <a:r>
              <a:rPr lang="bg-BG" dirty="0"/>
              <a:t>– е целесъобразен праволинеен процес, базиращ се върху музейната комуникация, целящ да формира житейски опит.</a:t>
            </a:r>
          </a:p>
        </p:txBody>
      </p:sp>
    </p:spTree>
    <p:extLst>
      <p:ext uri="{BB962C8B-B14F-4D97-AF65-F5344CB8AC3E}">
        <p14:creationId xmlns:p14="http://schemas.microsoft.com/office/powerpoint/2010/main" val="2911828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E5E788B-939F-42BA-944B-C327F4361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/>
              <a:t>Обхват, значение и подходи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96E4140F-97DA-4CF8-B22E-9531C5A5B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g-BG" dirty="0"/>
              <a:t>Обхваща всички групи в обществото - от най-малките до най-възрастните. </a:t>
            </a:r>
          </a:p>
          <a:p>
            <a:pPr algn="just"/>
            <a:r>
              <a:rPr lang="bg-BG" dirty="0"/>
              <a:t>Изключително значение на музейното образование е, че то </a:t>
            </a:r>
            <a:r>
              <a:rPr lang="bg-BG"/>
              <a:t>се явява </a:t>
            </a:r>
            <a:r>
              <a:rPr lang="bg-BG" dirty="0"/>
              <a:t>като спомагателен инструмент, целящ да подпомогне традиционното училищно образование.</a:t>
            </a:r>
          </a:p>
          <a:p>
            <a:pPr algn="just"/>
            <a:r>
              <a:rPr lang="bg-BG" dirty="0"/>
              <a:t>В музейното образование се използват същите педагогически подходи, както при училищно образование с изключение на това, че то е изцяло с незадължителен характер.</a:t>
            </a:r>
          </a:p>
        </p:txBody>
      </p:sp>
    </p:spTree>
    <p:extLst>
      <p:ext uri="{BB962C8B-B14F-4D97-AF65-F5344CB8AC3E}">
        <p14:creationId xmlns:p14="http://schemas.microsoft.com/office/powerpoint/2010/main" val="3779323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7BDE4D6-D7CA-4754-952C-096A6D395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/>
              <a:t>Преимущества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661CC320-F09A-46D6-B39A-165ABACFE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bg-BG" dirty="0"/>
              <a:t>Подобрява образователния процес в страната;</a:t>
            </a:r>
          </a:p>
          <a:p>
            <a:pPr algn="just"/>
            <a:r>
              <a:rPr lang="bg-BG" dirty="0"/>
              <a:t>Адаптира на културния живот;</a:t>
            </a:r>
          </a:p>
          <a:p>
            <a:pPr algn="just"/>
            <a:r>
              <a:rPr lang="bg-BG" dirty="0"/>
              <a:t>Укрепява отношението на подрастващите към културно-историческото наследство;</a:t>
            </a:r>
          </a:p>
          <a:p>
            <a:pPr algn="just"/>
            <a:r>
              <a:rPr lang="bg-BG" dirty="0"/>
              <a:t>Изгражда на патриотично самосъзнание;</a:t>
            </a:r>
          </a:p>
          <a:p>
            <a:pPr algn="just"/>
            <a:r>
              <a:rPr lang="bg-BG" dirty="0"/>
              <a:t>Обогатява общата култура на учениците;</a:t>
            </a:r>
          </a:p>
          <a:p>
            <a:pPr algn="just"/>
            <a:r>
              <a:rPr lang="bg-BG" dirty="0"/>
              <a:t>Спомага за споделянето на обща историческа памет;</a:t>
            </a:r>
          </a:p>
          <a:p>
            <a:pPr algn="just"/>
            <a:r>
              <a:rPr lang="bg-BG" dirty="0"/>
              <a:t>Формира чувство за национална гордост;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045822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FF39D013-AB99-48EF-B0ED-83A3E5E15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/>
              <a:t>Последствия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F3A4503D-2609-4C04-96DB-D33AA2263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bg-BG" dirty="0"/>
              <a:t>Музейното образование значително подпомага традиционното образование, също така оказва и благоприятно влияние върху музейното дело в страната. </a:t>
            </a:r>
          </a:p>
          <a:p>
            <a:pPr marL="0" indent="0" algn="just">
              <a:buNone/>
            </a:pPr>
            <a:r>
              <a:rPr lang="bg-BG" dirty="0"/>
              <a:t>Подпомага значително теоретичното изучаване на учебния материал с артефакти;</a:t>
            </a:r>
          </a:p>
          <a:p>
            <a:pPr marL="0" indent="0" algn="just">
              <a:buNone/>
            </a:pPr>
            <a:r>
              <a:rPr lang="bg-BG" dirty="0"/>
              <a:t>Ускорява процеса на интеграция и социализация сред населението;</a:t>
            </a:r>
          </a:p>
          <a:p>
            <a:pPr marL="0" indent="0" algn="just">
              <a:buNone/>
            </a:pPr>
            <a:r>
              <a:rPr lang="bg-BG" dirty="0"/>
              <a:t>Постигане на по-високи образователни показатели в училищата;</a:t>
            </a:r>
          </a:p>
          <a:p>
            <a:pPr marL="0" indent="0" algn="just">
              <a:buNone/>
            </a:pPr>
            <a:r>
              <a:rPr lang="bg-BG" dirty="0"/>
              <a:t>Запазване на културната идентичност;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bg-BG" dirty="0"/>
          </a:p>
          <a:p>
            <a:pPr marL="0" indent="0" algn="just">
              <a:buNone/>
            </a:pPr>
            <a:endParaRPr lang="bg-BG" dirty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15456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3D6B00CD-E488-4701-B2C3-8019C4A10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>
                <a:solidFill>
                  <a:prstClr val="black">
                    <a:lumMod val="95000"/>
                    <a:lumOff val="5000"/>
                  </a:prstClr>
                </a:solidFill>
              </a:rPr>
              <a:t>Благодарим за вниманието!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096F0466-BBB6-4F8E-A3C9-B0E12BA79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969" y="2290438"/>
            <a:ext cx="10786369" cy="3761469"/>
          </a:xfrm>
        </p:spPr>
        <p:txBody>
          <a:bodyPr/>
          <a:lstStyle/>
          <a:p>
            <a:r>
              <a:rPr lang="bg-BG" dirty="0"/>
              <a:t>В изпълнение на Проект по </a:t>
            </a:r>
            <a:r>
              <a:rPr lang="ru-RU" i="1" dirty="0"/>
              <a:t>КП 06-М35/3 от 18.12.2019 </a:t>
            </a:r>
            <a:r>
              <a:rPr lang="ru-RU" dirty="0"/>
              <a:t>г. на тема: </a:t>
            </a:r>
          </a:p>
          <a:p>
            <a:r>
              <a:rPr lang="ru-RU" dirty="0"/>
              <a:t>„</a:t>
            </a:r>
            <a:r>
              <a:rPr lang="bg-BG" dirty="0"/>
              <a:t>Изследване</a:t>
            </a:r>
            <a:r>
              <a:rPr lang="ru-RU" dirty="0"/>
              <a:t> на </a:t>
            </a:r>
            <a:r>
              <a:rPr lang="bg-BG" dirty="0"/>
              <a:t>съвременни образователни програми</a:t>
            </a:r>
            <a:r>
              <a:rPr lang="ru-RU" dirty="0"/>
              <a:t> на </a:t>
            </a:r>
            <a:r>
              <a:rPr lang="bg-BG" dirty="0"/>
              <a:t>културни</a:t>
            </a:r>
            <a:r>
              <a:rPr lang="ru-RU" dirty="0"/>
              <a:t> институции в </a:t>
            </a:r>
            <a:r>
              <a:rPr lang="bg-BG" dirty="0"/>
              <a:t>България</a:t>
            </a:r>
            <a:r>
              <a:rPr lang="ru-RU" dirty="0"/>
              <a:t>“, </a:t>
            </a:r>
            <a:r>
              <a:rPr lang="bg-BG" dirty="0"/>
              <a:t>финансиран</a:t>
            </a:r>
            <a:r>
              <a:rPr lang="ru-RU" dirty="0"/>
              <a:t> от Фонд „</a:t>
            </a:r>
            <a:r>
              <a:rPr lang="bg-BG" dirty="0"/>
              <a:t>Научни</a:t>
            </a:r>
            <a:r>
              <a:rPr lang="ru-RU" dirty="0"/>
              <a:t> </a:t>
            </a:r>
            <a:r>
              <a:rPr lang="bg-BG" dirty="0"/>
              <a:t>изследвания</a:t>
            </a:r>
            <a:r>
              <a:rPr lang="ru-RU" dirty="0"/>
              <a:t>.</a:t>
            </a:r>
          </a:p>
          <a:p>
            <a:r>
              <a:rPr lang="bg-BG" dirty="0"/>
              <a:t>Ръководител на проекта: гл. ас. д-р Соня Спасова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827415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117</TotalTime>
  <Words>394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Tw Cen MT</vt:lpstr>
      <vt:lpstr>Tw Cen MT Condensed</vt:lpstr>
      <vt:lpstr>Wingdings 3</vt:lpstr>
      <vt:lpstr>Интеграл</vt:lpstr>
      <vt:lpstr>„Образование в музея – съвременни иновативни подходи“</vt:lpstr>
      <vt:lpstr>Музейното образование – съвременни резони</vt:lpstr>
      <vt:lpstr>Терминология</vt:lpstr>
      <vt:lpstr>Обхват, значение и подходи</vt:lpstr>
      <vt:lpstr>Преимущества</vt:lpstr>
      <vt:lpstr>Последствия</vt:lpstr>
      <vt:lpstr>Благодарим за вниманието!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„Образование в музея – съвременни иновативни подходи“</dc:title>
  <dc:creator>pc1</dc:creator>
  <cp:lastModifiedBy>Соня Спасова</cp:lastModifiedBy>
  <cp:revision>18</cp:revision>
  <dcterms:created xsi:type="dcterms:W3CDTF">2020-10-22T07:28:37Z</dcterms:created>
  <dcterms:modified xsi:type="dcterms:W3CDTF">2020-11-06T11:02:16Z</dcterms:modified>
</cp:coreProperties>
</file>