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EBFB-D687-4105-9405-B3929DF230D2}" type="datetimeFigureOut">
              <a:rPr lang="bg-BG" smtClean="0"/>
              <a:t>19.8.2020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FA64D-617C-4258-95D3-F281B7E9DD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248377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B1358-1FDA-4E9A-BD4F-1FF7801B602F}" type="datetimeFigureOut">
              <a:rPr lang="bg-BG" smtClean="0"/>
              <a:t>19.8.2020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B8CF-3389-4D32-B91A-BAC3FBD51CF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86817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горния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89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BE58-FCAE-43D8-AF24-CC55262E6336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61F-13A5-4B4E-B73F-E1528A582646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9A8-78AF-4D98-9326-59ED66621FAA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222E-CF2B-475E-8E33-F909F1AC7D28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54E5-1AE7-434E-B602-05B4A7EA0293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E12E-8217-415E-998B-49421BA36F07}" type="datetime1">
              <a:rPr lang="bg-BG" smtClean="0"/>
              <a:t>19.8.2020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9DEE-3247-44D2-B197-EB635ED90121}" type="datetime1">
              <a:rPr lang="bg-BG" smtClean="0"/>
              <a:t>19.8.2020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BD99-9645-481C-AD7D-D2491CBBF861}" type="datetime1">
              <a:rPr lang="bg-BG" smtClean="0"/>
              <a:t>19.8.2020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963D-16C8-43E6-8F8A-FC2CEA85C41E}" type="datetime1">
              <a:rPr lang="bg-BG" smtClean="0"/>
              <a:t>19.8.2020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460E-047E-41F2-BFBE-90566F8F9429}" type="datetime1">
              <a:rPr lang="bg-BG" smtClean="0"/>
              <a:t>19.8.2020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D657-CFDE-47F8-815B-369A49612B6C}" type="datetime1">
              <a:rPr lang="bg-BG" smtClean="0"/>
              <a:t>19.8.2020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D426-4CBF-42AE-B3D6-51B326222CA6}" type="datetime1">
              <a:rPr lang="bg-BG" smtClean="0"/>
              <a:t>19.8.2020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XI Научно-практически образователен форум „Иновации в обучението и познавателното развитие“, 18-22.08.2020, гр. Бургас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/>
              <a:t>АКТУАЛНИ ОБРАЗОВАТЕЛНИ ИНИЦИАТИВИ НА МУЗЕИ И БИБЛИОТЕКИ В БЪЛГАРИЯ: НОВО ПРОУЧВАНЕ</a:t>
            </a:r>
            <a:endParaRPr lang="bg-BG" sz="32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36700" y="2276872"/>
            <a:ext cx="7920880" cy="1752600"/>
          </a:xfrm>
        </p:spPr>
        <p:txBody>
          <a:bodyPr>
            <a:normAutofit/>
          </a:bodyPr>
          <a:lstStyle/>
          <a:p>
            <a:r>
              <a:rPr lang="bg-BG" sz="2400" b="1" dirty="0"/>
              <a:t>П</a:t>
            </a:r>
            <a:r>
              <a:rPr lang="ru-RU" sz="2400" b="1" dirty="0" err="1" smtClean="0"/>
              <a:t>роект</a:t>
            </a:r>
            <a:r>
              <a:rPr lang="ru-RU" sz="2400" b="1" dirty="0" smtClean="0"/>
              <a:t> </a:t>
            </a:r>
            <a:r>
              <a:rPr lang="ru-RU" sz="2400" b="1" dirty="0"/>
              <a:t>с Договор № KП-06-M35/3 от 18.12.2019 на тема „</a:t>
            </a:r>
            <a:r>
              <a:rPr lang="ru-RU" sz="2400" b="1" dirty="0" err="1"/>
              <a:t>Изследване</a:t>
            </a:r>
            <a:r>
              <a:rPr lang="ru-RU" sz="2400" b="1" dirty="0"/>
              <a:t> на </a:t>
            </a:r>
            <a:r>
              <a:rPr lang="ru-RU" sz="2400" b="1" dirty="0" err="1"/>
              <a:t>съвременни</a:t>
            </a:r>
            <a:r>
              <a:rPr lang="ru-RU" sz="2400" b="1" dirty="0"/>
              <a:t> </a:t>
            </a:r>
            <a:r>
              <a:rPr lang="ru-RU" sz="2400" b="1" dirty="0" err="1"/>
              <a:t>образователни</a:t>
            </a:r>
            <a:r>
              <a:rPr lang="ru-RU" sz="2400" b="1" dirty="0"/>
              <a:t> </a:t>
            </a:r>
            <a:r>
              <a:rPr lang="ru-RU" sz="2400" b="1" dirty="0" err="1"/>
              <a:t>програми</a:t>
            </a:r>
            <a:r>
              <a:rPr lang="ru-RU" sz="2400" b="1" dirty="0"/>
              <a:t> на </a:t>
            </a:r>
            <a:r>
              <a:rPr lang="ru-RU" sz="2400" b="1" dirty="0" err="1"/>
              <a:t>културни</a:t>
            </a:r>
            <a:r>
              <a:rPr lang="ru-RU" sz="2400" b="1" dirty="0"/>
              <a:t> институции в </a:t>
            </a:r>
            <a:r>
              <a:rPr lang="ru-RU" sz="2400" b="1" dirty="0" err="1"/>
              <a:t>България</a:t>
            </a:r>
            <a:r>
              <a:rPr lang="ru-RU" sz="2400" b="1" dirty="0" smtClean="0"/>
              <a:t>“</a:t>
            </a:r>
          </a:p>
          <a:p>
            <a:pPr algn="r"/>
            <a:r>
              <a:rPr lang="ru-RU" sz="2400" b="1" dirty="0" smtClean="0"/>
              <a:t>Гл. ас. Д-р Соня Спасова</a:t>
            </a:r>
            <a:endParaRPr lang="bg-BG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95114"/>
            <a:ext cx="5544616" cy="11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34824"/>
            <a:ext cx="1656184" cy="118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07" y="4053107"/>
            <a:ext cx="1290513" cy="12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9" y="6356350"/>
            <a:ext cx="8424935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28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разработката</a:t>
            </a:r>
            <a:r>
              <a:rPr lang="ru-RU" dirty="0"/>
              <a:t> на проекта </a:t>
            </a:r>
            <a:r>
              <a:rPr lang="ru-RU" dirty="0" err="1"/>
              <a:t>предварително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формулирани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b="1" dirty="0" err="1"/>
              <a:t>хипотези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1. </a:t>
            </a:r>
            <a:r>
              <a:rPr lang="ru-RU" dirty="0" err="1"/>
              <a:t>Образователните</a:t>
            </a:r>
            <a:r>
              <a:rPr lang="ru-RU" dirty="0"/>
              <a:t> </a:t>
            </a:r>
            <a:r>
              <a:rPr lang="ru-RU" dirty="0" err="1"/>
              <a:t>инициативи</a:t>
            </a:r>
            <a:r>
              <a:rPr lang="ru-RU" dirty="0"/>
              <a:t> на </a:t>
            </a:r>
            <a:r>
              <a:rPr lang="ru-RU" dirty="0" err="1"/>
              <a:t>културните</a:t>
            </a:r>
            <a:r>
              <a:rPr lang="ru-RU" dirty="0"/>
              <a:t> институции </a:t>
            </a:r>
            <a:r>
              <a:rPr lang="ru-RU" dirty="0" err="1"/>
              <a:t>са</a:t>
            </a:r>
            <a:r>
              <a:rPr lang="ru-RU" dirty="0"/>
              <a:t> базов фактор за устойчиво развитие на </a:t>
            </a:r>
            <a:r>
              <a:rPr lang="ru-RU" dirty="0" err="1"/>
              <a:t>образованието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цяло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Динамичните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съвременното</a:t>
            </a:r>
            <a:r>
              <a:rPr lang="ru-RU" dirty="0"/>
              <a:t> информационно общество и </a:t>
            </a:r>
            <a:r>
              <a:rPr lang="ru-RU" dirty="0" err="1"/>
              <a:t>бързото</a:t>
            </a:r>
            <a:r>
              <a:rPr lang="ru-RU" dirty="0"/>
              <a:t> </a:t>
            </a:r>
            <a:r>
              <a:rPr lang="ru-RU" dirty="0" err="1"/>
              <a:t>разпространение</a:t>
            </a:r>
            <a:r>
              <a:rPr lang="ru-RU" dirty="0"/>
              <a:t> на </a:t>
            </a:r>
            <a:r>
              <a:rPr lang="ru-RU" dirty="0" err="1"/>
              <a:t>новите</a:t>
            </a:r>
            <a:r>
              <a:rPr lang="ru-RU" dirty="0"/>
              <a:t> технологии </a:t>
            </a:r>
            <a:r>
              <a:rPr lang="ru-RU" dirty="0" err="1"/>
              <a:t>налага</a:t>
            </a:r>
            <a:r>
              <a:rPr lang="ru-RU" dirty="0"/>
              <a:t> </a:t>
            </a:r>
            <a:r>
              <a:rPr lang="ru-RU" dirty="0" err="1"/>
              <a:t>необходимост</a:t>
            </a:r>
            <a:r>
              <a:rPr lang="ru-RU" dirty="0"/>
              <a:t> от </a:t>
            </a:r>
            <a:r>
              <a:rPr lang="ru-RU" dirty="0" err="1"/>
              <a:t>иновативни</a:t>
            </a:r>
            <a:r>
              <a:rPr lang="ru-RU" dirty="0"/>
              <a:t> методически и педагогически подходи за </a:t>
            </a:r>
            <a:r>
              <a:rPr lang="ru-RU" dirty="0" err="1"/>
              <a:t>повишаване</a:t>
            </a:r>
            <a:r>
              <a:rPr lang="ru-RU" dirty="0"/>
              <a:t> </a:t>
            </a:r>
            <a:r>
              <a:rPr lang="ru-RU" dirty="0" err="1"/>
              <a:t>качеството</a:t>
            </a:r>
            <a:r>
              <a:rPr lang="ru-RU" dirty="0"/>
              <a:t> на </a:t>
            </a:r>
            <a:r>
              <a:rPr lang="ru-RU" dirty="0" err="1"/>
              <a:t>образованието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Националните</a:t>
            </a:r>
            <a:r>
              <a:rPr lang="ru-RU" dirty="0"/>
              <a:t> и </a:t>
            </a:r>
            <a:r>
              <a:rPr lang="ru-RU" dirty="0" err="1"/>
              <a:t>регионални</a:t>
            </a:r>
            <a:r>
              <a:rPr lang="ru-RU" dirty="0"/>
              <a:t> исторически музеи и библиотеки </a:t>
            </a:r>
            <a:r>
              <a:rPr lang="ru-RU" dirty="0" err="1"/>
              <a:t>разполагат</a:t>
            </a:r>
            <a:r>
              <a:rPr lang="ru-RU" dirty="0"/>
              <a:t> с незаменим ресурс за </a:t>
            </a:r>
            <a:r>
              <a:rPr lang="ru-RU" dirty="0" err="1"/>
              <a:t>интегриране</a:t>
            </a:r>
            <a:r>
              <a:rPr lang="ru-RU" dirty="0"/>
              <a:t> на </a:t>
            </a:r>
            <a:r>
              <a:rPr lang="ru-RU" dirty="0" err="1"/>
              <a:t>културното</a:t>
            </a:r>
            <a:r>
              <a:rPr lang="ru-RU" dirty="0"/>
              <a:t> наследство в </a:t>
            </a:r>
            <a:r>
              <a:rPr lang="ru-RU" dirty="0" err="1"/>
              <a:t>системата</a:t>
            </a:r>
            <a:r>
              <a:rPr lang="ru-RU" dirty="0"/>
              <a:t> на </a:t>
            </a:r>
            <a:r>
              <a:rPr lang="ru-RU" dirty="0" err="1"/>
              <a:t>формалното</a:t>
            </a:r>
            <a:r>
              <a:rPr lang="ru-RU" dirty="0"/>
              <a:t> и </a:t>
            </a:r>
            <a:r>
              <a:rPr lang="ru-RU" dirty="0" err="1"/>
              <a:t>неформално</a:t>
            </a:r>
            <a:r>
              <a:rPr lang="ru-RU" dirty="0"/>
              <a:t> образование.</a:t>
            </a:r>
          </a:p>
          <a:p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568952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39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19050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/>
              <a:t>Екипът</a:t>
            </a:r>
            <a:r>
              <a:rPr lang="ru-RU" dirty="0"/>
              <a:t>, който </a:t>
            </a:r>
            <a:r>
              <a:rPr lang="ru-RU" dirty="0" err="1"/>
              <a:t>разработва</a:t>
            </a:r>
            <a:r>
              <a:rPr lang="ru-RU" dirty="0"/>
              <a:t> </a:t>
            </a:r>
            <a:r>
              <a:rPr lang="ru-RU" dirty="0" smtClean="0"/>
              <a:t>проекта, </a:t>
            </a:r>
            <a:r>
              <a:rPr lang="ru-RU" dirty="0"/>
              <a:t>е в </a:t>
            </a:r>
            <a:r>
              <a:rPr lang="ru-RU" dirty="0" err="1"/>
              <a:t>състав</a:t>
            </a:r>
            <a:r>
              <a:rPr lang="ru-RU" dirty="0"/>
              <a:t> от </a:t>
            </a:r>
            <a:r>
              <a:rPr lang="ru-RU" dirty="0" err="1"/>
              <a:t>шестима</a:t>
            </a:r>
            <a:r>
              <a:rPr lang="ru-RU" dirty="0"/>
              <a:t> </a:t>
            </a:r>
            <a:r>
              <a:rPr lang="ru-RU" dirty="0" err="1"/>
              <a:t>млади</a:t>
            </a:r>
            <a:r>
              <a:rPr lang="ru-RU" dirty="0"/>
              <a:t> </a:t>
            </a:r>
            <a:r>
              <a:rPr lang="ru-RU" dirty="0" err="1"/>
              <a:t>учени</a:t>
            </a:r>
            <a:r>
              <a:rPr lang="ru-RU" dirty="0"/>
              <a:t> (</a:t>
            </a:r>
            <a:r>
              <a:rPr lang="ru-RU" dirty="0" err="1"/>
              <a:t>асистент</a:t>
            </a:r>
            <a:r>
              <a:rPr lang="ru-RU" dirty="0"/>
              <a:t>, </a:t>
            </a:r>
            <a:r>
              <a:rPr lang="ru-RU" dirty="0" err="1"/>
              <a:t>докторанти</a:t>
            </a:r>
            <a:r>
              <a:rPr lang="ru-RU" dirty="0"/>
              <a:t> и </a:t>
            </a:r>
            <a:r>
              <a:rPr lang="ru-RU" dirty="0" err="1"/>
              <a:t>студенти</a:t>
            </a:r>
            <a:r>
              <a:rPr lang="ru-RU" dirty="0"/>
              <a:t>) от Университета по </a:t>
            </a:r>
            <a:r>
              <a:rPr lang="ru-RU" dirty="0" err="1"/>
              <a:t>библиотекознание</a:t>
            </a:r>
            <a:r>
              <a:rPr lang="ru-RU" dirty="0"/>
              <a:t> и </a:t>
            </a:r>
            <a:r>
              <a:rPr lang="ru-RU" dirty="0" err="1"/>
              <a:t>информационни</a:t>
            </a:r>
            <a:r>
              <a:rPr lang="ru-RU" dirty="0"/>
              <a:t> технологии. </a:t>
            </a:r>
            <a:endParaRPr lang="ru-RU" dirty="0" smtClean="0"/>
          </a:p>
          <a:p>
            <a:pPr algn="r"/>
            <a:r>
              <a:rPr lang="bg-BG" b="1" dirty="0" smtClean="0"/>
              <a:t>За контакт: </a:t>
            </a:r>
            <a:r>
              <a:rPr lang="en-US" b="1" dirty="0" smtClean="0"/>
              <a:t>s.spasova@unibit.bg</a:t>
            </a:r>
            <a:endParaRPr lang="bg-BG" b="1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424936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64696" cy="37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Културното</a:t>
            </a:r>
            <a:r>
              <a:rPr lang="ru-RU" dirty="0"/>
              <a:t> наследство принадлежи на </a:t>
            </a:r>
            <a:r>
              <a:rPr lang="ru-RU" dirty="0" err="1"/>
              <a:t>миналото</a:t>
            </a:r>
            <a:r>
              <a:rPr lang="ru-RU" dirty="0"/>
              <a:t>, но </a:t>
            </a:r>
            <a:r>
              <a:rPr lang="ru-RU" dirty="0" err="1"/>
              <a:t>има</a:t>
            </a:r>
            <a:r>
              <a:rPr lang="ru-RU" dirty="0"/>
              <a:t> важно </a:t>
            </a:r>
            <a:r>
              <a:rPr lang="ru-RU" dirty="0" err="1"/>
              <a:t>социално</a:t>
            </a:r>
            <a:r>
              <a:rPr lang="ru-RU" dirty="0"/>
              <a:t> значение и в </a:t>
            </a:r>
            <a:r>
              <a:rPr lang="ru-RU" dirty="0" err="1"/>
              <a:t>настоящето</a:t>
            </a:r>
            <a:r>
              <a:rPr lang="ru-RU" dirty="0"/>
              <a:t>, </a:t>
            </a:r>
            <a:r>
              <a:rPr lang="ru-RU" dirty="0" err="1"/>
              <a:t>особено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b="1" dirty="0" err="1"/>
              <a:t>образователна</a:t>
            </a:r>
            <a:r>
              <a:rPr lang="ru-RU" b="1" dirty="0"/>
              <a:t> функция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Безспорна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err="1"/>
              <a:t>основополагащата</a:t>
            </a:r>
            <a:r>
              <a:rPr lang="ru-RU" dirty="0"/>
              <a:t> и </a:t>
            </a:r>
            <a:r>
              <a:rPr lang="ru-RU" dirty="0" err="1"/>
              <a:t>водеща</a:t>
            </a:r>
            <a:r>
              <a:rPr lang="ru-RU" dirty="0"/>
              <a:t> роля на </a:t>
            </a:r>
            <a:r>
              <a:rPr lang="ru-RU" dirty="0" err="1"/>
              <a:t>образованието</a:t>
            </a:r>
            <a:r>
              <a:rPr lang="ru-RU" dirty="0"/>
              <a:t> за </a:t>
            </a:r>
            <a:r>
              <a:rPr lang="ru-RU" dirty="0" err="1"/>
              <a:t>формиране</a:t>
            </a:r>
            <a:r>
              <a:rPr lang="ru-RU" dirty="0"/>
              <a:t> на </a:t>
            </a:r>
            <a:r>
              <a:rPr lang="ru-RU" dirty="0" err="1"/>
              <a:t>ценностите</a:t>
            </a:r>
            <a:r>
              <a:rPr lang="ru-RU" dirty="0"/>
              <a:t> и </a:t>
            </a:r>
            <a:r>
              <a:rPr lang="ru-RU" dirty="0" err="1"/>
              <a:t>поведението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за </a:t>
            </a:r>
            <a:r>
              <a:rPr lang="ru-RU" dirty="0" err="1"/>
              <a:t>придобиване</a:t>
            </a:r>
            <a:r>
              <a:rPr lang="ru-RU" dirty="0"/>
              <a:t> на компетенции на </a:t>
            </a:r>
            <a:r>
              <a:rPr lang="ru-RU" dirty="0" err="1"/>
              <a:t>отделната</a:t>
            </a:r>
            <a:r>
              <a:rPr lang="ru-RU" dirty="0"/>
              <a:t> </a:t>
            </a:r>
            <a:r>
              <a:rPr lang="ru-RU" dirty="0" err="1"/>
              <a:t>личност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Съществуват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определения на </a:t>
            </a:r>
            <a:r>
              <a:rPr lang="ru-RU" dirty="0" err="1"/>
              <a:t>понятието</a:t>
            </a:r>
            <a:r>
              <a:rPr lang="ru-RU" dirty="0"/>
              <a:t> „образование“, </a:t>
            </a:r>
            <a:r>
              <a:rPr lang="ru-RU" dirty="0" err="1"/>
              <a:t>които</a:t>
            </a:r>
            <a:r>
              <a:rPr lang="ru-RU" dirty="0"/>
              <a:t> единодушно </a:t>
            </a:r>
            <a:r>
              <a:rPr lang="ru-RU" dirty="0" err="1"/>
              <a:t>обединяват</a:t>
            </a:r>
            <a:r>
              <a:rPr lang="ru-RU" dirty="0"/>
              <a:t> </a:t>
            </a:r>
            <a:r>
              <a:rPr lang="ru-RU" dirty="0" err="1"/>
              <a:t>основната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мисия</a:t>
            </a:r>
            <a:r>
              <a:rPr lang="ru-RU" dirty="0"/>
              <a:t> за </a:t>
            </a:r>
            <a:r>
              <a:rPr lang="ru-RU" dirty="0" err="1"/>
              <a:t>съхраняване</a:t>
            </a:r>
            <a:r>
              <a:rPr lang="ru-RU" dirty="0"/>
              <a:t> и развитие на културата.</a:t>
            </a:r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568952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1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Културните</a:t>
            </a:r>
            <a:r>
              <a:rPr lang="ru-RU" dirty="0" smtClean="0"/>
              <a:t> институции </a:t>
            </a:r>
            <a:r>
              <a:rPr lang="ru-RU" dirty="0" err="1" smtClean="0"/>
              <a:t>следва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развиват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активни</a:t>
            </a:r>
            <a:r>
              <a:rPr lang="ru-RU" dirty="0" smtClean="0"/>
              <a:t> </a:t>
            </a:r>
            <a:r>
              <a:rPr lang="ru-RU" b="1" dirty="0" err="1"/>
              <a:t>образователни</a:t>
            </a:r>
            <a:r>
              <a:rPr lang="ru-RU" b="1" dirty="0"/>
              <a:t> </a:t>
            </a:r>
            <a:r>
              <a:rPr lang="ru-RU" b="1" dirty="0" err="1"/>
              <a:t>инициативи</a:t>
            </a:r>
            <a:r>
              <a:rPr lang="ru-RU" dirty="0"/>
              <a:t>, чрез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изпълнят</a:t>
            </a:r>
            <a:r>
              <a:rPr lang="ru-RU" dirty="0"/>
              <a:t> </a:t>
            </a:r>
            <a:r>
              <a:rPr lang="ru-RU" dirty="0" err="1"/>
              <a:t>ролята</a:t>
            </a:r>
            <a:r>
              <a:rPr lang="ru-RU" dirty="0"/>
              <a:t> си на посредник между </a:t>
            </a:r>
            <a:r>
              <a:rPr lang="ru-RU" dirty="0" err="1"/>
              <a:t>съхранената</a:t>
            </a:r>
            <a:r>
              <a:rPr lang="ru-RU" dirty="0"/>
              <a:t> традиция и </a:t>
            </a:r>
            <a:r>
              <a:rPr lang="ru-RU" dirty="0" err="1"/>
              <a:t>съвременността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/>
              <a:t>е и един от </a:t>
            </a:r>
            <a:r>
              <a:rPr lang="ru-RU" dirty="0" err="1"/>
              <a:t>механизмите</a:t>
            </a:r>
            <a:r>
              <a:rPr lang="ru-RU" dirty="0"/>
              <a:t> за </a:t>
            </a:r>
            <a:r>
              <a:rPr lang="ru-RU" dirty="0" err="1"/>
              <a:t>достигане</a:t>
            </a:r>
            <a:r>
              <a:rPr lang="ru-RU" dirty="0"/>
              <a:t> на </a:t>
            </a:r>
            <a:r>
              <a:rPr lang="ru-RU" dirty="0" err="1"/>
              <a:t>актуалните</a:t>
            </a:r>
            <a:r>
              <a:rPr lang="ru-RU" dirty="0"/>
              <a:t> цели на </a:t>
            </a:r>
            <a:r>
              <a:rPr lang="ru-RU" dirty="0" err="1"/>
              <a:t>образованието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неговото</a:t>
            </a:r>
            <a:r>
              <a:rPr lang="ru-RU" dirty="0"/>
              <a:t> устойчиво развитие. </a:t>
            </a:r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4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 на проекта: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Изследване на разнообразните </a:t>
            </a:r>
            <a:r>
              <a:rPr lang="bg-B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образователни дейности, които се реализират в две от организациите в състава на институционалната система на културното </a:t>
            </a:r>
            <a:r>
              <a:rPr lang="bg-B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наследство в страната: </a:t>
            </a:r>
          </a:p>
          <a:p>
            <a:r>
              <a:rPr lang="bg-B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1) музеи;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2) библиотеки.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на изследване: 2019-2020 г.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424936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793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bg-BG" sz="3400" b="1" dirty="0" err="1" smtClean="0"/>
              <a:t>Институтите</a:t>
            </a:r>
            <a:r>
              <a:rPr lang="ru-RU" altLang="bg-BG" sz="3400" b="1" dirty="0" smtClean="0"/>
              <a:t> на </a:t>
            </a:r>
            <a:r>
              <a:rPr lang="ru-RU" altLang="bg-BG" sz="3400" b="1" dirty="0" err="1" smtClean="0"/>
              <a:t>културното</a:t>
            </a:r>
            <a:r>
              <a:rPr lang="ru-RU" altLang="bg-BG" sz="3400" b="1" dirty="0" smtClean="0"/>
              <a:t> наследство </a:t>
            </a:r>
            <a:r>
              <a:rPr lang="ru-RU" altLang="bg-BG" sz="3400" b="1" dirty="0" err="1" smtClean="0"/>
              <a:t>като</a:t>
            </a:r>
            <a:r>
              <a:rPr lang="ru-RU" altLang="bg-BG" sz="3400" b="1" dirty="0" smtClean="0"/>
              <a:t> система.</a:t>
            </a:r>
            <a:endParaRPr lang="bg-BG" altLang="bg-BG" sz="3400" b="1" dirty="0" smtClean="0"/>
          </a:p>
        </p:txBody>
      </p:sp>
      <p:sp>
        <p:nvSpPr>
          <p:cNvPr id="20484" name="Oval 4"/>
          <p:cNvSpPr>
            <a:spLocks noChangeAspect="1" noChangeArrowheads="1"/>
          </p:cNvSpPr>
          <p:nvPr/>
        </p:nvSpPr>
        <p:spPr bwMode="auto">
          <a:xfrm>
            <a:off x="152400" y="1747838"/>
            <a:ext cx="5264150" cy="427196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038600" y="1752600"/>
            <a:ext cx="5105400" cy="434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1752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75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2192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1450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524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9906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83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914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581400" y="5867400"/>
            <a:ext cx="2895600" cy="504825"/>
          </a:xfrm>
          <a:prstGeom prst="curvedUpArrow">
            <a:avLst>
              <a:gd name="adj1" fmla="val 114717"/>
              <a:gd name="adj2" fmla="val 2294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10185936">
            <a:off x="3429000" y="1371600"/>
            <a:ext cx="2743200" cy="649288"/>
          </a:xfrm>
          <a:prstGeom prst="curvedUpArrow">
            <a:avLst>
              <a:gd name="adj1" fmla="val 84499"/>
              <a:gd name="adj2" fmla="val 1689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</p:spTree>
    <p:extLst>
      <p:ext uri="{BB962C8B-B14F-4D97-AF65-F5344CB8AC3E}">
        <p14:creationId xmlns:p14="http://schemas.microsoft.com/office/powerpoint/2010/main" val="3218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Взаимодействието </a:t>
            </a:r>
            <a:r>
              <a:rPr lang="bg-BG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между училищната институция и отделните културни организации в България също са обект на изследване на различни автори. </a:t>
            </a:r>
            <a:endParaRPr lang="bg-BG" sz="2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Настоящият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проект си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задача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обедини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цел: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формулиране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препоръки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взаимодействие между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музеите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библиотеките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страна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училищното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образование от друга.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496944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04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err="1"/>
              <a:t>Това</a:t>
            </a:r>
            <a:r>
              <a:rPr lang="ru-RU" sz="3800" dirty="0"/>
              <a:t> </a:t>
            </a:r>
            <a:r>
              <a:rPr lang="ru-RU" sz="3800" dirty="0" err="1"/>
              <a:t>дава</a:t>
            </a:r>
            <a:r>
              <a:rPr lang="ru-RU" sz="3800" dirty="0"/>
              <a:t> основание в да </a:t>
            </a:r>
            <a:r>
              <a:rPr lang="ru-RU" sz="3800" dirty="0" err="1"/>
              <a:t>бъдат</a:t>
            </a:r>
            <a:r>
              <a:rPr lang="ru-RU" sz="3800" dirty="0"/>
              <a:t> </a:t>
            </a:r>
            <a:r>
              <a:rPr lang="ru-RU" sz="3800" dirty="0" err="1"/>
              <a:t>формулирани</a:t>
            </a:r>
            <a:r>
              <a:rPr lang="ru-RU" sz="3800" dirty="0"/>
              <a:t> </a:t>
            </a:r>
            <a:r>
              <a:rPr lang="ru-RU" sz="3800" dirty="0" err="1"/>
              <a:t>следните</a:t>
            </a:r>
            <a:r>
              <a:rPr lang="ru-RU" sz="3800" dirty="0"/>
              <a:t> </a:t>
            </a:r>
            <a:r>
              <a:rPr lang="ru-RU" sz="3800" dirty="0" err="1"/>
              <a:t>основни</a:t>
            </a:r>
            <a:r>
              <a:rPr lang="ru-RU" sz="3800" dirty="0"/>
              <a:t> </a:t>
            </a:r>
            <a:r>
              <a:rPr lang="ru-RU" sz="3800" b="1" dirty="0"/>
              <a:t>задачи</a:t>
            </a:r>
            <a:r>
              <a:rPr lang="ru-RU" sz="3800" dirty="0" smtClean="0"/>
              <a:t>:</a:t>
            </a:r>
          </a:p>
          <a:p>
            <a:r>
              <a:rPr lang="ru-RU" sz="3800" dirty="0" smtClean="0"/>
              <a:t>1</a:t>
            </a:r>
            <a:r>
              <a:rPr lang="ru-RU" sz="3800" dirty="0"/>
              <a:t>. </a:t>
            </a:r>
            <a:r>
              <a:rPr lang="ru-RU" sz="3800" dirty="0" err="1"/>
              <a:t>Издирване</a:t>
            </a:r>
            <a:r>
              <a:rPr lang="ru-RU" sz="3800" dirty="0"/>
              <a:t>, </a:t>
            </a:r>
            <a:r>
              <a:rPr lang="ru-RU" sz="3800" dirty="0" err="1"/>
              <a:t>проучване</a:t>
            </a:r>
            <a:r>
              <a:rPr lang="ru-RU" sz="3800" dirty="0"/>
              <a:t> и </a:t>
            </a:r>
            <a:r>
              <a:rPr lang="ru-RU" sz="3800" dirty="0" err="1"/>
              <a:t>систематизиране</a:t>
            </a:r>
            <a:r>
              <a:rPr lang="ru-RU" sz="3800" dirty="0"/>
              <a:t> на </a:t>
            </a:r>
            <a:r>
              <a:rPr lang="ru-RU" sz="3800" dirty="0" err="1"/>
              <a:t>теоретични</a:t>
            </a:r>
            <a:r>
              <a:rPr lang="ru-RU" sz="3800" dirty="0"/>
              <a:t> </a:t>
            </a:r>
            <a:r>
              <a:rPr lang="ru-RU" sz="3800" dirty="0" smtClean="0"/>
              <a:t>постановки.</a:t>
            </a:r>
          </a:p>
          <a:p>
            <a:r>
              <a:rPr lang="ru-RU" sz="3800" dirty="0" smtClean="0"/>
              <a:t>2</a:t>
            </a:r>
            <a:r>
              <a:rPr lang="ru-RU" sz="3800" dirty="0"/>
              <a:t>. Вторична обработка на статистически </a:t>
            </a:r>
            <a:r>
              <a:rPr lang="ru-RU" sz="3800" dirty="0" err="1"/>
              <a:t>данни</a:t>
            </a:r>
            <a:r>
              <a:rPr lang="ru-RU" sz="3800" dirty="0"/>
              <a:t> за </a:t>
            </a:r>
            <a:r>
              <a:rPr lang="ru-RU" sz="3800" dirty="0" err="1"/>
              <a:t>провежданите</a:t>
            </a:r>
            <a:r>
              <a:rPr lang="ru-RU" sz="3800" dirty="0"/>
              <a:t> </a:t>
            </a:r>
            <a:r>
              <a:rPr lang="ru-RU" sz="3800" dirty="0" err="1"/>
              <a:t>образователни</a:t>
            </a:r>
            <a:r>
              <a:rPr lang="ru-RU" sz="3800" dirty="0"/>
              <a:t> </a:t>
            </a:r>
            <a:r>
              <a:rPr lang="ru-RU" sz="3800" dirty="0" err="1"/>
              <a:t>инициативи</a:t>
            </a:r>
            <a:r>
              <a:rPr lang="ru-RU" sz="3800" dirty="0"/>
              <a:t> на </a:t>
            </a:r>
            <a:r>
              <a:rPr lang="ru-RU" sz="3800" dirty="0" err="1"/>
              <a:t>предварително</a:t>
            </a:r>
            <a:r>
              <a:rPr lang="ru-RU" sz="3800" dirty="0"/>
              <a:t> </a:t>
            </a:r>
            <a:r>
              <a:rPr lang="ru-RU" sz="3800" dirty="0" err="1"/>
              <a:t>подбрани</a:t>
            </a:r>
            <a:r>
              <a:rPr lang="ru-RU" sz="3800" dirty="0"/>
              <a:t> </a:t>
            </a:r>
            <a:r>
              <a:rPr lang="ru-RU" sz="3800" dirty="0" err="1"/>
              <a:t>културни</a:t>
            </a:r>
            <a:r>
              <a:rPr lang="ru-RU" sz="3800" dirty="0"/>
              <a:t> институции за периода 2019-2020 г. </a:t>
            </a:r>
          </a:p>
          <a:p>
            <a:r>
              <a:rPr lang="ru-RU" sz="3800" dirty="0"/>
              <a:t>3. </a:t>
            </a:r>
            <a:r>
              <a:rPr lang="ru-RU" sz="3800" dirty="0" err="1"/>
              <a:t>Провеждане</a:t>
            </a:r>
            <a:r>
              <a:rPr lang="ru-RU" sz="3800" dirty="0"/>
              <a:t> на </a:t>
            </a:r>
            <a:r>
              <a:rPr lang="ru-RU" sz="3800" dirty="0" err="1"/>
              <a:t>представително</a:t>
            </a:r>
            <a:r>
              <a:rPr lang="ru-RU" sz="3800" dirty="0"/>
              <a:t> </a:t>
            </a:r>
            <a:r>
              <a:rPr lang="ru-RU" sz="3800" dirty="0" err="1"/>
              <a:t>проучване</a:t>
            </a:r>
            <a:r>
              <a:rPr lang="ru-RU" sz="3800" dirty="0"/>
              <a:t>, </a:t>
            </a:r>
            <a:r>
              <a:rPr lang="ru-RU" sz="3800" dirty="0" err="1"/>
              <a:t>базирано</a:t>
            </a:r>
            <a:r>
              <a:rPr lang="ru-RU" sz="3800" dirty="0"/>
              <a:t> на </a:t>
            </a:r>
            <a:r>
              <a:rPr lang="ru-RU" sz="3800" dirty="0" err="1"/>
              <a:t>количествени</a:t>
            </a:r>
            <a:r>
              <a:rPr lang="ru-RU" sz="3800" dirty="0"/>
              <a:t> и </a:t>
            </a:r>
            <a:r>
              <a:rPr lang="ru-RU" sz="3800" dirty="0" err="1"/>
              <a:t>качествени</a:t>
            </a:r>
            <a:r>
              <a:rPr lang="ru-RU" sz="3800" dirty="0"/>
              <a:t> </a:t>
            </a:r>
            <a:r>
              <a:rPr lang="ru-RU" sz="3800" dirty="0" err="1"/>
              <a:t>изследователски</a:t>
            </a:r>
            <a:r>
              <a:rPr lang="ru-RU" sz="3800" dirty="0"/>
              <a:t> </a:t>
            </a:r>
            <a:r>
              <a:rPr lang="ru-RU" sz="3800" dirty="0" err="1"/>
              <a:t>методи</a:t>
            </a:r>
            <a:r>
              <a:rPr lang="ru-RU" sz="3800" dirty="0"/>
              <a:t> за </a:t>
            </a:r>
            <a:r>
              <a:rPr lang="ru-RU" sz="3800" dirty="0" err="1"/>
              <a:t>представяне</a:t>
            </a:r>
            <a:r>
              <a:rPr lang="ru-RU" sz="3800" dirty="0"/>
              <a:t> на </a:t>
            </a:r>
            <a:r>
              <a:rPr lang="ru-RU" sz="3800" dirty="0" err="1"/>
              <a:t>актуална</a:t>
            </a:r>
            <a:r>
              <a:rPr lang="ru-RU" sz="3800" dirty="0"/>
              <a:t> и </a:t>
            </a:r>
            <a:r>
              <a:rPr lang="ru-RU" sz="3800" dirty="0" err="1"/>
              <a:t>всеобхватна</a:t>
            </a:r>
            <a:r>
              <a:rPr lang="ru-RU" sz="3800" dirty="0"/>
              <a:t> картина по отношение </a:t>
            </a:r>
            <a:r>
              <a:rPr lang="ru-RU" sz="3800" dirty="0" err="1"/>
              <a:t>образователните</a:t>
            </a:r>
            <a:r>
              <a:rPr lang="ru-RU" sz="3800" dirty="0"/>
              <a:t> </a:t>
            </a:r>
            <a:r>
              <a:rPr lang="ru-RU" sz="3800" dirty="0" err="1"/>
              <a:t>инициативи</a:t>
            </a:r>
            <a:r>
              <a:rPr lang="ru-RU" sz="3800" dirty="0"/>
              <a:t> на </a:t>
            </a:r>
            <a:r>
              <a:rPr lang="ru-RU" sz="3800" dirty="0" err="1"/>
              <a:t>културните</a:t>
            </a:r>
            <a:r>
              <a:rPr lang="ru-RU" sz="3800" dirty="0"/>
              <a:t> институции. </a:t>
            </a:r>
          </a:p>
          <a:p>
            <a:r>
              <a:rPr lang="ru-RU" sz="3800" dirty="0"/>
              <a:t>4. </a:t>
            </a:r>
            <a:r>
              <a:rPr lang="ru-RU" sz="3800" dirty="0" err="1"/>
              <a:t>Извършване</a:t>
            </a:r>
            <a:r>
              <a:rPr lang="ru-RU" sz="3800" dirty="0"/>
              <a:t> на анализ и систематизация на </a:t>
            </a:r>
            <a:r>
              <a:rPr lang="ru-RU" sz="3800" dirty="0" err="1"/>
              <a:t>резултатите</a:t>
            </a:r>
            <a:r>
              <a:rPr lang="ru-RU" sz="3800" dirty="0"/>
              <a:t>; </a:t>
            </a:r>
            <a:r>
              <a:rPr lang="ru-RU" sz="3800" dirty="0" err="1"/>
              <a:t>формулиране</a:t>
            </a:r>
            <a:r>
              <a:rPr lang="ru-RU" sz="3800" dirty="0"/>
              <a:t> на </a:t>
            </a:r>
            <a:r>
              <a:rPr lang="ru-RU" sz="3800" dirty="0" err="1"/>
              <a:t>основни</a:t>
            </a:r>
            <a:r>
              <a:rPr lang="ru-RU" sz="3800" dirty="0"/>
              <a:t> констатации и </a:t>
            </a:r>
            <a:r>
              <a:rPr lang="ru-RU" sz="3800" dirty="0" err="1"/>
              <a:t>теоретични</a:t>
            </a:r>
            <a:r>
              <a:rPr lang="ru-RU" sz="3800" dirty="0"/>
              <a:t> постановки за </a:t>
            </a:r>
            <a:r>
              <a:rPr lang="ru-RU" sz="3800" dirty="0" err="1"/>
              <a:t>повишаване</a:t>
            </a:r>
            <a:r>
              <a:rPr lang="ru-RU" sz="3800" dirty="0"/>
              <a:t> </a:t>
            </a:r>
            <a:r>
              <a:rPr lang="ru-RU" sz="3800" dirty="0" err="1"/>
              <a:t>качеството</a:t>
            </a:r>
            <a:r>
              <a:rPr lang="ru-RU" sz="3800" dirty="0"/>
              <a:t> на </a:t>
            </a:r>
            <a:r>
              <a:rPr lang="ru-RU" sz="3800" dirty="0" err="1"/>
              <a:t>междуинституционалното</a:t>
            </a:r>
            <a:r>
              <a:rPr lang="ru-RU" sz="3800" dirty="0"/>
              <a:t> </a:t>
            </a:r>
            <a:r>
              <a:rPr lang="ru-RU" sz="3800" dirty="0" err="1"/>
              <a:t>сътрудничество</a:t>
            </a:r>
            <a:r>
              <a:rPr lang="ru-RU" sz="3800" dirty="0"/>
              <a:t> и на </a:t>
            </a:r>
            <a:r>
              <a:rPr lang="ru-RU" sz="3800" dirty="0" err="1"/>
              <a:t>образователните</a:t>
            </a:r>
            <a:r>
              <a:rPr lang="ru-RU" sz="3800" dirty="0"/>
              <a:t> </a:t>
            </a:r>
            <a:r>
              <a:rPr lang="ru-RU" sz="3800" dirty="0" err="1"/>
              <a:t>инициативи</a:t>
            </a:r>
            <a:r>
              <a:rPr lang="ru-RU" sz="3800" dirty="0"/>
              <a:t>. </a:t>
            </a:r>
          </a:p>
          <a:p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568952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8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2484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08" y="2819400"/>
            <a:ext cx="6153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365125"/>
          </a:xfrm>
        </p:spPr>
        <p:txBody>
          <a:bodyPr/>
          <a:lstStyle/>
          <a:p>
            <a:r>
              <a:rPr lang="ru-RU" dirty="0" smtClean="0"/>
              <a:t>XI Научно-практически </a:t>
            </a:r>
            <a:r>
              <a:rPr lang="ru-RU" dirty="0" err="1" smtClean="0"/>
              <a:t>образователен</a:t>
            </a:r>
            <a:r>
              <a:rPr lang="ru-RU" dirty="0" smtClean="0"/>
              <a:t> форум „</a:t>
            </a:r>
            <a:r>
              <a:rPr lang="ru-RU" dirty="0" err="1" smtClean="0"/>
              <a:t>Иновации</a:t>
            </a:r>
            <a:r>
              <a:rPr lang="ru-RU" dirty="0" smtClean="0"/>
              <a:t> в </a:t>
            </a:r>
            <a:r>
              <a:rPr lang="ru-RU" dirty="0" err="1" smtClean="0"/>
              <a:t>обучението</a:t>
            </a:r>
            <a:r>
              <a:rPr lang="ru-RU" dirty="0" smtClean="0"/>
              <a:t> и </a:t>
            </a:r>
            <a:r>
              <a:rPr lang="ru-RU" dirty="0" err="1" smtClean="0"/>
              <a:t>познавателното</a:t>
            </a:r>
            <a:r>
              <a:rPr lang="ru-RU" dirty="0" smtClean="0"/>
              <a:t> развитие“, 18-22.08.2020, гр. Бургас</a:t>
            </a:r>
            <a:endParaRPr lang="bg-BG" dirty="0"/>
          </a:p>
        </p:txBody>
      </p:sp>
      <p:pic>
        <p:nvPicPr>
          <p:cNvPr id="4098" name="Picture 2" descr="C:\Users\admin\Pictures\2020\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83785" cy="50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642</Words>
  <Application>Microsoft Office PowerPoint</Application>
  <PresentationFormat>Презентация на цял екран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АКТУАЛНИ ОБРАЗОВАТЕЛНИ ИНИЦИАТИВИ НА МУЗЕИ И БИБЛИОТЕКИ В БЪЛГАРИЯ: НОВО ПРОУЧВАНЕ</vt:lpstr>
      <vt:lpstr>Въведение</vt:lpstr>
      <vt:lpstr>Презентация на PowerPoint</vt:lpstr>
      <vt:lpstr>Цел на проекта:</vt:lpstr>
      <vt:lpstr>Институтите на културното наследство като система.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АКТУАЛНИ ОБРАЗОВАТЕЛНИ ИНИЦИАТИВИ НА МУЗЕИ И БИБЛИОТЕКИ В БЪЛГАРИЯ: НОВО ПРОУЧВАНЕ</dc:title>
  <dc:creator>admin</dc:creator>
  <cp:lastModifiedBy>admin</cp:lastModifiedBy>
  <cp:revision>9</cp:revision>
  <dcterms:created xsi:type="dcterms:W3CDTF">2020-08-19T07:14:08Z</dcterms:created>
  <dcterms:modified xsi:type="dcterms:W3CDTF">2020-08-19T08:26:55Z</dcterms:modified>
</cp:coreProperties>
</file>