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3"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70" r:id="rId9"/>
    <p:sldId id="263" r:id="rId10"/>
    <p:sldId id="264" r:id="rId11"/>
    <p:sldId id="265" r:id="rId12"/>
    <p:sldId id="272" r:id="rId13"/>
    <p:sldId id="273" r:id="rId14"/>
    <p:sldId id="274" r:id="rId15"/>
    <p:sldId id="267" r:id="rId16"/>
    <p:sldId id="269" r:id="rId17"/>
    <p:sldId id="26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autoAdjust="0"/>
  </p:normalViewPr>
  <p:slideViewPr>
    <p:cSldViewPr snapToGrid="0">
      <p:cViewPr>
        <p:scale>
          <a:sx n="70" d="100"/>
          <a:sy n="70" d="100"/>
        </p:scale>
        <p:origin x="-1166" y="-470"/>
      </p:cViewPr>
      <p:guideLst>
        <p:guide orient="horz" pos="2160"/>
        <p:guide pos="3840"/>
      </p:guideLst>
    </p:cSldViewPr>
  </p:slideViewPr>
  <p:outlineViewPr>
    <p:cViewPr>
      <p:scale>
        <a:sx n="33" d="100"/>
        <a:sy n="33" d="100"/>
      </p:scale>
      <p:origin x="53" y="16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6AA3356-6170-428B-83E9-9C333921D47D}" type="datetimeFigureOut">
              <a:rPr lang="bg-BG" smtClean="0"/>
              <a:t>27.5.2020 г.</a:t>
            </a:fld>
            <a:endParaRPr lang="bg-BG"/>
          </a:p>
        </p:txBody>
      </p:sp>
      <p:sp>
        <p:nvSpPr>
          <p:cNvPr id="4" name="Контейнер за долния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5" name="Контейнер за номер на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97B8B76-F988-424B-945E-CB0E2EDB8E9E}" type="slidenum">
              <a:rPr lang="bg-BG" smtClean="0"/>
              <a:t>‹#›</a:t>
            </a:fld>
            <a:endParaRPr lang="bg-BG"/>
          </a:p>
        </p:txBody>
      </p:sp>
    </p:spTree>
    <p:extLst>
      <p:ext uri="{BB962C8B-B14F-4D97-AF65-F5344CB8AC3E}">
        <p14:creationId xmlns:p14="http://schemas.microsoft.com/office/powerpoint/2010/main" val="34361999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F8114-2FC9-46CA-805A-B2754161743A}" type="datetimeFigureOut">
              <a:rPr lang="bg-BG" smtClean="0"/>
              <a:t>27.5.2020 г.</a:t>
            </a:fld>
            <a:endParaRPr lang="bg-BG"/>
          </a:p>
        </p:txBody>
      </p:sp>
      <p:sp>
        <p:nvSpPr>
          <p:cNvPr id="4" name="Контейнер за изображение на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bg-BG" smtClean="0"/>
              <a:t>Редактиране на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6" name="Контейнер за долния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Контейнер за номер н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FAB485-9F51-4CD7-AB3D-4D29F3A20456}" type="slidenum">
              <a:rPr lang="bg-BG" smtClean="0"/>
              <a:t>‹#›</a:t>
            </a:fld>
            <a:endParaRPr lang="bg-BG"/>
          </a:p>
        </p:txBody>
      </p:sp>
    </p:spTree>
    <p:extLst>
      <p:ext uri="{BB962C8B-B14F-4D97-AF65-F5344CB8AC3E}">
        <p14:creationId xmlns:p14="http://schemas.microsoft.com/office/powerpoint/2010/main" val="66732473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Заглавен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bg-BG" smtClean="0"/>
              <a:t>Щракнете, за да редактирате стила на подзаглавието в образеца</a:t>
            </a:r>
            <a:endParaRPr lang="en-US" dirty="0"/>
          </a:p>
        </p:txBody>
      </p:sp>
      <p:sp>
        <p:nvSpPr>
          <p:cNvPr id="4" name="Date Placeholder 3"/>
          <p:cNvSpPr>
            <a:spLocks noGrp="1"/>
          </p:cNvSpPr>
          <p:nvPr>
            <p:ph type="dt" sz="half" idx="10"/>
          </p:nvPr>
        </p:nvSpPr>
        <p:spPr/>
        <p:txBody>
          <a:bodyPr/>
          <a:lstStyle/>
          <a:p>
            <a:fld id="{04AF9DC7-4582-4F6F-B8B8-504A2F19A68A}" type="datetime1">
              <a:rPr lang="en-US" smtClean="0"/>
              <a:t>27-May-20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86145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bg-BG" smtClean="0"/>
              <a:t>Щракнете върху иконата, за да добавите картина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bg-BG" smtClean="0"/>
              <a:t>Редактиране на стиловете на текста в образеца</a:t>
            </a:r>
          </a:p>
        </p:txBody>
      </p:sp>
      <p:sp>
        <p:nvSpPr>
          <p:cNvPr id="3" name="Date Placeholder 2"/>
          <p:cNvSpPr>
            <a:spLocks noGrp="1"/>
          </p:cNvSpPr>
          <p:nvPr>
            <p:ph type="dt" sz="half" idx="10"/>
          </p:nvPr>
        </p:nvSpPr>
        <p:spPr/>
        <p:txBody>
          <a:bodyPr/>
          <a:lstStyle/>
          <a:p>
            <a:fld id="{1FA04528-21D8-4C48-9E13-F6261C1744F5}" type="datetime1">
              <a:rPr lang="en-US" smtClean="0"/>
              <a:t>27-May-20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4912136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лавие и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Редактиране на стиловете на текста в образеца</a:t>
            </a:r>
          </a:p>
        </p:txBody>
      </p:sp>
      <p:sp>
        <p:nvSpPr>
          <p:cNvPr id="4" name="Date Placeholder 3"/>
          <p:cNvSpPr>
            <a:spLocks noGrp="1"/>
          </p:cNvSpPr>
          <p:nvPr>
            <p:ph type="dt" sz="half" idx="10"/>
          </p:nvPr>
        </p:nvSpPr>
        <p:spPr/>
        <p:txBody>
          <a:bodyPr/>
          <a:lstStyle/>
          <a:p>
            <a:fld id="{1FA04528-21D8-4C48-9E13-F6261C1744F5}" type="datetime1">
              <a:rPr lang="en-US" smtClean="0"/>
              <a:t>27-May-20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0959958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bg-BG" smtClean="0"/>
              <a:t>Редакт. стил загл. образец</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bg-BG" smtClean="0"/>
              <a:t>Редактиране на стиловете на текста в образеца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Редактиране на стиловете на текста в образеца</a:t>
            </a:r>
          </a:p>
        </p:txBody>
      </p:sp>
      <p:sp>
        <p:nvSpPr>
          <p:cNvPr id="4" name="Date Placeholder 3"/>
          <p:cNvSpPr>
            <a:spLocks noGrp="1"/>
          </p:cNvSpPr>
          <p:nvPr>
            <p:ph type="dt" sz="half" idx="10"/>
          </p:nvPr>
        </p:nvSpPr>
        <p:spPr/>
        <p:txBody>
          <a:bodyPr/>
          <a:lstStyle/>
          <a:p>
            <a:fld id="{1FA04528-21D8-4C48-9E13-F6261C1744F5}" type="datetime1">
              <a:rPr lang="en-US" smtClean="0"/>
              <a:t>27-May-20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3416601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ичка с име">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Редактиране на стиловете на текста в образеца</a:t>
            </a:r>
          </a:p>
        </p:txBody>
      </p:sp>
      <p:sp>
        <p:nvSpPr>
          <p:cNvPr id="4" name="Date Placeholder 3"/>
          <p:cNvSpPr>
            <a:spLocks noGrp="1"/>
          </p:cNvSpPr>
          <p:nvPr>
            <p:ph type="dt" sz="half" idx="10"/>
          </p:nvPr>
        </p:nvSpPr>
        <p:spPr/>
        <p:txBody>
          <a:bodyPr/>
          <a:lstStyle/>
          <a:p>
            <a:fld id="{1FA04528-21D8-4C48-9E13-F6261C1744F5}" type="datetime1">
              <a:rPr lang="en-US" smtClean="0"/>
              <a:t>27-May-20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88113192"/>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Картичка с име на цитат">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bg-BG" smtClean="0"/>
              <a:t>Редакт. стил загл. образец</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bg-BG" smtClean="0"/>
              <a:t>Редактиране на стиловете на текста в образеца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Редактиране на стиловете на текста в образеца</a:t>
            </a:r>
          </a:p>
        </p:txBody>
      </p:sp>
      <p:sp>
        <p:nvSpPr>
          <p:cNvPr id="4" name="Date Placeholder 3"/>
          <p:cNvSpPr>
            <a:spLocks noGrp="1"/>
          </p:cNvSpPr>
          <p:nvPr>
            <p:ph type="dt" sz="half" idx="10"/>
          </p:nvPr>
        </p:nvSpPr>
        <p:spPr/>
        <p:txBody>
          <a:bodyPr/>
          <a:lstStyle/>
          <a:p>
            <a:fld id="{1FA04528-21D8-4C48-9E13-F6261C1744F5}" type="datetime1">
              <a:rPr lang="en-US" smtClean="0"/>
              <a:t>27-May-20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3921157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или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bg-BG" smtClean="0"/>
              <a:t>Редакт. стил загл. образец</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bg-BG" smtClean="0"/>
              <a:t>Редактиране на стиловете на текста в образеца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Редактиране на стиловете на текста в образеца</a:t>
            </a:r>
          </a:p>
        </p:txBody>
      </p:sp>
      <p:sp>
        <p:nvSpPr>
          <p:cNvPr id="4" name="Date Placeholder 3"/>
          <p:cNvSpPr>
            <a:spLocks noGrp="1"/>
          </p:cNvSpPr>
          <p:nvPr>
            <p:ph type="dt" sz="half" idx="10"/>
          </p:nvPr>
        </p:nvSpPr>
        <p:spPr/>
        <p:txBody>
          <a:bodyPr/>
          <a:lstStyle/>
          <a:p>
            <a:fld id="{1FA04528-21D8-4C48-9E13-F6261C1744F5}" type="datetime1">
              <a:rPr lang="en-US" smtClean="0"/>
              <a:t>27-May-20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5809811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nchor="t"/>
          <a:lstStyle/>
          <a:p>
            <a:pPr lvl="0"/>
            <a:r>
              <a:rPr lang="bg-BG" smtClean="0"/>
              <a:t>Редактиране на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6FA459AB-2048-416A-B743-D06AF265B566}" type="datetime1">
              <a:rPr lang="en-US" smtClean="0"/>
              <a:t>27-May-20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90880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bg-BG" smtClean="0"/>
              <a:t>Редактиране на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9E2C42D9-D366-43E4-9D89-EAA1F3EE9EA0}" type="datetime1">
              <a:rPr lang="en-US" smtClean="0"/>
              <a:t>27-May-20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14923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nchor="ctr"/>
          <a:lstStyle/>
          <a:p>
            <a:pPr lvl="0"/>
            <a:r>
              <a:rPr lang="bg-BG" smtClean="0"/>
              <a:t>Редактиране на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1B97CB9A-51D7-4B35-987D-BEF9EEC7A0FD}" type="datetime1">
              <a:rPr lang="en-US" smtClean="0"/>
              <a:t>27-May-20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3064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Редактиране на стиловете на текста в образеца</a:t>
            </a:r>
          </a:p>
        </p:txBody>
      </p:sp>
      <p:sp>
        <p:nvSpPr>
          <p:cNvPr id="4" name="Date Placeholder 3"/>
          <p:cNvSpPr>
            <a:spLocks noGrp="1"/>
          </p:cNvSpPr>
          <p:nvPr>
            <p:ph type="dt" sz="half" idx="10"/>
          </p:nvPr>
        </p:nvSpPr>
        <p:spPr/>
        <p:txBody>
          <a:bodyPr/>
          <a:lstStyle/>
          <a:p>
            <a:fld id="{CE26B68D-1875-4EB9-8A24-56240198C3F7}" type="datetime1">
              <a:rPr lang="en-US" smtClean="0"/>
              <a:t>27-May-20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2138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bg-BG" smtClean="0"/>
              <a:t>Редактиране на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bg-BG" smtClean="0"/>
              <a:t>Редактиране на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EE78CF9-7A09-4C12-BFA2-3B44AB834E24}" type="datetime1">
              <a:rPr lang="en-US" smtClean="0"/>
              <a:t>27-May-20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7895111"/>
      </p:ext>
    </p:extLst>
  </p:cSld>
  <p:clrMapOvr>
    <a:masterClrMapping/>
  </p:clrMapOvr>
  <p:extLst>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Редактиране на стиловете на текста в образеца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bg-BG" smtClean="0"/>
              <a:t>Редактиране на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Редактиране на стиловете на текста в образеца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bg-BG" smtClean="0"/>
              <a:t>Редактиране на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D4BA4331-532F-4489-9AF1-BD2FEE4B75E1}" type="datetime1">
              <a:rPr lang="en-US" smtClean="0"/>
              <a:t>27-May-20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07714033"/>
      </p:ext>
    </p:extLst>
  </p:cSld>
  <p:clrMapOvr>
    <a:masterClrMapping/>
  </p:clrMapOvr>
  <p:extLst>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4572F29B-4B4E-441E-8185-043C66CDD26A}" type="datetime1">
              <a:rPr lang="en-US" smtClean="0"/>
              <a:t>27-May-20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21314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B67E9F-6DB4-4FFF-9BB4-62E3CE8E8E2E}" type="datetime1">
              <a:rPr lang="en-US" smtClean="0"/>
              <a:t>27-May-20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24759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bg-BG" smtClean="0"/>
              <a:t>Редактиране на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Редактиране на стиловете на текста в образеца</a:t>
            </a:r>
          </a:p>
        </p:txBody>
      </p:sp>
      <p:sp>
        <p:nvSpPr>
          <p:cNvPr id="5" name="Date Placeholder 4"/>
          <p:cNvSpPr>
            <a:spLocks noGrp="1"/>
          </p:cNvSpPr>
          <p:nvPr>
            <p:ph type="dt" sz="half" idx="10"/>
          </p:nvPr>
        </p:nvSpPr>
        <p:spPr/>
        <p:txBody>
          <a:bodyPr/>
          <a:lstStyle/>
          <a:p>
            <a:fld id="{5FAAF769-DB26-418E-8925-5614A5F34C9D}" type="datetime1">
              <a:rPr lang="en-US" smtClean="0"/>
              <a:t>27-May-20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6492131"/>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bg-BG" smtClean="0"/>
              <a:t>Редакт. стил загл. образец</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Редактиране на стиловете на текста в образеца</a:t>
            </a:r>
          </a:p>
        </p:txBody>
      </p:sp>
      <p:sp>
        <p:nvSpPr>
          <p:cNvPr id="5" name="Date Placeholder 4"/>
          <p:cNvSpPr>
            <a:spLocks noGrp="1"/>
          </p:cNvSpPr>
          <p:nvPr>
            <p:ph type="dt" sz="half" idx="10"/>
          </p:nvPr>
        </p:nvSpPr>
        <p:spPr/>
        <p:txBody>
          <a:bodyPr/>
          <a:lstStyle/>
          <a:p>
            <a:fld id="{AC258DCB-5DF5-492E-BA76-B595C8DA6300}" type="datetime1">
              <a:rPr lang="en-US" smtClean="0"/>
              <a:t>27-May-20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22981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bg-BG" smtClean="0"/>
              <a:t>Редактиране на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FA04528-21D8-4C48-9E13-F6261C1744F5}" type="datetime1">
              <a:rPr lang="en-US" smtClean="0"/>
              <a:t>27-May-20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12172163"/>
      </p:ext>
    </p:extLst>
  </p:cSld>
  <p:clrMap bg1="dk1" tx1="lt1" bg2="dk2" tx2="lt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 id="2147483915" r:id="rId12"/>
    <p:sldLayoutId id="2147483916" r:id="rId13"/>
    <p:sldLayoutId id="2147483917" r:id="rId14"/>
    <p:sldLayoutId id="2147483918" r:id="rId15"/>
    <p:sldLayoutId id="2147483919" r:id="rId16"/>
    <p:sldLayoutId id="2147483920" r:id="rId17"/>
  </p:sldLayoutIdLst>
  <p:hf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ctrTitle"/>
          </p:nvPr>
        </p:nvSpPr>
        <p:spPr>
          <a:xfrm>
            <a:off x="111418" y="1965121"/>
            <a:ext cx="12254753" cy="1825096"/>
          </a:xfrm>
        </p:spPr>
        <p:txBody>
          <a:bodyPr>
            <a:noAutofit/>
          </a:bodyPr>
          <a:lstStyle/>
          <a:p>
            <a:pPr algn="ctr"/>
            <a:r>
              <a:rPr lang="en-US" sz="3200" b="1" dirty="0">
                <a:solidFill>
                  <a:schemeClr val="accent2">
                    <a:lumMod val="50000"/>
                  </a:schemeClr>
                </a:solidFill>
                <a:effectLst>
                  <a:outerShdw blurRad="38100" dist="38100" dir="2700000" algn="tl">
                    <a:srgbClr val="000000">
                      <a:alpha val="43137"/>
                    </a:srgbClr>
                  </a:outerShdw>
                </a:effectLst>
              </a:rPr>
              <a:t>EDUCATIONAL INITIATIVES IN THE BULGARIAN MUSEUMS – SOME GOOD PRACTICES</a:t>
            </a:r>
            <a:endParaRPr lang="en-US" sz="3200" b="1" dirty="0">
              <a:solidFill>
                <a:schemeClr val="accent2">
                  <a:lumMod val="50000"/>
                </a:schemeClr>
              </a:solidFill>
              <a:effectLst>
                <a:outerShdw blurRad="38100" dist="38100" dir="2700000" algn="tl">
                  <a:srgbClr val="000000">
                    <a:alpha val="43137"/>
                  </a:srgbClr>
                </a:outerShdw>
              </a:effectLst>
            </a:endParaRPr>
          </a:p>
        </p:txBody>
      </p:sp>
      <p:sp>
        <p:nvSpPr>
          <p:cNvPr id="9" name="Контейнер за номер на слайда 8"/>
          <p:cNvSpPr>
            <a:spLocks noGrp="1"/>
          </p:cNvSpPr>
          <p:nvPr>
            <p:ph type="sldNum" sz="quarter" idx="12"/>
          </p:nvPr>
        </p:nvSpPr>
        <p:spPr>
          <a:xfrm>
            <a:off x="11295033" y="6324465"/>
            <a:ext cx="513805" cy="365125"/>
          </a:xfrm>
        </p:spPr>
        <p:txBody>
          <a:bodyPr/>
          <a:lstStyle/>
          <a:p>
            <a:fld id="{6D22F896-40B5-4ADD-8801-0D06FADFA095}" type="slidenum">
              <a:rPr lang="en-US" b="1" smtClean="0"/>
              <a:t>1</a:t>
            </a:fld>
            <a:endParaRPr lang="en-US" b="1" dirty="0"/>
          </a:p>
        </p:txBody>
      </p:sp>
      <p:sp>
        <p:nvSpPr>
          <p:cNvPr id="4" name="Текстово поле 3"/>
          <p:cNvSpPr txBox="1"/>
          <p:nvPr/>
        </p:nvSpPr>
        <p:spPr>
          <a:xfrm>
            <a:off x="0" y="211234"/>
            <a:ext cx="10885715" cy="1015663"/>
          </a:xfrm>
          <a:prstGeom prst="rect">
            <a:avLst/>
          </a:prstGeom>
          <a:noFill/>
        </p:spPr>
        <p:txBody>
          <a:bodyPr wrap="square" rtlCol="0">
            <a:spAutoFit/>
          </a:bodyPr>
          <a:lstStyle/>
          <a:p>
            <a:pPr algn="ctr"/>
            <a:r>
              <a:rPr lang="en-US" sz="2000" b="1" dirty="0" smtClean="0">
                <a:solidFill>
                  <a:schemeClr val="accent3">
                    <a:lumMod val="50000"/>
                  </a:schemeClr>
                </a:solidFill>
                <a:effectLst>
                  <a:outerShdw blurRad="38100" dist="38100" dir="2700000" algn="tl">
                    <a:srgbClr val="000000">
                      <a:alpha val="43137"/>
                    </a:srgbClr>
                  </a:outerShdw>
                </a:effectLst>
              </a:rPr>
              <a:t>12</a:t>
            </a:r>
            <a:r>
              <a:rPr lang="en-US" sz="2000" b="1" baseline="30000" dirty="0" smtClean="0">
                <a:solidFill>
                  <a:schemeClr val="accent3">
                    <a:lumMod val="50000"/>
                  </a:schemeClr>
                </a:solidFill>
                <a:effectLst>
                  <a:outerShdw blurRad="38100" dist="38100" dir="2700000" algn="tl">
                    <a:srgbClr val="000000">
                      <a:alpha val="43137"/>
                    </a:srgbClr>
                  </a:outerShdw>
                </a:effectLst>
              </a:rPr>
              <a:t>th</a:t>
            </a:r>
            <a:r>
              <a:rPr lang="en-US" sz="2000" b="1" dirty="0" smtClean="0">
                <a:solidFill>
                  <a:schemeClr val="accent3">
                    <a:lumMod val="50000"/>
                  </a:schemeClr>
                </a:solidFill>
                <a:effectLst>
                  <a:outerShdw blurRad="38100" dist="38100" dir="2700000" algn="tl">
                    <a:srgbClr val="000000">
                      <a:alpha val="43137"/>
                    </a:srgbClr>
                  </a:outerShdw>
                </a:effectLst>
              </a:rPr>
              <a:t> annual International Conference on Education </a:t>
            </a:r>
            <a:r>
              <a:rPr lang="bg-BG" sz="2000" b="1" dirty="0" smtClean="0">
                <a:solidFill>
                  <a:schemeClr val="accent3">
                    <a:lumMod val="50000"/>
                  </a:schemeClr>
                </a:solidFill>
                <a:effectLst>
                  <a:outerShdw blurRad="38100" dist="38100" dir="2700000" algn="tl">
                    <a:srgbClr val="000000">
                      <a:alpha val="43137"/>
                    </a:srgbClr>
                  </a:outerShdw>
                </a:effectLst>
              </a:rPr>
              <a:t/>
            </a:r>
            <a:br>
              <a:rPr lang="bg-BG" sz="2000" b="1" dirty="0" smtClean="0">
                <a:solidFill>
                  <a:schemeClr val="accent3">
                    <a:lumMod val="50000"/>
                  </a:schemeClr>
                </a:solidFill>
                <a:effectLst>
                  <a:outerShdw blurRad="38100" dist="38100" dir="2700000" algn="tl">
                    <a:srgbClr val="000000">
                      <a:alpha val="43137"/>
                    </a:srgbClr>
                  </a:outerShdw>
                </a:effectLst>
              </a:rPr>
            </a:br>
            <a:r>
              <a:rPr lang="en-US" sz="2000" b="1" dirty="0" smtClean="0">
                <a:solidFill>
                  <a:schemeClr val="accent3">
                    <a:lumMod val="50000"/>
                  </a:schemeClr>
                </a:solidFill>
                <a:effectLst>
                  <a:outerShdw blurRad="38100" dist="38100" dir="2700000" algn="tl">
                    <a:srgbClr val="000000">
                      <a:alpha val="43137"/>
                    </a:srgbClr>
                  </a:outerShdw>
                </a:effectLst>
              </a:rPr>
              <a:t>and New Learning Technologies</a:t>
            </a:r>
          </a:p>
          <a:p>
            <a:pPr algn="ctr"/>
            <a:r>
              <a:rPr lang="en-US" sz="2000" b="1" dirty="0" smtClean="0">
                <a:solidFill>
                  <a:schemeClr val="accent3">
                    <a:lumMod val="50000"/>
                  </a:schemeClr>
                </a:solidFill>
                <a:effectLst>
                  <a:outerShdw blurRad="38100" dist="38100" dir="2700000" algn="tl">
                    <a:srgbClr val="000000">
                      <a:alpha val="43137"/>
                    </a:srgbClr>
                  </a:outerShdw>
                </a:effectLst>
              </a:rPr>
              <a:t>6</a:t>
            </a:r>
            <a:r>
              <a:rPr lang="en-US" sz="2000" b="1" baseline="30000" dirty="0" smtClean="0">
                <a:solidFill>
                  <a:schemeClr val="accent3">
                    <a:lumMod val="50000"/>
                  </a:schemeClr>
                </a:solidFill>
                <a:effectLst>
                  <a:outerShdw blurRad="38100" dist="38100" dir="2700000" algn="tl">
                    <a:srgbClr val="000000">
                      <a:alpha val="43137"/>
                    </a:srgbClr>
                  </a:outerShdw>
                </a:effectLst>
              </a:rPr>
              <a:t>th</a:t>
            </a:r>
            <a:r>
              <a:rPr lang="en-US" sz="2000" b="1" dirty="0" smtClean="0">
                <a:solidFill>
                  <a:schemeClr val="accent3">
                    <a:lumMod val="50000"/>
                  </a:schemeClr>
                </a:solidFill>
                <a:effectLst>
                  <a:outerShdw blurRad="38100" dist="38100" dir="2700000" algn="tl">
                    <a:srgbClr val="000000">
                      <a:alpha val="43137"/>
                    </a:srgbClr>
                  </a:outerShdw>
                </a:effectLst>
              </a:rPr>
              <a:t>-7</a:t>
            </a:r>
            <a:r>
              <a:rPr lang="en-US" sz="2000" b="1" baseline="30000" dirty="0" smtClean="0">
                <a:solidFill>
                  <a:schemeClr val="accent3">
                    <a:lumMod val="50000"/>
                  </a:schemeClr>
                </a:solidFill>
                <a:effectLst>
                  <a:outerShdw blurRad="38100" dist="38100" dir="2700000" algn="tl">
                    <a:srgbClr val="000000">
                      <a:alpha val="43137"/>
                    </a:srgbClr>
                  </a:outerShdw>
                </a:effectLst>
              </a:rPr>
              <a:t>th</a:t>
            </a:r>
            <a:r>
              <a:rPr lang="en-US" sz="2000" b="1" dirty="0" smtClean="0">
                <a:solidFill>
                  <a:schemeClr val="accent3">
                    <a:lumMod val="50000"/>
                  </a:schemeClr>
                </a:solidFill>
                <a:effectLst>
                  <a:outerShdw blurRad="38100" dist="38100" dir="2700000" algn="tl">
                    <a:srgbClr val="000000">
                      <a:alpha val="43137"/>
                    </a:srgbClr>
                  </a:outerShdw>
                </a:effectLst>
              </a:rPr>
              <a:t> July, 2020</a:t>
            </a:r>
            <a:endParaRPr lang="bg-BG" sz="2000" b="1" dirty="0">
              <a:solidFill>
                <a:schemeClr val="accent3">
                  <a:lumMod val="50000"/>
                </a:schemeClr>
              </a:solidFill>
              <a:effectLst>
                <a:outerShdw blurRad="38100" dist="38100" dir="2700000" algn="tl">
                  <a:srgbClr val="000000">
                    <a:alpha val="43137"/>
                  </a:srgbClr>
                </a:outerShdw>
              </a:effectLst>
            </a:endParaRPr>
          </a:p>
        </p:txBody>
      </p:sp>
      <p:pic>
        <p:nvPicPr>
          <p:cNvPr id="6" name="Picture 4" descr="C:\Documents and Settings\Administrator.TEREZA-4CBD23C5\Desktop\svubit-logo.gif">
            <a:extLst>
              <a:ext uri="{FF2B5EF4-FFF2-40B4-BE49-F238E27FC236}">
                <a16:creationId xmlns:a16="http://schemas.microsoft.com/office/drawing/2014/main" xmlns="" id="{0C373D25-EE35-4C8B-870B-5215ED6101BD}"/>
              </a:ext>
            </a:extLst>
          </p:cNvPr>
          <p:cNvPicPr/>
          <p:nvPr/>
        </p:nvPicPr>
        <p:blipFill>
          <a:blip r:embed="rId2"/>
          <a:srcRect/>
          <a:stretch>
            <a:fillRect/>
          </a:stretch>
        </p:blipFill>
        <p:spPr bwMode="auto">
          <a:xfrm>
            <a:off x="197076" y="196796"/>
            <a:ext cx="974177" cy="675538"/>
          </a:xfrm>
          <a:prstGeom prst="rect">
            <a:avLst/>
          </a:prstGeom>
          <a:noFill/>
          <a:ln w="9525">
            <a:noFill/>
            <a:miter lim="800000"/>
            <a:headEnd/>
            <a:tailEnd/>
          </a:ln>
        </p:spPr>
      </p:pic>
      <p:sp>
        <p:nvSpPr>
          <p:cNvPr id="7" name="Rectangle 5"/>
          <p:cNvSpPr/>
          <p:nvPr/>
        </p:nvSpPr>
        <p:spPr>
          <a:xfrm>
            <a:off x="923616" y="4458772"/>
            <a:ext cx="10052913" cy="1600438"/>
          </a:xfrm>
          <a:prstGeom prst="rect">
            <a:avLst/>
          </a:prstGeom>
        </p:spPr>
        <p:txBody>
          <a:bodyPr wrap="square">
            <a:spAutoFit/>
          </a:bodyPr>
          <a:lstStyle/>
          <a:p>
            <a:pPr algn="ctr"/>
            <a:r>
              <a:rPr lang="en-US" sz="2000" b="1" dirty="0" smtClean="0">
                <a:solidFill>
                  <a:schemeClr val="accent3">
                    <a:lumMod val="50000"/>
                  </a:schemeClr>
                </a:solidFill>
                <a:effectLst>
                  <a:outerShdw blurRad="38100" dist="38100" dir="2700000" algn="tl">
                    <a:srgbClr val="000000">
                      <a:alpha val="43137"/>
                    </a:srgbClr>
                  </a:outerShdw>
                </a:effectLst>
              </a:rPr>
              <a:t>Chief Assist. Sonya </a:t>
            </a:r>
            <a:r>
              <a:rPr lang="en-US" sz="2000" b="1" dirty="0" err="1" smtClean="0">
                <a:solidFill>
                  <a:schemeClr val="accent3">
                    <a:lumMod val="50000"/>
                  </a:schemeClr>
                </a:solidFill>
                <a:effectLst>
                  <a:outerShdw blurRad="38100" dist="38100" dir="2700000" algn="tl">
                    <a:srgbClr val="000000">
                      <a:alpha val="43137"/>
                    </a:srgbClr>
                  </a:outerShdw>
                </a:effectLst>
              </a:rPr>
              <a:t>Spasova</a:t>
            </a:r>
            <a:r>
              <a:rPr lang="en-US" sz="2000" b="1" dirty="0" smtClean="0">
                <a:solidFill>
                  <a:schemeClr val="accent3">
                    <a:lumMod val="50000"/>
                  </a:schemeClr>
                </a:solidFill>
                <a:effectLst>
                  <a:outerShdw blurRad="38100" dist="38100" dir="2700000" algn="tl">
                    <a:srgbClr val="000000">
                      <a:alpha val="43137"/>
                    </a:srgbClr>
                  </a:outerShdw>
                </a:effectLst>
              </a:rPr>
              <a:t>, PhD</a:t>
            </a:r>
            <a:r>
              <a:rPr lang="en-US" sz="2000" b="1" dirty="0">
                <a:solidFill>
                  <a:schemeClr val="accent3">
                    <a:lumMod val="50000"/>
                  </a:schemeClr>
                </a:solidFill>
                <a:effectLst>
                  <a:outerShdw blurRad="38100" dist="38100" dir="2700000" algn="tl">
                    <a:srgbClr val="000000">
                      <a:alpha val="43137"/>
                    </a:srgbClr>
                  </a:outerShdw>
                </a:effectLst>
              </a:rPr>
              <a:t/>
            </a:r>
            <a:br>
              <a:rPr lang="en-US" sz="2000" b="1" dirty="0">
                <a:solidFill>
                  <a:schemeClr val="accent3">
                    <a:lumMod val="50000"/>
                  </a:schemeClr>
                </a:solidFill>
                <a:effectLst>
                  <a:outerShdw blurRad="38100" dist="38100" dir="2700000" algn="tl">
                    <a:srgbClr val="000000">
                      <a:alpha val="43137"/>
                    </a:srgbClr>
                  </a:outerShdw>
                </a:effectLst>
              </a:rPr>
            </a:br>
            <a:endParaRPr lang="en-US" sz="2000" b="1" dirty="0" smtClean="0">
              <a:solidFill>
                <a:schemeClr val="accent3">
                  <a:lumMod val="50000"/>
                </a:schemeClr>
              </a:solidFill>
              <a:effectLst>
                <a:outerShdw blurRad="38100" dist="38100" dir="2700000" algn="tl">
                  <a:srgbClr val="000000">
                    <a:alpha val="43137"/>
                  </a:srgbClr>
                </a:outerShdw>
              </a:effectLst>
            </a:endParaRPr>
          </a:p>
          <a:p>
            <a:pPr algn="ctr"/>
            <a:endParaRPr lang="bg-BG" i="1" dirty="0">
              <a:solidFill>
                <a:schemeClr val="accent3">
                  <a:lumMod val="50000"/>
                </a:schemeClr>
              </a:solidFill>
            </a:endParaRPr>
          </a:p>
          <a:p>
            <a:pPr algn="ctr"/>
            <a:r>
              <a:rPr lang="en-US" sz="2000" b="1" i="1" dirty="0">
                <a:solidFill>
                  <a:schemeClr val="accent3">
                    <a:lumMod val="50000"/>
                  </a:schemeClr>
                </a:solidFill>
                <a:effectLst>
                  <a:outerShdw blurRad="38100" dist="38100" dir="2700000" algn="tl">
                    <a:srgbClr val="000000">
                      <a:alpha val="43137"/>
                    </a:srgbClr>
                  </a:outerShdw>
                </a:effectLst>
              </a:rPr>
              <a:t>University of Library Studies </a:t>
            </a:r>
            <a:r>
              <a:rPr lang="en-US" sz="2000" b="1" i="1" dirty="0" smtClean="0">
                <a:solidFill>
                  <a:schemeClr val="accent3">
                    <a:lumMod val="50000"/>
                  </a:schemeClr>
                </a:solidFill>
                <a:effectLst>
                  <a:outerShdw blurRad="38100" dist="38100" dir="2700000" algn="tl">
                    <a:srgbClr val="000000">
                      <a:alpha val="43137"/>
                    </a:srgbClr>
                  </a:outerShdw>
                </a:effectLst>
              </a:rPr>
              <a:t>and </a:t>
            </a:r>
            <a:r>
              <a:rPr lang="en-US" sz="2000" b="1" i="1" dirty="0">
                <a:solidFill>
                  <a:schemeClr val="accent3">
                    <a:lumMod val="50000"/>
                  </a:schemeClr>
                </a:solidFill>
                <a:effectLst>
                  <a:outerShdw blurRad="38100" dist="38100" dir="2700000" algn="tl">
                    <a:srgbClr val="000000">
                      <a:alpha val="43137"/>
                    </a:srgbClr>
                  </a:outerShdw>
                </a:effectLst>
              </a:rPr>
              <a:t>Information Technologies </a:t>
            </a:r>
          </a:p>
          <a:p>
            <a:pPr algn="ctr"/>
            <a:r>
              <a:rPr lang="en-US" sz="2000" b="1" i="1" dirty="0">
                <a:solidFill>
                  <a:schemeClr val="accent3">
                    <a:lumMod val="50000"/>
                  </a:schemeClr>
                </a:solidFill>
                <a:effectLst>
                  <a:outerShdw blurRad="38100" dist="38100" dir="2700000" algn="tl">
                    <a:srgbClr val="000000">
                      <a:alpha val="43137"/>
                    </a:srgbClr>
                  </a:outerShdw>
                </a:effectLst>
              </a:rPr>
              <a:t>Sofia, BULGARIA</a:t>
            </a:r>
            <a:endParaRPr lang="bg-BG" sz="2000" b="1" i="1" dirty="0">
              <a:solidFill>
                <a:schemeClr val="accent3">
                  <a:lumMod val="50000"/>
                </a:schemeClr>
              </a:solidFill>
              <a:effectLst>
                <a:outerShdw blurRad="38100" dist="38100" dir="2700000" algn="tl">
                  <a:srgbClr val="000000">
                    <a:alpha val="43137"/>
                  </a:srgbClr>
                </a:outerShdw>
              </a:effectLst>
            </a:endParaRPr>
          </a:p>
        </p:txBody>
      </p:sp>
      <p:pic>
        <p:nvPicPr>
          <p:cNvPr id="3" name="Картина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50865" y="211234"/>
            <a:ext cx="3284381" cy="516392"/>
          </a:xfrm>
          <a:prstGeom prst="rect">
            <a:avLst/>
          </a:prstGeom>
        </p:spPr>
      </p:pic>
    </p:spTree>
    <p:extLst>
      <p:ext uri="{BB962C8B-B14F-4D97-AF65-F5344CB8AC3E}">
        <p14:creationId xmlns:p14="http://schemas.microsoft.com/office/powerpoint/2010/main" val="1936522774"/>
      </p:ext>
    </p:extLst>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лавие 1"/>
          <p:cNvSpPr>
            <a:spLocks noGrp="1"/>
          </p:cNvSpPr>
          <p:nvPr>
            <p:ph type="title"/>
          </p:nvPr>
        </p:nvSpPr>
        <p:spPr>
          <a:xfrm>
            <a:off x="337456" y="212141"/>
            <a:ext cx="9633857" cy="919973"/>
          </a:xfrm>
        </p:spPr>
        <p:txBody>
          <a:bodyPr>
            <a:normAutofit/>
          </a:bodyPr>
          <a:lstStyle/>
          <a:p>
            <a:r>
              <a:rPr lang="en-US" b="1" dirty="0">
                <a:solidFill>
                  <a:schemeClr val="accent5">
                    <a:lumMod val="50000"/>
                  </a:schemeClr>
                </a:solidFill>
                <a:effectLst>
                  <a:outerShdw blurRad="38100" dist="38100" dir="2700000" algn="tl">
                    <a:srgbClr val="000000">
                      <a:alpha val="43137"/>
                    </a:srgbClr>
                  </a:outerShdw>
                </a:effectLst>
              </a:rPr>
              <a:t>RESULTS</a:t>
            </a:r>
            <a:endParaRPr lang="bg-BG" sz="5400" i="1" dirty="0">
              <a:solidFill>
                <a:schemeClr val="accent5">
                  <a:lumMod val="50000"/>
                </a:schemeClr>
              </a:solidFill>
              <a:effectLst>
                <a:outerShdw blurRad="38100" dist="38100" dir="2700000" algn="tl">
                  <a:srgbClr val="000000">
                    <a:alpha val="43137"/>
                  </a:srgbClr>
                </a:outerShdw>
              </a:effectLst>
            </a:endParaRPr>
          </a:p>
        </p:txBody>
      </p:sp>
      <p:sp>
        <p:nvSpPr>
          <p:cNvPr id="3" name="Контейнер за съдържание 2"/>
          <p:cNvSpPr>
            <a:spLocks noGrp="1"/>
          </p:cNvSpPr>
          <p:nvPr>
            <p:ph idx="1"/>
          </p:nvPr>
        </p:nvSpPr>
        <p:spPr>
          <a:xfrm>
            <a:off x="180701" y="1182797"/>
            <a:ext cx="11776167" cy="4843534"/>
          </a:xfrm>
        </p:spPr>
        <p:txBody>
          <a:bodyPr>
            <a:normAutofit lnSpcReduction="10000"/>
          </a:bodyPr>
          <a:lstStyle/>
          <a:p>
            <a:pPr marL="0" indent="0" algn="just">
              <a:buNone/>
            </a:pPr>
            <a:r>
              <a:rPr lang="en-US" b="1" dirty="0" smtClean="0">
                <a:effectLst>
                  <a:outerShdw blurRad="38100" dist="38100" dir="2700000" algn="tl">
                    <a:srgbClr val="000000">
                      <a:alpha val="43137"/>
                    </a:srgbClr>
                  </a:outerShdw>
                </a:effectLst>
              </a:rPr>
              <a:t>Long-term projects </a:t>
            </a:r>
          </a:p>
          <a:p>
            <a:pPr marL="0" indent="0" algn="just">
              <a:buNone/>
            </a:pPr>
            <a:r>
              <a:rPr lang="en-US" dirty="0">
                <a:effectLst>
                  <a:outerShdw blurRad="38100" dist="38100" dir="2700000" algn="tl">
                    <a:srgbClr val="000000">
                      <a:alpha val="43137"/>
                    </a:srgbClr>
                  </a:outerShdw>
                </a:effectLst>
              </a:rPr>
              <a:t>The opportunity for cultural institutions in Bulgaria to carry out activities on various projects allows museum professionals to organize innovative educational programs. </a:t>
            </a:r>
            <a:endParaRPr lang="en-US" dirty="0" smtClean="0">
              <a:effectLst>
                <a:outerShdw blurRad="38100" dist="38100" dir="2700000" algn="tl">
                  <a:srgbClr val="000000">
                    <a:alpha val="43137"/>
                  </a:srgbClr>
                </a:outerShdw>
              </a:effectLst>
            </a:endParaRPr>
          </a:p>
          <a:p>
            <a:pPr algn="just"/>
            <a:r>
              <a:rPr lang="en-US" dirty="0" smtClean="0">
                <a:effectLst>
                  <a:outerShdw blurRad="38100" dist="38100" dir="2700000" algn="tl">
                    <a:srgbClr val="000000">
                      <a:alpha val="43137"/>
                    </a:srgbClr>
                  </a:outerShdw>
                </a:effectLst>
              </a:rPr>
              <a:t>For </a:t>
            </a:r>
            <a:r>
              <a:rPr lang="en-US" dirty="0">
                <a:effectLst>
                  <a:outerShdw blurRad="38100" dist="38100" dir="2700000" algn="tl">
                    <a:srgbClr val="000000">
                      <a:alpha val="43137"/>
                    </a:srgbClr>
                  </a:outerShdw>
                </a:effectLst>
              </a:rPr>
              <a:t>example, the </a:t>
            </a:r>
            <a:r>
              <a:rPr lang="en-US" b="1" dirty="0">
                <a:effectLst>
                  <a:outerShdw blurRad="38100" dist="38100" dir="2700000" algn="tl">
                    <a:srgbClr val="000000">
                      <a:alpha val="43137"/>
                    </a:srgbClr>
                  </a:outerShdw>
                </a:effectLst>
              </a:rPr>
              <a:t>Regional History Museum in Blagoevgrad</a:t>
            </a:r>
            <a:r>
              <a:rPr lang="en-US" dirty="0">
                <a:effectLst>
                  <a:outerShdw blurRad="38100" dist="38100" dir="2700000" algn="tl">
                    <a:srgbClr val="000000">
                      <a:alpha val="43137"/>
                    </a:srgbClr>
                  </a:outerShdw>
                </a:effectLst>
              </a:rPr>
              <a:t> is implementing the long-term project entitled “Children's Games on Saturdays”. </a:t>
            </a:r>
            <a:endParaRPr lang="en-US" dirty="0" smtClean="0">
              <a:effectLst>
                <a:outerShdw blurRad="38100" dist="38100" dir="2700000" algn="tl">
                  <a:srgbClr val="000000">
                    <a:alpha val="43137"/>
                  </a:srgbClr>
                </a:outerShdw>
              </a:effectLst>
            </a:endParaRPr>
          </a:p>
          <a:p>
            <a:pPr marL="0" indent="0" algn="just">
              <a:buNone/>
            </a:pPr>
            <a:r>
              <a:rPr lang="en-US" dirty="0" smtClean="0">
                <a:effectLst>
                  <a:outerShdw blurRad="38100" dist="38100" dir="2700000" algn="tl">
                    <a:srgbClr val="000000">
                      <a:alpha val="43137"/>
                    </a:srgbClr>
                  </a:outerShdw>
                </a:effectLst>
              </a:rPr>
              <a:t>The </a:t>
            </a:r>
            <a:r>
              <a:rPr lang="en-US" dirty="0">
                <a:effectLst>
                  <a:outerShdw blurRad="38100" dist="38100" dir="2700000" algn="tl">
                    <a:srgbClr val="000000">
                      <a:alpha val="43137"/>
                    </a:srgbClr>
                  </a:outerShdw>
                </a:effectLst>
              </a:rPr>
              <a:t>classes are intended for children from 3 to 13 years of age and have an educational character with an opportunity for individual works and creativity. These include interactive games through which children learn about various aspects of people's daily lives through prehistoric times, the Thracian period, antiquity and the Middle Ages. The scientific information is appropriate to the age of the audience and is presented in an attractive and accessible manner. </a:t>
            </a:r>
            <a:endParaRPr lang="en-US" dirty="0" smtClean="0">
              <a:effectLst>
                <a:outerShdw blurRad="38100" dist="38100" dir="2700000" algn="tl">
                  <a:srgbClr val="000000">
                    <a:alpha val="43137"/>
                  </a:srgbClr>
                </a:outerShdw>
              </a:effectLst>
            </a:endParaRPr>
          </a:p>
          <a:p>
            <a:pPr marL="0" indent="0" algn="just">
              <a:buNone/>
            </a:pPr>
            <a:r>
              <a:rPr lang="en-US" dirty="0" smtClean="0">
                <a:effectLst>
                  <a:outerShdw blurRad="38100" dist="38100" dir="2700000" algn="tl">
                    <a:srgbClr val="000000">
                      <a:alpha val="43137"/>
                    </a:srgbClr>
                  </a:outerShdw>
                </a:effectLst>
              </a:rPr>
              <a:t>Another </a:t>
            </a:r>
            <a:r>
              <a:rPr lang="en-US" dirty="0">
                <a:effectLst>
                  <a:outerShdw blurRad="38100" dist="38100" dir="2700000" algn="tl">
                    <a:srgbClr val="000000">
                      <a:alpha val="43137"/>
                    </a:srgbClr>
                  </a:outerShdw>
                </a:effectLst>
              </a:rPr>
              <a:t>project implemented in the same museum is named “Green Adventures in the Museum”, which aims to form a responsible attitude for children to conserve and preserve the natural and historical </a:t>
            </a:r>
            <a:r>
              <a:rPr lang="en-US" dirty="0" smtClean="0">
                <a:effectLst>
                  <a:outerShdw blurRad="38100" dist="38100" dir="2700000" algn="tl">
                    <a:srgbClr val="000000">
                      <a:alpha val="43137"/>
                    </a:srgbClr>
                  </a:outerShdw>
                </a:effectLst>
              </a:rPr>
              <a:t>heritage.</a:t>
            </a:r>
            <a:endParaRPr lang="en-US" sz="2000" dirty="0">
              <a:effectLst>
                <a:outerShdw blurRad="38100" dist="38100" dir="2700000" algn="tl">
                  <a:srgbClr val="000000">
                    <a:alpha val="43137"/>
                  </a:srgbClr>
                </a:outerShdw>
              </a:effectLst>
            </a:endParaRPr>
          </a:p>
        </p:txBody>
      </p:sp>
      <p:sp>
        <p:nvSpPr>
          <p:cNvPr id="6" name="Контейнер за номер на слайда 5"/>
          <p:cNvSpPr>
            <a:spLocks noGrp="1"/>
          </p:cNvSpPr>
          <p:nvPr>
            <p:ph type="sldNum" sz="quarter" idx="12"/>
          </p:nvPr>
        </p:nvSpPr>
        <p:spPr>
          <a:xfrm>
            <a:off x="8989423" y="6355844"/>
            <a:ext cx="2743200" cy="365125"/>
          </a:xfrm>
        </p:spPr>
        <p:txBody>
          <a:bodyPr/>
          <a:lstStyle/>
          <a:p>
            <a:fld id="{6D22F896-40B5-4ADD-8801-0D06FADFA095}" type="slidenum">
              <a:rPr lang="en-US" b="1" smtClean="0"/>
              <a:t>10</a:t>
            </a:fld>
            <a:endParaRPr lang="en-US" b="1" dirty="0"/>
          </a:p>
        </p:txBody>
      </p:sp>
      <p:sp>
        <p:nvSpPr>
          <p:cNvPr id="7" name="Текстово поле 6"/>
          <p:cNvSpPr txBox="1"/>
          <p:nvPr/>
        </p:nvSpPr>
        <p:spPr>
          <a:xfrm>
            <a:off x="716280" y="6145518"/>
            <a:ext cx="9255033" cy="430887"/>
          </a:xfrm>
          <a:prstGeom prst="rect">
            <a:avLst/>
          </a:prstGeom>
          <a:noFill/>
        </p:spPr>
        <p:txBody>
          <a:bodyPr wrap="square" rtlCol="0">
            <a:spAutoFit/>
          </a:bodyPr>
          <a:lstStyle/>
          <a:p>
            <a:pPr algn="ctr"/>
            <a:r>
              <a:rPr lang="en-US" sz="1100" b="1" dirty="0">
                <a:solidFill>
                  <a:schemeClr val="accent3">
                    <a:lumMod val="50000"/>
                  </a:schemeClr>
                </a:solidFill>
                <a:effectLst>
                  <a:outerShdw blurRad="38100" dist="38100" dir="2700000" algn="tl">
                    <a:srgbClr val="000000">
                      <a:alpha val="43137"/>
                    </a:srgbClr>
                  </a:outerShdw>
                </a:effectLst>
              </a:rPr>
              <a:t>EDUCATIONAL INITIATIVES IN THE BULGARIAN MUSEUMS – SOME GOOD </a:t>
            </a:r>
            <a:r>
              <a:rPr lang="en-US" sz="1100" b="1" dirty="0" smtClean="0">
                <a:solidFill>
                  <a:schemeClr val="accent3">
                    <a:lumMod val="50000"/>
                  </a:schemeClr>
                </a:solidFill>
                <a:effectLst>
                  <a:outerShdw blurRad="38100" dist="38100" dir="2700000" algn="tl">
                    <a:srgbClr val="000000">
                      <a:alpha val="43137"/>
                    </a:srgbClr>
                  </a:outerShdw>
                </a:effectLst>
              </a:rPr>
              <a:t>PRACTICES</a:t>
            </a:r>
          </a:p>
          <a:p>
            <a:pPr algn="ctr"/>
            <a:r>
              <a:rPr lang="en-US" sz="1100" b="1" dirty="0" smtClean="0">
                <a:solidFill>
                  <a:schemeClr val="accent3">
                    <a:lumMod val="50000"/>
                  </a:schemeClr>
                </a:solidFill>
                <a:effectLst>
                  <a:outerShdw blurRad="38100" dist="38100" dir="2700000" algn="tl">
                    <a:srgbClr val="000000">
                      <a:alpha val="43137"/>
                    </a:srgbClr>
                  </a:outerShdw>
                </a:effectLst>
              </a:rPr>
              <a:t>Sonya </a:t>
            </a:r>
            <a:r>
              <a:rPr lang="en-US" sz="1100" b="1" dirty="0" err="1" smtClean="0">
                <a:solidFill>
                  <a:schemeClr val="accent3">
                    <a:lumMod val="50000"/>
                  </a:schemeClr>
                </a:solidFill>
                <a:effectLst>
                  <a:outerShdw blurRad="38100" dist="38100" dir="2700000" algn="tl">
                    <a:srgbClr val="000000">
                      <a:alpha val="43137"/>
                    </a:srgbClr>
                  </a:outerShdw>
                </a:effectLst>
              </a:rPr>
              <a:t>Spasova</a:t>
            </a:r>
            <a:endParaRPr lang="bg-BG" sz="1100" b="1" dirty="0">
              <a:solidFill>
                <a:schemeClr val="accent3">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06678354"/>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лавие 1"/>
          <p:cNvSpPr>
            <a:spLocks noGrp="1"/>
          </p:cNvSpPr>
          <p:nvPr>
            <p:ph type="title"/>
          </p:nvPr>
        </p:nvSpPr>
        <p:spPr>
          <a:xfrm>
            <a:off x="209007" y="263238"/>
            <a:ext cx="9633857" cy="1064819"/>
          </a:xfrm>
        </p:spPr>
        <p:txBody>
          <a:bodyPr>
            <a:normAutofit/>
          </a:bodyPr>
          <a:lstStyle/>
          <a:p>
            <a:pPr lvl="0"/>
            <a:r>
              <a:rPr lang="en-US" b="1" dirty="0">
                <a:solidFill>
                  <a:schemeClr val="accent5">
                    <a:lumMod val="50000"/>
                  </a:schemeClr>
                </a:solidFill>
                <a:effectLst>
                  <a:outerShdw blurRad="38100" dist="38100" dir="2700000" algn="tl">
                    <a:srgbClr val="000000">
                      <a:alpha val="43137"/>
                    </a:srgbClr>
                  </a:outerShdw>
                </a:effectLst>
              </a:rPr>
              <a:t>RESULTS</a:t>
            </a:r>
            <a:endParaRPr lang="bg-BG" sz="3100" i="1" dirty="0">
              <a:solidFill>
                <a:schemeClr val="accent5">
                  <a:lumMod val="50000"/>
                </a:schemeClr>
              </a:solidFill>
              <a:effectLst>
                <a:outerShdw blurRad="38100" dist="38100" dir="2700000" algn="tl">
                  <a:srgbClr val="000000">
                    <a:alpha val="43137"/>
                  </a:srgbClr>
                </a:outerShdw>
              </a:effectLst>
            </a:endParaRPr>
          </a:p>
        </p:txBody>
      </p:sp>
      <p:sp>
        <p:nvSpPr>
          <p:cNvPr id="3" name="Контейнер за съдържание 2"/>
          <p:cNvSpPr>
            <a:spLocks noGrp="1"/>
          </p:cNvSpPr>
          <p:nvPr>
            <p:ph idx="1"/>
          </p:nvPr>
        </p:nvSpPr>
        <p:spPr>
          <a:xfrm>
            <a:off x="209007" y="1404257"/>
            <a:ext cx="11683638" cy="4054769"/>
          </a:xfrm>
        </p:spPr>
        <p:txBody>
          <a:bodyPr>
            <a:normAutofit/>
          </a:bodyPr>
          <a:lstStyle/>
          <a:p>
            <a:pPr marL="0" lvl="0" indent="0">
              <a:buClr>
                <a:prstClr val="white"/>
              </a:buClr>
              <a:buNone/>
            </a:pPr>
            <a:r>
              <a:rPr lang="en-US" b="1" dirty="0">
                <a:solidFill>
                  <a:srgbClr val="D06F1E">
                    <a:lumMod val="50000"/>
                  </a:srgbClr>
                </a:solidFill>
                <a:effectLst>
                  <a:outerShdw blurRad="38100" dist="38100" dir="2700000" algn="tl">
                    <a:srgbClr val="000000">
                      <a:alpha val="43137"/>
                    </a:srgbClr>
                  </a:outerShdw>
                </a:effectLst>
              </a:rPr>
              <a:t>Long-term projects </a:t>
            </a:r>
          </a:p>
          <a:p>
            <a:pPr algn="just"/>
            <a:r>
              <a:rPr lang="en-US" dirty="0">
                <a:effectLst>
                  <a:outerShdw blurRad="38100" dist="38100" dir="2700000" algn="tl">
                    <a:srgbClr val="000000">
                      <a:alpha val="43137"/>
                    </a:srgbClr>
                  </a:outerShdw>
                </a:effectLst>
              </a:rPr>
              <a:t>An example of the implementation of a project policy regarding educational programs is the museum in </a:t>
            </a:r>
            <a:r>
              <a:rPr lang="en-US" dirty="0" err="1">
                <a:effectLst>
                  <a:outerShdw blurRad="38100" dist="38100" dir="2700000" algn="tl">
                    <a:srgbClr val="000000">
                      <a:alpha val="43137"/>
                    </a:srgbClr>
                  </a:outerShdw>
                </a:effectLst>
              </a:rPr>
              <a:t>Kyustendil</a:t>
            </a:r>
            <a:r>
              <a:rPr lang="en-US" dirty="0">
                <a:effectLst>
                  <a:outerShdw blurRad="38100" dist="38100" dir="2700000" algn="tl">
                    <a:srgbClr val="000000">
                      <a:alpha val="43137"/>
                    </a:srgbClr>
                  </a:outerShdw>
                </a:effectLst>
              </a:rPr>
              <a:t>. The Museum workshop “Game in prehistory” is part of the program “Culture and Art in Antiquity”. </a:t>
            </a:r>
            <a:endParaRPr lang="en-US" dirty="0" smtClean="0">
              <a:effectLst>
                <a:outerShdw blurRad="38100" dist="38100" dir="2700000" algn="tl">
                  <a:srgbClr val="000000">
                    <a:alpha val="43137"/>
                  </a:srgbClr>
                </a:outerShdw>
              </a:effectLst>
            </a:endParaRPr>
          </a:p>
          <a:p>
            <a:pPr marL="0" lvl="0" indent="0" algn="just">
              <a:buNone/>
            </a:pPr>
            <a:r>
              <a:rPr lang="en-US" dirty="0" smtClean="0">
                <a:effectLst>
                  <a:outerShdw blurRad="38100" dist="38100" dir="2700000" algn="tl">
                    <a:srgbClr val="000000">
                      <a:alpha val="43137"/>
                    </a:srgbClr>
                  </a:outerShdw>
                </a:effectLst>
              </a:rPr>
              <a:t>It </a:t>
            </a:r>
            <a:r>
              <a:rPr lang="en-US" dirty="0">
                <a:effectLst>
                  <a:outerShdw blurRad="38100" dist="38100" dir="2700000" algn="tl">
                    <a:srgbClr val="000000">
                      <a:alpha val="43137"/>
                    </a:srgbClr>
                  </a:outerShdw>
                </a:effectLst>
              </a:rPr>
              <a:t>is being developed within the framework of the project “CHILDREN AND THE MUSEUM. </a:t>
            </a:r>
            <a:endParaRPr lang="en-US" dirty="0" smtClean="0">
              <a:effectLst>
                <a:outerShdw blurRad="38100" dist="38100" dir="2700000" algn="tl">
                  <a:srgbClr val="000000">
                    <a:alpha val="43137"/>
                  </a:srgbClr>
                </a:outerShdw>
              </a:effectLst>
            </a:endParaRPr>
          </a:p>
          <a:p>
            <a:pPr marL="0" lvl="0" indent="0" algn="just">
              <a:buNone/>
            </a:pPr>
            <a:r>
              <a:rPr lang="en-US" dirty="0" smtClean="0">
                <a:effectLst>
                  <a:outerShdw blurRad="38100" dist="38100" dir="2700000" algn="tl">
                    <a:srgbClr val="000000">
                      <a:alpha val="43137"/>
                    </a:srgbClr>
                  </a:outerShdw>
                </a:effectLst>
              </a:rPr>
              <a:t>Cultural </a:t>
            </a:r>
            <a:r>
              <a:rPr lang="en-US" dirty="0">
                <a:effectLst>
                  <a:outerShdw blurRad="38100" dist="38100" dir="2700000" algn="tl">
                    <a:srgbClr val="000000">
                      <a:alpha val="43137"/>
                    </a:srgbClr>
                  </a:outerShdw>
                </a:effectLst>
              </a:rPr>
              <a:t>Heritage through the Prism of Children's Hands”, funded by the Ministry of Culture, which aims to upgrade the educational environment in the museum for the implementation of museum </a:t>
            </a:r>
            <a:r>
              <a:rPr lang="en-US" dirty="0" smtClean="0">
                <a:effectLst>
                  <a:outerShdw blurRad="38100" dist="38100" dir="2700000" algn="tl">
                    <a:srgbClr val="000000">
                      <a:alpha val="43137"/>
                    </a:srgbClr>
                  </a:outerShdw>
                </a:effectLst>
              </a:rPr>
              <a:t>education. </a:t>
            </a:r>
            <a:endParaRPr lang="en-US" dirty="0">
              <a:effectLst>
                <a:outerShdw blurRad="38100" dist="38100" dir="2700000" algn="tl">
                  <a:srgbClr val="000000">
                    <a:alpha val="43137"/>
                  </a:srgbClr>
                </a:outerShdw>
              </a:effectLst>
            </a:endParaRPr>
          </a:p>
        </p:txBody>
      </p:sp>
      <p:sp>
        <p:nvSpPr>
          <p:cNvPr id="6" name="Контейнер за номер на слайда 5"/>
          <p:cNvSpPr>
            <a:spLocks noGrp="1"/>
          </p:cNvSpPr>
          <p:nvPr>
            <p:ph type="sldNum" sz="quarter" idx="12"/>
          </p:nvPr>
        </p:nvSpPr>
        <p:spPr>
          <a:xfrm>
            <a:off x="8963297" y="6355844"/>
            <a:ext cx="2743200" cy="365125"/>
          </a:xfrm>
        </p:spPr>
        <p:txBody>
          <a:bodyPr/>
          <a:lstStyle/>
          <a:p>
            <a:fld id="{6D22F896-40B5-4ADD-8801-0D06FADFA095}" type="slidenum">
              <a:rPr lang="en-US" b="1" smtClean="0"/>
              <a:t>11</a:t>
            </a:fld>
            <a:endParaRPr lang="en-US" b="1" dirty="0"/>
          </a:p>
        </p:txBody>
      </p:sp>
      <p:sp>
        <p:nvSpPr>
          <p:cNvPr id="7" name="Текстово поле 6"/>
          <p:cNvSpPr txBox="1"/>
          <p:nvPr/>
        </p:nvSpPr>
        <p:spPr>
          <a:xfrm>
            <a:off x="716280" y="6145518"/>
            <a:ext cx="9255033" cy="430887"/>
          </a:xfrm>
          <a:prstGeom prst="rect">
            <a:avLst/>
          </a:prstGeom>
          <a:noFill/>
        </p:spPr>
        <p:txBody>
          <a:bodyPr wrap="square" rtlCol="0">
            <a:spAutoFit/>
          </a:bodyPr>
          <a:lstStyle/>
          <a:p>
            <a:pPr algn="ctr"/>
            <a:r>
              <a:rPr lang="en-US" sz="1100" b="1" dirty="0">
                <a:solidFill>
                  <a:schemeClr val="accent3">
                    <a:lumMod val="50000"/>
                  </a:schemeClr>
                </a:solidFill>
                <a:effectLst>
                  <a:outerShdw blurRad="38100" dist="38100" dir="2700000" algn="tl">
                    <a:srgbClr val="000000">
                      <a:alpha val="43137"/>
                    </a:srgbClr>
                  </a:outerShdw>
                </a:effectLst>
              </a:rPr>
              <a:t>EDUCATIONAL INITIATIVES IN THE BULGARIAN MUSEUMS – SOME GOOD </a:t>
            </a:r>
            <a:r>
              <a:rPr lang="en-US" sz="1100" b="1" dirty="0" smtClean="0">
                <a:solidFill>
                  <a:schemeClr val="accent3">
                    <a:lumMod val="50000"/>
                  </a:schemeClr>
                </a:solidFill>
                <a:effectLst>
                  <a:outerShdw blurRad="38100" dist="38100" dir="2700000" algn="tl">
                    <a:srgbClr val="000000">
                      <a:alpha val="43137"/>
                    </a:srgbClr>
                  </a:outerShdw>
                </a:effectLst>
              </a:rPr>
              <a:t>PRACTICES</a:t>
            </a:r>
          </a:p>
          <a:p>
            <a:pPr algn="ctr"/>
            <a:r>
              <a:rPr lang="en-US" sz="1100" b="1" dirty="0" smtClean="0">
                <a:solidFill>
                  <a:schemeClr val="accent3">
                    <a:lumMod val="50000"/>
                  </a:schemeClr>
                </a:solidFill>
                <a:effectLst>
                  <a:outerShdw blurRad="38100" dist="38100" dir="2700000" algn="tl">
                    <a:srgbClr val="000000">
                      <a:alpha val="43137"/>
                    </a:srgbClr>
                  </a:outerShdw>
                </a:effectLst>
              </a:rPr>
              <a:t>Sonya </a:t>
            </a:r>
            <a:r>
              <a:rPr lang="en-US" sz="1100" b="1" dirty="0" err="1" smtClean="0">
                <a:solidFill>
                  <a:schemeClr val="accent3">
                    <a:lumMod val="50000"/>
                  </a:schemeClr>
                </a:solidFill>
                <a:effectLst>
                  <a:outerShdw blurRad="38100" dist="38100" dir="2700000" algn="tl">
                    <a:srgbClr val="000000">
                      <a:alpha val="43137"/>
                    </a:srgbClr>
                  </a:outerShdw>
                </a:effectLst>
              </a:rPr>
              <a:t>Spasova</a:t>
            </a:r>
            <a:r>
              <a:rPr lang="en-US" sz="1100" b="1" dirty="0" smtClean="0">
                <a:solidFill>
                  <a:schemeClr val="accent3">
                    <a:lumMod val="50000"/>
                  </a:schemeClr>
                </a:solidFill>
                <a:effectLst>
                  <a:outerShdw blurRad="38100" dist="38100" dir="2700000" algn="tl">
                    <a:srgbClr val="000000">
                      <a:alpha val="43137"/>
                    </a:srgbClr>
                  </a:outerShdw>
                </a:effectLst>
              </a:rPr>
              <a:t>, </a:t>
            </a:r>
            <a:endParaRPr lang="bg-BG" sz="1100" b="1" dirty="0">
              <a:solidFill>
                <a:schemeClr val="accent3">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28250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лавие 1"/>
          <p:cNvSpPr>
            <a:spLocks noGrp="1"/>
          </p:cNvSpPr>
          <p:nvPr>
            <p:ph type="title"/>
          </p:nvPr>
        </p:nvSpPr>
        <p:spPr>
          <a:xfrm>
            <a:off x="209007" y="263238"/>
            <a:ext cx="9633857" cy="1064819"/>
          </a:xfrm>
        </p:spPr>
        <p:txBody>
          <a:bodyPr>
            <a:normAutofit/>
          </a:bodyPr>
          <a:lstStyle/>
          <a:p>
            <a:pPr lvl="0"/>
            <a:r>
              <a:rPr lang="en-US" b="1" dirty="0">
                <a:solidFill>
                  <a:schemeClr val="accent5">
                    <a:lumMod val="50000"/>
                  </a:schemeClr>
                </a:solidFill>
                <a:effectLst>
                  <a:outerShdw blurRad="38100" dist="38100" dir="2700000" algn="tl">
                    <a:srgbClr val="000000">
                      <a:alpha val="43137"/>
                    </a:srgbClr>
                  </a:outerShdw>
                </a:effectLst>
              </a:rPr>
              <a:t>RESULTS</a:t>
            </a:r>
            <a:endParaRPr lang="bg-BG" sz="3100" i="1" dirty="0">
              <a:solidFill>
                <a:schemeClr val="accent5">
                  <a:lumMod val="50000"/>
                </a:schemeClr>
              </a:solidFill>
              <a:effectLst>
                <a:outerShdw blurRad="38100" dist="38100" dir="2700000" algn="tl">
                  <a:srgbClr val="000000">
                    <a:alpha val="43137"/>
                  </a:srgbClr>
                </a:outerShdw>
              </a:effectLst>
            </a:endParaRPr>
          </a:p>
        </p:txBody>
      </p:sp>
      <p:sp>
        <p:nvSpPr>
          <p:cNvPr id="3" name="Контейнер за съдържание 2"/>
          <p:cNvSpPr>
            <a:spLocks noGrp="1"/>
          </p:cNvSpPr>
          <p:nvPr>
            <p:ph idx="1"/>
          </p:nvPr>
        </p:nvSpPr>
        <p:spPr>
          <a:xfrm>
            <a:off x="209007" y="1404257"/>
            <a:ext cx="11683638" cy="4054769"/>
          </a:xfrm>
        </p:spPr>
        <p:txBody>
          <a:bodyPr>
            <a:normAutofit/>
          </a:bodyPr>
          <a:lstStyle/>
          <a:p>
            <a:pPr marL="0" lvl="0" indent="0">
              <a:buClr>
                <a:prstClr val="white"/>
              </a:buClr>
              <a:buNone/>
            </a:pPr>
            <a:r>
              <a:rPr lang="en-US" b="1" dirty="0">
                <a:effectLst>
                  <a:outerShdw blurRad="38100" dist="38100" dir="2700000" algn="tl">
                    <a:srgbClr val="000000">
                      <a:alpha val="43137"/>
                    </a:srgbClr>
                  </a:outerShdw>
                </a:effectLst>
              </a:rPr>
              <a:t>“</a:t>
            </a:r>
            <a:r>
              <a:rPr lang="en-US" b="1" dirty="0" smtClean="0">
                <a:effectLst>
                  <a:outerShdw blurRad="38100" dist="38100" dir="2700000" algn="tl">
                    <a:srgbClr val="000000">
                      <a:alpha val="43137"/>
                    </a:srgbClr>
                  </a:outerShdw>
                </a:effectLst>
              </a:rPr>
              <a:t>Summer </a:t>
            </a:r>
            <a:r>
              <a:rPr lang="en-US" b="1" dirty="0">
                <a:effectLst>
                  <a:outerShdw blurRad="38100" dist="38100" dir="2700000" algn="tl">
                    <a:srgbClr val="000000">
                      <a:alpha val="43137"/>
                    </a:srgbClr>
                  </a:outerShdw>
                </a:effectLst>
              </a:rPr>
              <a:t>at the Museum” </a:t>
            </a:r>
            <a:endParaRPr lang="en-US" b="1" dirty="0" smtClean="0">
              <a:effectLst>
                <a:outerShdw blurRad="38100" dist="38100" dir="2700000" algn="tl">
                  <a:srgbClr val="000000">
                    <a:alpha val="43137"/>
                  </a:srgbClr>
                </a:outerShdw>
              </a:effectLst>
            </a:endParaRPr>
          </a:p>
          <a:p>
            <a:pPr marL="0" lvl="0" indent="0" algn="just">
              <a:buClr>
                <a:prstClr val="white"/>
              </a:buClr>
              <a:buNone/>
            </a:pPr>
            <a:r>
              <a:rPr lang="en-US" dirty="0">
                <a:effectLst>
                  <a:outerShdw blurRad="38100" dist="38100" dir="2700000" algn="tl">
                    <a:srgbClr val="000000">
                      <a:alpha val="43137"/>
                    </a:srgbClr>
                  </a:outerShdw>
                </a:effectLst>
              </a:rPr>
              <a:t>Some museums take an innovative approach to conducting educational initiatives, attracting audiences during the students' summer vacation, which lasts about three months in Bulgaria. </a:t>
            </a:r>
            <a:endParaRPr lang="en-US" dirty="0" smtClean="0">
              <a:effectLst>
                <a:outerShdw blurRad="38100" dist="38100" dir="2700000" algn="tl">
                  <a:srgbClr val="000000">
                    <a:alpha val="43137"/>
                  </a:srgbClr>
                </a:outerShdw>
              </a:effectLst>
            </a:endParaRPr>
          </a:p>
          <a:p>
            <a:pPr algn="just">
              <a:buClr>
                <a:prstClr val="white"/>
              </a:buClr>
            </a:pPr>
            <a:r>
              <a:rPr lang="en-US" dirty="0" smtClean="0">
                <a:effectLst>
                  <a:outerShdw blurRad="38100" dist="38100" dir="2700000" algn="tl">
                    <a:srgbClr val="000000">
                      <a:alpha val="43137"/>
                    </a:srgbClr>
                  </a:outerShdw>
                </a:effectLst>
              </a:rPr>
              <a:t>For </a:t>
            </a:r>
            <a:r>
              <a:rPr lang="en-US" dirty="0">
                <a:effectLst>
                  <a:outerShdw blurRad="38100" dist="38100" dir="2700000" algn="tl">
                    <a:srgbClr val="000000">
                      <a:alpha val="43137"/>
                    </a:srgbClr>
                  </a:outerShdw>
                </a:effectLst>
              </a:rPr>
              <a:t>seventeen consecutive years, the Summer Children's Museum School is held in the halls of the </a:t>
            </a:r>
            <a:r>
              <a:rPr lang="en-US" b="1" dirty="0">
                <a:effectLst>
                  <a:outerShdw blurRad="38100" dist="38100" dir="2700000" algn="tl">
                    <a:srgbClr val="000000">
                      <a:alpha val="43137"/>
                    </a:srgbClr>
                  </a:outerShdw>
                </a:effectLst>
              </a:rPr>
              <a:t>Regional History Museum in Blagoevgrad </a:t>
            </a:r>
            <a:r>
              <a:rPr lang="en-US" dirty="0">
                <a:effectLst>
                  <a:outerShdw blurRad="38100" dist="38100" dir="2700000" algn="tl">
                    <a:srgbClr val="000000">
                      <a:alpha val="43137"/>
                    </a:srgbClr>
                  </a:outerShdw>
                </a:effectLst>
              </a:rPr>
              <a:t>in June. </a:t>
            </a:r>
            <a:endParaRPr lang="en-US" dirty="0" smtClean="0">
              <a:effectLst>
                <a:outerShdw blurRad="38100" dist="38100" dir="2700000" algn="tl">
                  <a:srgbClr val="000000">
                    <a:alpha val="43137"/>
                  </a:srgbClr>
                </a:outerShdw>
              </a:effectLst>
            </a:endParaRPr>
          </a:p>
          <a:p>
            <a:pPr marL="0" lvl="0" indent="0" algn="just">
              <a:buClr>
                <a:prstClr val="white"/>
              </a:buClr>
              <a:buNone/>
            </a:pPr>
            <a:r>
              <a:rPr lang="en-US" dirty="0" smtClean="0">
                <a:effectLst>
                  <a:outerShdw blurRad="38100" dist="38100" dir="2700000" algn="tl">
                    <a:srgbClr val="000000">
                      <a:alpha val="43137"/>
                    </a:srgbClr>
                  </a:outerShdw>
                </a:effectLst>
              </a:rPr>
              <a:t>The </a:t>
            </a:r>
            <a:r>
              <a:rPr lang="en-US" dirty="0">
                <a:effectLst>
                  <a:outerShdw blurRad="38100" dist="38100" dir="2700000" algn="tl">
                    <a:srgbClr val="000000">
                      <a:alpha val="43137"/>
                    </a:srgbClr>
                  </a:outerShdw>
                </a:effectLst>
              </a:rPr>
              <a:t>lessons are prepared and delivered by museum specialists and are fully in line with the curriculum for children from 6 to 13 years of age. The program includes interesting, entertaining, fun games and videos in the fields of nature, archaeology, ethnography, and history. In 2019, the four-week summer school covers 17 different topics, with more than 800 children from the city and the surrounding area taking </a:t>
            </a:r>
            <a:r>
              <a:rPr lang="en-US" dirty="0" smtClean="0">
                <a:effectLst>
                  <a:outerShdw blurRad="38100" dist="38100" dir="2700000" algn="tl">
                    <a:srgbClr val="000000">
                      <a:alpha val="43137"/>
                    </a:srgbClr>
                  </a:outerShdw>
                </a:effectLst>
              </a:rPr>
              <a:t>part.</a:t>
            </a:r>
            <a:endParaRPr lang="en-US" dirty="0">
              <a:effectLst>
                <a:outerShdw blurRad="38100" dist="38100" dir="2700000" algn="tl">
                  <a:srgbClr val="000000">
                    <a:alpha val="43137"/>
                  </a:srgbClr>
                </a:outerShdw>
              </a:effectLst>
            </a:endParaRPr>
          </a:p>
        </p:txBody>
      </p:sp>
      <p:sp>
        <p:nvSpPr>
          <p:cNvPr id="6" name="Контейнер за номер на слайда 5"/>
          <p:cNvSpPr>
            <a:spLocks noGrp="1"/>
          </p:cNvSpPr>
          <p:nvPr>
            <p:ph type="sldNum" sz="quarter" idx="12"/>
          </p:nvPr>
        </p:nvSpPr>
        <p:spPr>
          <a:xfrm>
            <a:off x="8963297" y="6355844"/>
            <a:ext cx="2743200" cy="365125"/>
          </a:xfrm>
        </p:spPr>
        <p:txBody>
          <a:bodyPr/>
          <a:lstStyle/>
          <a:p>
            <a:fld id="{6D22F896-40B5-4ADD-8801-0D06FADFA095}" type="slidenum">
              <a:rPr lang="en-US" b="1" smtClean="0">
                <a:solidFill>
                  <a:srgbClr val="D06F1E">
                    <a:lumMod val="50000"/>
                  </a:srgbClr>
                </a:solidFill>
              </a:rPr>
              <a:pPr/>
              <a:t>12</a:t>
            </a:fld>
            <a:endParaRPr lang="en-US" b="1" dirty="0">
              <a:solidFill>
                <a:srgbClr val="D06F1E">
                  <a:lumMod val="50000"/>
                </a:srgbClr>
              </a:solidFill>
            </a:endParaRPr>
          </a:p>
        </p:txBody>
      </p:sp>
      <p:sp>
        <p:nvSpPr>
          <p:cNvPr id="7" name="Текстово поле 6"/>
          <p:cNvSpPr txBox="1"/>
          <p:nvPr/>
        </p:nvSpPr>
        <p:spPr>
          <a:xfrm>
            <a:off x="716280" y="6145518"/>
            <a:ext cx="9255033" cy="430887"/>
          </a:xfrm>
          <a:prstGeom prst="rect">
            <a:avLst/>
          </a:prstGeom>
          <a:noFill/>
        </p:spPr>
        <p:txBody>
          <a:bodyPr wrap="square" rtlCol="0">
            <a:spAutoFit/>
          </a:bodyPr>
          <a:lstStyle/>
          <a:p>
            <a:pPr algn="ctr"/>
            <a:r>
              <a:rPr lang="en-US" sz="1100" b="1" dirty="0">
                <a:solidFill>
                  <a:srgbClr val="92A200">
                    <a:lumMod val="50000"/>
                  </a:srgbClr>
                </a:solidFill>
                <a:effectLst>
                  <a:outerShdw blurRad="38100" dist="38100" dir="2700000" algn="tl">
                    <a:srgbClr val="000000">
                      <a:alpha val="43137"/>
                    </a:srgbClr>
                  </a:outerShdw>
                </a:effectLst>
              </a:rPr>
              <a:t>EDUCATIONAL INITIATIVES IN THE BULGARIAN MUSEUMS – SOME GOOD </a:t>
            </a:r>
            <a:r>
              <a:rPr lang="en-US" sz="1100" b="1" dirty="0" smtClean="0">
                <a:solidFill>
                  <a:srgbClr val="92A200">
                    <a:lumMod val="50000"/>
                  </a:srgbClr>
                </a:solidFill>
                <a:effectLst>
                  <a:outerShdw blurRad="38100" dist="38100" dir="2700000" algn="tl">
                    <a:srgbClr val="000000">
                      <a:alpha val="43137"/>
                    </a:srgbClr>
                  </a:outerShdw>
                </a:effectLst>
              </a:rPr>
              <a:t>PRACTICES</a:t>
            </a:r>
          </a:p>
          <a:p>
            <a:pPr algn="ctr"/>
            <a:r>
              <a:rPr lang="en-US" sz="1100" b="1" dirty="0" smtClean="0">
                <a:solidFill>
                  <a:srgbClr val="92A200">
                    <a:lumMod val="50000"/>
                  </a:srgbClr>
                </a:solidFill>
                <a:effectLst>
                  <a:outerShdw blurRad="38100" dist="38100" dir="2700000" algn="tl">
                    <a:srgbClr val="000000">
                      <a:alpha val="43137"/>
                    </a:srgbClr>
                  </a:outerShdw>
                </a:effectLst>
              </a:rPr>
              <a:t>Sonya </a:t>
            </a:r>
            <a:r>
              <a:rPr lang="en-US" sz="1100" b="1" dirty="0" err="1" smtClean="0">
                <a:solidFill>
                  <a:srgbClr val="92A200">
                    <a:lumMod val="50000"/>
                  </a:srgbClr>
                </a:solidFill>
                <a:effectLst>
                  <a:outerShdw blurRad="38100" dist="38100" dir="2700000" algn="tl">
                    <a:srgbClr val="000000">
                      <a:alpha val="43137"/>
                    </a:srgbClr>
                  </a:outerShdw>
                </a:effectLst>
              </a:rPr>
              <a:t>Spasova</a:t>
            </a:r>
            <a:r>
              <a:rPr lang="en-US" sz="1100" b="1" dirty="0" smtClean="0">
                <a:solidFill>
                  <a:srgbClr val="92A200">
                    <a:lumMod val="50000"/>
                  </a:srgbClr>
                </a:solidFill>
                <a:effectLst>
                  <a:outerShdw blurRad="38100" dist="38100" dir="2700000" algn="tl">
                    <a:srgbClr val="000000">
                      <a:alpha val="43137"/>
                    </a:srgbClr>
                  </a:outerShdw>
                </a:effectLst>
              </a:rPr>
              <a:t>, </a:t>
            </a:r>
            <a:endParaRPr lang="bg-BG" sz="1100" b="1" dirty="0">
              <a:solidFill>
                <a:srgbClr val="92A200">
                  <a:lumMod val="50000"/>
                </a:srgb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266902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лавие 1"/>
          <p:cNvSpPr>
            <a:spLocks noGrp="1"/>
          </p:cNvSpPr>
          <p:nvPr>
            <p:ph type="title"/>
          </p:nvPr>
        </p:nvSpPr>
        <p:spPr>
          <a:xfrm>
            <a:off x="209007" y="263238"/>
            <a:ext cx="9633857" cy="1064819"/>
          </a:xfrm>
        </p:spPr>
        <p:txBody>
          <a:bodyPr>
            <a:normAutofit/>
          </a:bodyPr>
          <a:lstStyle/>
          <a:p>
            <a:pPr lvl="0"/>
            <a:r>
              <a:rPr lang="en-US" b="1" dirty="0">
                <a:solidFill>
                  <a:schemeClr val="accent5">
                    <a:lumMod val="50000"/>
                  </a:schemeClr>
                </a:solidFill>
                <a:effectLst>
                  <a:outerShdw blurRad="38100" dist="38100" dir="2700000" algn="tl">
                    <a:srgbClr val="000000">
                      <a:alpha val="43137"/>
                    </a:srgbClr>
                  </a:outerShdw>
                </a:effectLst>
              </a:rPr>
              <a:t>RESULTS</a:t>
            </a:r>
            <a:endParaRPr lang="bg-BG" sz="3100" i="1" dirty="0">
              <a:solidFill>
                <a:schemeClr val="accent5">
                  <a:lumMod val="50000"/>
                </a:schemeClr>
              </a:solidFill>
              <a:effectLst>
                <a:outerShdw blurRad="38100" dist="38100" dir="2700000" algn="tl">
                  <a:srgbClr val="000000">
                    <a:alpha val="43137"/>
                  </a:srgbClr>
                </a:outerShdw>
              </a:effectLst>
            </a:endParaRPr>
          </a:p>
        </p:txBody>
      </p:sp>
      <p:sp>
        <p:nvSpPr>
          <p:cNvPr id="3" name="Контейнер за съдържание 2"/>
          <p:cNvSpPr>
            <a:spLocks noGrp="1"/>
          </p:cNvSpPr>
          <p:nvPr>
            <p:ph idx="1"/>
          </p:nvPr>
        </p:nvSpPr>
        <p:spPr>
          <a:xfrm>
            <a:off x="209007" y="1404257"/>
            <a:ext cx="11683638" cy="4054769"/>
          </a:xfrm>
        </p:spPr>
        <p:txBody>
          <a:bodyPr>
            <a:normAutofit/>
          </a:bodyPr>
          <a:lstStyle/>
          <a:p>
            <a:pPr marL="0" lvl="0" indent="0">
              <a:buClr>
                <a:prstClr val="white"/>
              </a:buClr>
              <a:buNone/>
            </a:pPr>
            <a:r>
              <a:rPr lang="en-US" b="1" dirty="0">
                <a:effectLst>
                  <a:outerShdw blurRad="38100" dist="38100" dir="2700000" algn="tl">
                    <a:srgbClr val="000000">
                      <a:alpha val="43137"/>
                    </a:srgbClr>
                  </a:outerShdw>
                </a:effectLst>
              </a:rPr>
              <a:t>“</a:t>
            </a:r>
            <a:r>
              <a:rPr lang="en-US" b="1" dirty="0" smtClean="0">
                <a:effectLst>
                  <a:outerShdw blurRad="38100" dist="38100" dir="2700000" algn="tl">
                    <a:srgbClr val="000000">
                      <a:alpha val="43137"/>
                    </a:srgbClr>
                  </a:outerShdw>
                </a:effectLst>
              </a:rPr>
              <a:t>Summer </a:t>
            </a:r>
            <a:r>
              <a:rPr lang="en-US" b="1" dirty="0">
                <a:effectLst>
                  <a:outerShdw blurRad="38100" dist="38100" dir="2700000" algn="tl">
                    <a:srgbClr val="000000">
                      <a:alpha val="43137"/>
                    </a:srgbClr>
                  </a:outerShdw>
                </a:effectLst>
              </a:rPr>
              <a:t>at the Museum” </a:t>
            </a:r>
            <a:endParaRPr lang="en-US" b="1" dirty="0" smtClean="0">
              <a:effectLst>
                <a:outerShdw blurRad="38100" dist="38100" dir="2700000" algn="tl">
                  <a:srgbClr val="000000">
                    <a:alpha val="43137"/>
                  </a:srgbClr>
                </a:outerShdw>
              </a:effectLst>
            </a:endParaRPr>
          </a:p>
          <a:p>
            <a:pPr algn="just">
              <a:buClr>
                <a:prstClr val="white"/>
              </a:buClr>
            </a:pPr>
            <a:r>
              <a:rPr lang="en-US" dirty="0">
                <a:effectLst>
                  <a:outerShdw blurRad="38100" dist="38100" dir="2700000" algn="tl">
                    <a:srgbClr val="000000">
                      <a:alpha val="43137"/>
                    </a:srgbClr>
                  </a:outerShdw>
                </a:effectLst>
              </a:rPr>
              <a:t>Another example in this regard is the “Summer at the Museum” program at the </a:t>
            </a:r>
            <a:r>
              <a:rPr lang="en-US" b="1" dirty="0">
                <a:effectLst>
                  <a:outerShdw blurRad="38100" dist="38100" dir="2700000" algn="tl">
                    <a:srgbClr val="000000">
                      <a:alpha val="43137"/>
                    </a:srgbClr>
                  </a:outerShdw>
                </a:effectLst>
              </a:rPr>
              <a:t>Regional History Museum in </a:t>
            </a:r>
            <a:r>
              <a:rPr lang="en-US" b="1" dirty="0" err="1">
                <a:effectLst>
                  <a:outerShdw blurRad="38100" dist="38100" dir="2700000" algn="tl">
                    <a:srgbClr val="000000">
                      <a:alpha val="43137"/>
                    </a:srgbClr>
                  </a:outerShdw>
                </a:effectLst>
              </a:rPr>
              <a:t>Kardzhali</a:t>
            </a:r>
            <a:r>
              <a:rPr lang="en-US" dirty="0">
                <a:effectLst>
                  <a:outerShdw blurRad="38100" dist="38100" dir="2700000" algn="tl">
                    <a:srgbClr val="000000">
                      <a:alpha val="43137"/>
                    </a:srgbClr>
                  </a:outerShdw>
                </a:effectLst>
              </a:rPr>
              <a:t>. </a:t>
            </a:r>
            <a:endParaRPr lang="en-US" dirty="0" smtClean="0">
              <a:effectLst>
                <a:outerShdw blurRad="38100" dist="38100" dir="2700000" algn="tl">
                  <a:srgbClr val="000000">
                    <a:alpha val="43137"/>
                  </a:srgbClr>
                </a:outerShdw>
              </a:effectLst>
            </a:endParaRPr>
          </a:p>
          <a:p>
            <a:pPr marL="0" lvl="0" indent="0" algn="just">
              <a:buClr>
                <a:prstClr val="white"/>
              </a:buClr>
              <a:buNone/>
            </a:pPr>
            <a:r>
              <a:rPr lang="en-US" dirty="0" smtClean="0">
                <a:effectLst>
                  <a:outerShdw blurRad="38100" dist="38100" dir="2700000" algn="tl">
                    <a:srgbClr val="000000">
                      <a:alpha val="43137"/>
                    </a:srgbClr>
                  </a:outerShdw>
                </a:effectLst>
              </a:rPr>
              <a:t>The </a:t>
            </a:r>
            <a:r>
              <a:rPr lang="en-US" dirty="0">
                <a:effectLst>
                  <a:outerShdw blurRad="38100" dist="38100" dir="2700000" algn="tl">
                    <a:srgbClr val="000000">
                      <a:alpha val="43137"/>
                    </a:srgbClr>
                  </a:outerShdw>
                </a:effectLst>
              </a:rPr>
              <a:t>program aims to introduce children to the natural landmarks, flora and fauna of the region and how to take care for them. </a:t>
            </a:r>
            <a:endParaRPr lang="en-US" dirty="0" smtClean="0">
              <a:effectLst>
                <a:outerShdw blurRad="38100" dist="38100" dir="2700000" algn="tl">
                  <a:srgbClr val="000000">
                    <a:alpha val="43137"/>
                  </a:srgbClr>
                </a:outerShdw>
              </a:effectLst>
            </a:endParaRPr>
          </a:p>
          <a:p>
            <a:pPr marL="0" lvl="0" indent="0" algn="just">
              <a:buClr>
                <a:prstClr val="white"/>
              </a:buClr>
              <a:buNone/>
            </a:pPr>
            <a:r>
              <a:rPr lang="en-US" dirty="0" smtClean="0">
                <a:effectLst>
                  <a:outerShdw blurRad="38100" dist="38100" dir="2700000" algn="tl">
                    <a:srgbClr val="000000">
                      <a:alpha val="43137"/>
                    </a:srgbClr>
                  </a:outerShdw>
                </a:effectLst>
              </a:rPr>
              <a:t>Practical </a:t>
            </a:r>
            <a:r>
              <a:rPr lang="en-US" dirty="0">
                <a:effectLst>
                  <a:outerShdw blurRad="38100" dist="38100" dir="2700000" algn="tl">
                    <a:srgbClr val="000000">
                      <a:alpha val="43137"/>
                    </a:srgbClr>
                  </a:outerShdw>
                </a:effectLst>
              </a:rPr>
              <a:t>games are included to help children develop their imagination .</a:t>
            </a:r>
            <a:endParaRPr lang="en-US" dirty="0">
              <a:effectLst>
                <a:outerShdw blurRad="38100" dist="38100" dir="2700000" algn="tl">
                  <a:srgbClr val="000000">
                    <a:alpha val="43137"/>
                  </a:srgbClr>
                </a:outerShdw>
              </a:effectLst>
            </a:endParaRPr>
          </a:p>
        </p:txBody>
      </p:sp>
      <p:sp>
        <p:nvSpPr>
          <p:cNvPr id="6" name="Контейнер за номер на слайда 5"/>
          <p:cNvSpPr>
            <a:spLocks noGrp="1"/>
          </p:cNvSpPr>
          <p:nvPr>
            <p:ph type="sldNum" sz="quarter" idx="12"/>
          </p:nvPr>
        </p:nvSpPr>
        <p:spPr>
          <a:xfrm>
            <a:off x="8963297" y="6355844"/>
            <a:ext cx="2743200" cy="365125"/>
          </a:xfrm>
        </p:spPr>
        <p:txBody>
          <a:bodyPr/>
          <a:lstStyle/>
          <a:p>
            <a:fld id="{6D22F896-40B5-4ADD-8801-0D06FADFA095}" type="slidenum">
              <a:rPr lang="en-US" b="1" smtClean="0">
                <a:solidFill>
                  <a:srgbClr val="D06F1E">
                    <a:lumMod val="50000"/>
                  </a:srgbClr>
                </a:solidFill>
              </a:rPr>
              <a:pPr/>
              <a:t>13</a:t>
            </a:fld>
            <a:endParaRPr lang="en-US" b="1" dirty="0">
              <a:solidFill>
                <a:srgbClr val="D06F1E">
                  <a:lumMod val="50000"/>
                </a:srgbClr>
              </a:solidFill>
            </a:endParaRPr>
          </a:p>
        </p:txBody>
      </p:sp>
      <p:sp>
        <p:nvSpPr>
          <p:cNvPr id="7" name="Текстово поле 6"/>
          <p:cNvSpPr txBox="1"/>
          <p:nvPr/>
        </p:nvSpPr>
        <p:spPr>
          <a:xfrm>
            <a:off x="716280" y="6145518"/>
            <a:ext cx="9255033" cy="430887"/>
          </a:xfrm>
          <a:prstGeom prst="rect">
            <a:avLst/>
          </a:prstGeom>
          <a:noFill/>
        </p:spPr>
        <p:txBody>
          <a:bodyPr wrap="square" rtlCol="0">
            <a:spAutoFit/>
          </a:bodyPr>
          <a:lstStyle/>
          <a:p>
            <a:pPr algn="ctr"/>
            <a:r>
              <a:rPr lang="en-US" sz="1100" b="1" dirty="0">
                <a:solidFill>
                  <a:srgbClr val="92A200">
                    <a:lumMod val="50000"/>
                  </a:srgbClr>
                </a:solidFill>
                <a:effectLst>
                  <a:outerShdw blurRad="38100" dist="38100" dir="2700000" algn="tl">
                    <a:srgbClr val="000000">
                      <a:alpha val="43137"/>
                    </a:srgbClr>
                  </a:outerShdw>
                </a:effectLst>
              </a:rPr>
              <a:t>EDUCATIONAL INITIATIVES IN THE BULGARIAN MUSEUMS – SOME GOOD </a:t>
            </a:r>
            <a:r>
              <a:rPr lang="en-US" sz="1100" b="1" dirty="0" smtClean="0">
                <a:solidFill>
                  <a:srgbClr val="92A200">
                    <a:lumMod val="50000"/>
                  </a:srgbClr>
                </a:solidFill>
                <a:effectLst>
                  <a:outerShdw blurRad="38100" dist="38100" dir="2700000" algn="tl">
                    <a:srgbClr val="000000">
                      <a:alpha val="43137"/>
                    </a:srgbClr>
                  </a:outerShdw>
                </a:effectLst>
              </a:rPr>
              <a:t>PRACTICES</a:t>
            </a:r>
          </a:p>
          <a:p>
            <a:pPr algn="ctr"/>
            <a:r>
              <a:rPr lang="en-US" sz="1100" b="1" dirty="0" smtClean="0">
                <a:solidFill>
                  <a:srgbClr val="92A200">
                    <a:lumMod val="50000"/>
                  </a:srgbClr>
                </a:solidFill>
                <a:effectLst>
                  <a:outerShdw blurRad="38100" dist="38100" dir="2700000" algn="tl">
                    <a:srgbClr val="000000">
                      <a:alpha val="43137"/>
                    </a:srgbClr>
                  </a:outerShdw>
                </a:effectLst>
              </a:rPr>
              <a:t>Sonya </a:t>
            </a:r>
            <a:r>
              <a:rPr lang="en-US" sz="1100" b="1" dirty="0" err="1" smtClean="0">
                <a:solidFill>
                  <a:srgbClr val="92A200">
                    <a:lumMod val="50000"/>
                  </a:srgbClr>
                </a:solidFill>
                <a:effectLst>
                  <a:outerShdw blurRad="38100" dist="38100" dir="2700000" algn="tl">
                    <a:srgbClr val="000000">
                      <a:alpha val="43137"/>
                    </a:srgbClr>
                  </a:outerShdw>
                </a:effectLst>
              </a:rPr>
              <a:t>Spasova</a:t>
            </a:r>
            <a:r>
              <a:rPr lang="en-US" sz="1100" b="1" dirty="0" smtClean="0">
                <a:solidFill>
                  <a:srgbClr val="92A200">
                    <a:lumMod val="50000"/>
                  </a:srgbClr>
                </a:solidFill>
                <a:effectLst>
                  <a:outerShdw blurRad="38100" dist="38100" dir="2700000" algn="tl">
                    <a:srgbClr val="000000">
                      <a:alpha val="43137"/>
                    </a:srgbClr>
                  </a:outerShdw>
                </a:effectLst>
              </a:rPr>
              <a:t>, </a:t>
            </a:r>
            <a:endParaRPr lang="bg-BG" sz="1100" b="1" dirty="0">
              <a:solidFill>
                <a:srgbClr val="92A200">
                  <a:lumMod val="50000"/>
                </a:srgb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26865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лавие 1"/>
          <p:cNvSpPr>
            <a:spLocks noGrp="1"/>
          </p:cNvSpPr>
          <p:nvPr>
            <p:ph type="title"/>
          </p:nvPr>
        </p:nvSpPr>
        <p:spPr>
          <a:xfrm>
            <a:off x="209007" y="263238"/>
            <a:ext cx="9633857" cy="1064819"/>
          </a:xfrm>
        </p:spPr>
        <p:txBody>
          <a:bodyPr>
            <a:normAutofit/>
          </a:bodyPr>
          <a:lstStyle/>
          <a:p>
            <a:pPr lvl="0"/>
            <a:r>
              <a:rPr lang="en-US" b="1" dirty="0">
                <a:solidFill>
                  <a:schemeClr val="accent5">
                    <a:lumMod val="50000"/>
                  </a:schemeClr>
                </a:solidFill>
                <a:effectLst>
                  <a:outerShdw blurRad="38100" dist="38100" dir="2700000" algn="tl">
                    <a:srgbClr val="000000">
                      <a:alpha val="43137"/>
                    </a:srgbClr>
                  </a:outerShdw>
                </a:effectLst>
              </a:rPr>
              <a:t>RESULTS</a:t>
            </a:r>
            <a:endParaRPr lang="bg-BG" sz="3100" i="1" dirty="0">
              <a:solidFill>
                <a:schemeClr val="accent5">
                  <a:lumMod val="50000"/>
                </a:schemeClr>
              </a:solidFill>
              <a:effectLst>
                <a:outerShdw blurRad="38100" dist="38100" dir="2700000" algn="tl">
                  <a:srgbClr val="000000">
                    <a:alpha val="43137"/>
                  </a:srgbClr>
                </a:outerShdw>
              </a:effectLst>
            </a:endParaRPr>
          </a:p>
        </p:txBody>
      </p:sp>
      <p:sp>
        <p:nvSpPr>
          <p:cNvPr id="3" name="Контейнер за съдържание 2"/>
          <p:cNvSpPr>
            <a:spLocks noGrp="1"/>
          </p:cNvSpPr>
          <p:nvPr>
            <p:ph idx="1"/>
          </p:nvPr>
        </p:nvSpPr>
        <p:spPr>
          <a:xfrm>
            <a:off x="209007" y="1404257"/>
            <a:ext cx="11683638" cy="4054769"/>
          </a:xfrm>
        </p:spPr>
        <p:txBody>
          <a:bodyPr>
            <a:normAutofit/>
          </a:bodyPr>
          <a:lstStyle/>
          <a:p>
            <a:pPr marL="0" lvl="0" indent="0">
              <a:buClr>
                <a:prstClr val="white"/>
              </a:buClr>
              <a:buNone/>
            </a:pPr>
            <a:r>
              <a:rPr lang="en-US" b="1" dirty="0" smtClean="0">
                <a:effectLst>
                  <a:outerShdw blurRad="38100" dist="38100" dir="2700000" algn="tl">
                    <a:srgbClr val="000000">
                      <a:alpha val="43137"/>
                    </a:srgbClr>
                  </a:outerShdw>
                </a:effectLst>
              </a:rPr>
              <a:t>“Celebrate </a:t>
            </a:r>
            <a:r>
              <a:rPr lang="en-US" b="1" dirty="0">
                <a:effectLst>
                  <a:outerShdw blurRad="38100" dist="38100" dir="2700000" algn="tl">
                    <a:srgbClr val="000000">
                      <a:alpha val="43137"/>
                    </a:srgbClr>
                  </a:outerShdw>
                </a:effectLst>
              </a:rPr>
              <a:t>at the Museum” </a:t>
            </a:r>
            <a:endParaRPr lang="en-US" b="1" dirty="0" smtClean="0">
              <a:effectLst>
                <a:outerShdw blurRad="38100" dist="38100" dir="2700000" algn="tl">
                  <a:srgbClr val="000000">
                    <a:alpha val="43137"/>
                  </a:srgbClr>
                </a:outerShdw>
              </a:effectLst>
            </a:endParaRPr>
          </a:p>
          <a:p>
            <a:pPr marL="0" indent="0" algn="just">
              <a:buClr>
                <a:prstClr val="white"/>
              </a:buClr>
              <a:buNone/>
            </a:pPr>
            <a:r>
              <a:rPr lang="en-US" dirty="0">
                <a:effectLst>
                  <a:outerShdw blurRad="38100" dist="38100" dir="2700000" algn="tl">
                    <a:srgbClr val="000000">
                      <a:alpha val="43137"/>
                    </a:srgbClr>
                  </a:outerShdw>
                </a:effectLst>
              </a:rPr>
              <a:t>An interesting initiative that receives very good reviews is the opportunity to celebrate some personal holidays in a museum environment. </a:t>
            </a:r>
            <a:endParaRPr lang="en-US" dirty="0" smtClean="0">
              <a:effectLst>
                <a:outerShdw blurRad="38100" dist="38100" dir="2700000" algn="tl">
                  <a:srgbClr val="000000">
                    <a:alpha val="43137"/>
                  </a:srgbClr>
                </a:outerShdw>
              </a:effectLst>
            </a:endParaRPr>
          </a:p>
          <a:p>
            <a:pPr marL="0" indent="0" algn="just">
              <a:buClr>
                <a:prstClr val="white"/>
              </a:buClr>
              <a:buNone/>
            </a:pPr>
            <a:r>
              <a:rPr lang="en-US" dirty="0" smtClean="0">
                <a:effectLst>
                  <a:outerShdw blurRad="38100" dist="38100" dir="2700000" algn="tl">
                    <a:srgbClr val="000000">
                      <a:alpha val="43137"/>
                    </a:srgbClr>
                  </a:outerShdw>
                </a:effectLst>
              </a:rPr>
              <a:t>For </a:t>
            </a:r>
            <a:r>
              <a:rPr lang="en-US" dirty="0">
                <a:effectLst>
                  <a:outerShdw blurRad="38100" dist="38100" dir="2700000" algn="tl">
                    <a:srgbClr val="000000">
                      <a:alpha val="43137"/>
                    </a:srgbClr>
                  </a:outerShdw>
                </a:effectLst>
              </a:rPr>
              <a:t>example, the </a:t>
            </a:r>
            <a:r>
              <a:rPr lang="en-US" b="1" dirty="0">
                <a:effectLst>
                  <a:outerShdw blurRad="38100" dist="38100" dir="2700000" algn="tl">
                    <a:srgbClr val="000000">
                      <a:alpha val="43137"/>
                    </a:srgbClr>
                  </a:outerShdw>
                </a:effectLst>
              </a:rPr>
              <a:t>National History Museum in Sofia </a:t>
            </a:r>
            <a:r>
              <a:rPr lang="en-US" dirty="0">
                <a:effectLst>
                  <a:outerShdw blurRad="38100" dist="38100" dir="2700000" algn="tl">
                    <a:srgbClr val="000000">
                      <a:alpha val="43137"/>
                    </a:srgbClr>
                  </a:outerShdw>
                </a:effectLst>
              </a:rPr>
              <a:t>offers its visitors a “Have a Birthday” program. The program is suitable for children from 5 to 12 years’ age. </a:t>
            </a:r>
            <a:endParaRPr lang="en-US" dirty="0" smtClean="0">
              <a:effectLst>
                <a:outerShdw blurRad="38100" dist="38100" dir="2700000" algn="tl">
                  <a:srgbClr val="000000">
                    <a:alpha val="43137"/>
                  </a:srgbClr>
                </a:outerShdw>
              </a:effectLst>
            </a:endParaRPr>
          </a:p>
          <a:p>
            <a:pPr marL="0" indent="0" algn="just">
              <a:buClr>
                <a:prstClr val="white"/>
              </a:buClr>
              <a:buNone/>
            </a:pPr>
            <a:r>
              <a:rPr lang="en-US" dirty="0" smtClean="0">
                <a:effectLst>
                  <a:outerShdw blurRad="38100" dist="38100" dir="2700000" algn="tl">
                    <a:srgbClr val="000000">
                      <a:alpha val="43137"/>
                    </a:srgbClr>
                  </a:outerShdw>
                </a:effectLst>
              </a:rPr>
              <a:t>During </a:t>
            </a:r>
            <a:r>
              <a:rPr lang="en-US" dirty="0">
                <a:effectLst>
                  <a:outerShdw blurRad="38100" dist="38100" dir="2700000" algn="tl">
                    <a:srgbClr val="000000">
                      <a:alpha val="43137"/>
                    </a:srgbClr>
                  </a:outerShdw>
                </a:effectLst>
              </a:rPr>
              <a:t>the birthday, parents can view the museum's exhibits, while museum professionals organize interesting and educational activities for the children, including a photoshoot where children dress up with Medieval </a:t>
            </a:r>
            <a:r>
              <a:rPr lang="en-US" dirty="0" smtClean="0">
                <a:effectLst>
                  <a:outerShdw blurRad="38100" dist="38100" dir="2700000" algn="tl">
                    <a:srgbClr val="000000">
                      <a:alpha val="43137"/>
                    </a:srgbClr>
                  </a:outerShdw>
                </a:effectLst>
              </a:rPr>
              <a:t>Costume. </a:t>
            </a:r>
            <a:endParaRPr lang="en-US" dirty="0">
              <a:effectLst>
                <a:outerShdw blurRad="38100" dist="38100" dir="2700000" algn="tl">
                  <a:srgbClr val="000000">
                    <a:alpha val="43137"/>
                  </a:srgbClr>
                </a:outerShdw>
              </a:effectLst>
            </a:endParaRPr>
          </a:p>
        </p:txBody>
      </p:sp>
      <p:sp>
        <p:nvSpPr>
          <p:cNvPr id="6" name="Контейнер за номер на слайда 5"/>
          <p:cNvSpPr>
            <a:spLocks noGrp="1"/>
          </p:cNvSpPr>
          <p:nvPr>
            <p:ph type="sldNum" sz="quarter" idx="12"/>
          </p:nvPr>
        </p:nvSpPr>
        <p:spPr>
          <a:xfrm>
            <a:off x="8963297" y="6355844"/>
            <a:ext cx="2743200" cy="365125"/>
          </a:xfrm>
        </p:spPr>
        <p:txBody>
          <a:bodyPr/>
          <a:lstStyle/>
          <a:p>
            <a:fld id="{6D22F896-40B5-4ADD-8801-0D06FADFA095}" type="slidenum">
              <a:rPr lang="en-US" b="1" smtClean="0">
                <a:solidFill>
                  <a:srgbClr val="D06F1E">
                    <a:lumMod val="50000"/>
                  </a:srgbClr>
                </a:solidFill>
              </a:rPr>
              <a:pPr/>
              <a:t>14</a:t>
            </a:fld>
            <a:endParaRPr lang="en-US" b="1" dirty="0">
              <a:solidFill>
                <a:srgbClr val="D06F1E">
                  <a:lumMod val="50000"/>
                </a:srgbClr>
              </a:solidFill>
            </a:endParaRPr>
          </a:p>
        </p:txBody>
      </p:sp>
      <p:sp>
        <p:nvSpPr>
          <p:cNvPr id="7" name="Текстово поле 6"/>
          <p:cNvSpPr txBox="1"/>
          <p:nvPr/>
        </p:nvSpPr>
        <p:spPr>
          <a:xfrm>
            <a:off x="716280" y="6145518"/>
            <a:ext cx="9255033" cy="430887"/>
          </a:xfrm>
          <a:prstGeom prst="rect">
            <a:avLst/>
          </a:prstGeom>
          <a:noFill/>
        </p:spPr>
        <p:txBody>
          <a:bodyPr wrap="square" rtlCol="0">
            <a:spAutoFit/>
          </a:bodyPr>
          <a:lstStyle/>
          <a:p>
            <a:pPr algn="ctr"/>
            <a:r>
              <a:rPr lang="en-US" sz="1100" b="1" dirty="0">
                <a:solidFill>
                  <a:srgbClr val="92A200">
                    <a:lumMod val="50000"/>
                  </a:srgbClr>
                </a:solidFill>
                <a:effectLst>
                  <a:outerShdw blurRad="38100" dist="38100" dir="2700000" algn="tl">
                    <a:srgbClr val="000000">
                      <a:alpha val="43137"/>
                    </a:srgbClr>
                  </a:outerShdw>
                </a:effectLst>
              </a:rPr>
              <a:t>EDUCATIONAL INITIATIVES IN THE BULGARIAN MUSEUMS – SOME GOOD </a:t>
            </a:r>
            <a:r>
              <a:rPr lang="en-US" sz="1100" b="1" dirty="0" smtClean="0">
                <a:solidFill>
                  <a:srgbClr val="92A200">
                    <a:lumMod val="50000"/>
                  </a:srgbClr>
                </a:solidFill>
                <a:effectLst>
                  <a:outerShdw blurRad="38100" dist="38100" dir="2700000" algn="tl">
                    <a:srgbClr val="000000">
                      <a:alpha val="43137"/>
                    </a:srgbClr>
                  </a:outerShdw>
                </a:effectLst>
              </a:rPr>
              <a:t>PRACTICES</a:t>
            </a:r>
          </a:p>
          <a:p>
            <a:pPr algn="ctr"/>
            <a:r>
              <a:rPr lang="en-US" sz="1100" b="1" dirty="0" smtClean="0">
                <a:solidFill>
                  <a:srgbClr val="92A200">
                    <a:lumMod val="50000"/>
                  </a:srgbClr>
                </a:solidFill>
                <a:effectLst>
                  <a:outerShdw blurRad="38100" dist="38100" dir="2700000" algn="tl">
                    <a:srgbClr val="000000">
                      <a:alpha val="43137"/>
                    </a:srgbClr>
                  </a:outerShdw>
                </a:effectLst>
              </a:rPr>
              <a:t>Sonya </a:t>
            </a:r>
            <a:r>
              <a:rPr lang="en-US" sz="1100" b="1" dirty="0" err="1" smtClean="0">
                <a:solidFill>
                  <a:srgbClr val="92A200">
                    <a:lumMod val="50000"/>
                  </a:srgbClr>
                </a:solidFill>
                <a:effectLst>
                  <a:outerShdw blurRad="38100" dist="38100" dir="2700000" algn="tl">
                    <a:srgbClr val="000000">
                      <a:alpha val="43137"/>
                    </a:srgbClr>
                  </a:outerShdw>
                </a:effectLst>
              </a:rPr>
              <a:t>Spasova</a:t>
            </a:r>
            <a:r>
              <a:rPr lang="en-US" sz="1100" b="1" dirty="0" smtClean="0">
                <a:solidFill>
                  <a:srgbClr val="92A200">
                    <a:lumMod val="50000"/>
                  </a:srgbClr>
                </a:solidFill>
                <a:effectLst>
                  <a:outerShdw blurRad="38100" dist="38100" dir="2700000" algn="tl">
                    <a:srgbClr val="000000">
                      <a:alpha val="43137"/>
                    </a:srgbClr>
                  </a:outerShdw>
                </a:effectLst>
              </a:rPr>
              <a:t>, </a:t>
            </a:r>
            <a:endParaRPr lang="bg-BG" sz="1100" b="1" dirty="0">
              <a:solidFill>
                <a:srgbClr val="92A200">
                  <a:lumMod val="50000"/>
                </a:srgb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687277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579709" y="295102"/>
            <a:ext cx="8534400" cy="1507067"/>
          </a:xfrm>
        </p:spPr>
        <p:txBody>
          <a:bodyPr/>
          <a:lstStyle/>
          <a:p>
            <a:pPr lvl="0"/>
            <a:r>
              <a:rPr lang="en-GB" b="1" dirty="0" smtClean="0">
                <a:solidFill>
                  <a:schemeClr val="accent5">
                    <a:lumMod val="50000"/>
                  </a:schemeClr>
                </a:solidFill>
                <a:effectLst>
                  <a:outerShdw blurRad="38100" dist="38100" dir="2700000" algn="tl">
                    <a:srgbClr val="000000">
                      <a:alpha val="43137"/>
                    </a:srgbClr>
                  </a:outerShdw>
                </a:effectLst>
              </a:rPr>
              <a:t>CONCLUSIONS</a:t>
            </a:r>
            <a:endParaRPr lang="bg-BG" dirty="0">
              <a:solidFill>
                <a:schemeClr val="accent5">
                  <a:lumMod val="50000"/>
                </a:schemeClr>
              </a:solidFill>
              <a:effectLst>
                <a:outerShdw blurRad="38100" dist="38100" dir="2700000" algn="tl">
                  <a:srgbClr val="000000">
                    <a:alpha val="43137"/>
                  </a:srgbClr>
                </a:outerShdw>
              </a:effectLst>
            </a:endParaRPr>
          </a:p>
        </p:txBody>
      </p:sp>
      <p:sp>
        <p:nvSpPr>
          <p:cNvPr id="3" name="Контейнер за съдържание 2"/>
          <p:cNvSpPr>
            <a:spLocks noGrp="1"/>
          </p:cNvSpPr>
          <p:nvPr>
            <p:ph idx="1"/>
          </p:nvPr>
        </p:nvSpPr>
        <p:spPr>
          <a:xfrm>
            <a:off x="383177" y="1330958"/>
            <a:ext cx="11669486" cy="4959124"/>
          </a:xfrm>
        </p:spPr>
        <p:txBody>
          <a:bodyPr>
            <a:normAutofit/>
          </a:bodyPr>
          <a:lstStyle/>
          <a:p>
            <a:pPr marL="0" indent="0">
              <a:buNone/>
            </a:pPr>
            <a:r>
              <a:rPr lang="en-US" dirty="0">
                <a:effectLst>
                  <a:outerShdw blurRad="38100" dist="38100" dir="2700000" algn="tl">
                    <a:srgbClr val="000000">
                      <a:alpha val="43137"/>
                    </a:srgbClr>
                  </a:outerShdw>
                </a:effectLst>
              </a:rPr>
              <a:t>Today, museum education is part of the general educational process, and reflects the most important value orientations in society and contributes to a more complete and free adaptation of the entire educational system in social manners. </a:t>
            </a:r>
            <a:endParaRPr lang="en-US" dirty="0" smtClean="0">
              <a:effectLst>
                <a:outerShdw blurRad="38100" dist="38100" dir="2700000" algn="tl">
                  <a:srgbClr val="000000">
                    <a:alpha val="43137"/>
                  </a:srgbClr>
                </a:outerShdw>
              </a:effectLst>
            </a:endParaRPr>
          </a:p>
          <a:p>
            <a:pPr marL="0" indent="0">
              <a:buNone/>
            </a:pPr>
            <a:r>
              <a:rPr lang="en-US" dirty="0" smtClean="0">
                <a:effectLst>
                  <a:outerShdw blurRad="38100" dist="38100" dir="2700000" algn="tl">
                    <a:srgbClr val="000000">
                      <a:alpha val="43137"/>
                    </a:srgbClr>
                  </a:outerShdw>
                </a:effectLst>
              </a:rPr>
              <a:t>Of </a:t>
            </a:r>
            <a:r>
              <a:rPr lang="en-US" dirty="0">
                <a:effectLst>
                  <a:outerShdw blurRad="38100" dist="38100" dir="2700000" algn="tl">
                    <a:srgbClr val="000000">
                      <a:alpha val="43137"/>
                    </a:srgbClr>
                  </a:outerShdw>
                </a:effectLst>
              </a:rPr>
              <a:t>course, there are many and varied models of educational activity in world museum practice. As vast as human imagination is, so many variants of museum educational models could exist. </a:t>
            </a:r>
            <a:endParaRPr lang="en-US" dirty="0" smtClean="0">
              <a:effectLst>
                <a:outerShdw blurRad="38100" dist="38100" dir="2700000" algn="tl">
                  <a:srgbClr val="000000">
                    <a:alpha val="43137"/>
                  </a:srgbClr>
                </a:outerShdw>
              </a:effectLst>
            </a:endParaRPr>
          </a:p>
          <a:p>
            <a:pPr marL="0" indent="0">
              <a:buNone/>
            </a:pPr>
            <a:r>
              <a:rPr lang="en-US" dirty="0" smtClean="0">
                <a:effectLst>
                  <a:outerShdw blurRad="38100" dist="38100" dir="2700000" algn="tl">
                    <a:srgbClr val="000000">
                      <a:alpha val="43137"/>
                    </a:srgbClr>
                  </a:outerShdw>
                </a:effectLst>
              </a:rPr>
              <a:t>The </a:t>
            </a:r>
            <a:r>
              <a:rPr lang="en-US" dirty="0">
                <a:effectLst>
                  <a:outerShdw blurRad="38100" dist="38100" dir="2700000" algn="tl">
                    <a:srgbClr val="000000">
                      <a:alpha val="43137"/>
                    </a:srgbClr>
                  </a:outerShdw>
                </a:effectLst>
              </a:rPr>
              <a:t>main role is played by the museum specialists, who through observation and continuous communication with the museum audience create and realize the educational function of each museum</a:t>
            </a:r>
            <a:r>
              <a:rPr lang="en-US" dirty="0" smtClean="0">
                <a:effectLst>
                  <a:outerShdw blurRad="38100" dist="38100" dir="2700000" algn="tl">
                    <a:srgbClr val="000000">
                      <a:alpha val="43137"/>
                    </a:srgbClr>
                  </a:outerShdw>
                </a:effectLst>
              </a:rPr>
              <a:t>.</a:t>
            </a:r>
          </a:p>
          <a:p>
            <a:pPr marL="0" indent="0">
              <a:buNone/>
            </a:pPr>
            <a:r>
              <a:rPr lang="en-US" dirty="0" smtClean="0">
                <a:effectLst>
                  <a:outerShdw blurRad="38100" dist="38100" dir="2700000" algn="tl">
                    <a:srgbClr val="000000">
                      <a:alpha val="43137"/>
                    </a:srgbClr>
                  </a:outerShdw>
                </a:effectLst>
              </a:rPr>
              <a:t>In </a:t>
            </a:r>
            <a:r>
              <a:rPr lang="en-US" dirty="0">
                <a:effectLst>
                  <a:outerShdw blurRad="38100" dist="38100" dir="2700000" algn="tl">
                    <a:srgbClr val="000000">
                      <a:alpha val="43137"/>
                    </a:srgbClr>
                  </a:outerShdw>
                </a:effectLst>
              </a:rPr>
              <a:t>Bulgaria, positive examples could be identified in this regard, and their systematic presentation and analysis will be carried out within the framework of the presented research project.</a:t>
            </a:r>
            <a:endParaRPr lang="en-US" dirty="0">
              <a:effectLst>
                <a:outerShdw blurRad="38100" dist="38100" dir="2700000" algn="tl">
                  <a:srgbClr val="000000">
                    <a:alpha val="43137"/>
                  </a:srgbClr>
                </a:outerShdw>
              </a:effectLst>
            </a:endParaRPr>
          </a:p>
        </p:txBody>
      </p:sp>
      <p:sp>
        <p:nvSpPr>
          <p:cNvPr id="6" name="Контейнер за номер на слайда 5"/>
          <p:cNvSpPr>
            <a:spLocks noGrp="1"/>
          </p:cNvSpPr>
          <p:nvPr>
            <p:ph type="sldNum" sz="quarter" idx="12"/>
          </p:nvPr>
        </p:nvSpPr>
        <p:spPr>
          <a:xfrm>
            <a:off x="11201399" y="6335319"/>
            <a:ext cx="816428" cy="365125"/>
          </a:xfrm>
        </p:spPr>
        <p:txBody>
          <a:bodyPr/>
          <a:lstStyle/>
          <a:p>
            <a:fld id="{6D22F896-40B5-4ADD-8801-0D06FADFA095}" type="slidenum">
              <a:rPr lang="en-US" b="1" smtClean="0"/>
              <a:t>15</a:t>
            </a:fld>
            <a:endParaRPr lang="en-US" b="1" dirty="0"/>
          </a:p>
        </p:txBody>
      </p:sp>
      <p:sp>
        <p:nvSpPr>
          <p:cNvPr id="8" name="Текстово поле 7"/>
          <p:cNvSpPr txBox="1"/>
          <p:nvPr/>
        </p:nvSpPr>
        <p:spPr>
          <a:xfrm>
            <a:off x="716280" y="6145518"/>
            <a:ext cx="9255033" cy="430887"/>
          </a:xfrm>
          <a:prstGeom prst="rect">
            <a:avLst/>
          </a:prstGeom>
          <a:noFill/>
        </p:spPr>
        <p:txBody>
          <a:bodyPr wrap="square" rtlCol="0">
            <a:spAutoFit/>
          </a:bodyPr>
          <a:lstStyle/>
          <a:p>
            <a:pPr algn="ctr"/>
            <a:r>
              <a:rPr lang="en-US" sz="1100" b="1" dirty="0">
                <a:solidFill>
                  <a:schemeClr val="accent3">
                    <a:lumMod val="50000"/>
                  </a:schemeClr>
                </a:solidFill>
                <a:effectLst>
                  <a:outerShdw blurRad="38100" dist="38100" dir="2700000" algn="tl">
                    <a:srgbClr val="000000">
                      <a:alpha val="43137"/>
                    </a:srgbClr>
                  </a:outerShdw>
                </a:effectLst>
              </a:rPr>
              <a:t>EDUCATIONAL INITIATIVES IN THE BULGARIAN MUSEUMS – SOME GOOD </a:t>
            </a:r>
            <a:r>
              <a:rPr lang="en-US" sz="1100" b="1" dirty="0" smtClean="0">
                <a:solidFill>
                  <a:schemeClr val="accent3">
                    <a:lumMod val="50000"/>
                  </a:schemeClr>
                </a:solidFill>
                <a:effectLst>
                  <a:outerShdw blurRad="38100" dist="38100" dir="2700000" algn="tl">
                    <a:srgbClr val="000000">
                      <a:alpha val="43137"/>
                    </a:srgbClr>
                  </a:outerShdw>
                </a:effectLst>
              </a:rPr>
              <a:t>PRACTICES</a:t>
            </a:r>
          </a:p>
          <a:p>
            <a:pPr algn="ctr"/>
            <a:r>
              <a:rPr lang="en-US" sz="1100" b="1" dirty="0" smtClean="0">
                <a:solidFill>
                  <a:schemeClr val="accent3">
                    <a:lumMod val="50000"/>
                  </a:schemeClr>
                </a:solidFill>
                <a:effectLst>
                  <a:outerShdw blurRad="38100" dist="38100" dir="2700000" algn="tl">
                    <a:srgbClr val="000000">
                      <a:alpha val="43137"/>
                    </a:srgbClr>
                  </a:outerShdw>
                </a:effectLst>
              </a:rPr>
              <a:t>Sonya </a:t>
            </a:r>
            <a:r>
              <a:rPr lang="en-US" sz="1100" b="1" dirty="0" err="1" smtClean="0">
                <a:solidFill>
                  <a:schemeClr val="accent3">
                    <a:lumMod val="50000"/>
                  </a:schemeClr>
                </a:solidFill>
                <a:effectLst>
                  <a:outerShdw blurRad="38100" dist="38100" dir="2700000" algn="tl">
                    <a:srgbClr val="000000">
                      <a:alpha val="43137"/>
                    </a:srgbClr>
                  </a:outerShdw>
                </a:effectLst>
              </a:rPr>
              <a:t>Spasova</a:t>
            </a:r>
            <a:endParaRPr lang="bg-BG" sz="1100" b="1" dirty="0">
              <a:solidFill>
                <a:schemeClr val="accent3">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9244763"/>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лавие 1"/>
          <p:cNvSpPr>
            <a:spLocks noGrp="1"/>
          </p:cNvSpPr>
          <p:nvPr>
            <p:ph type="title"/>
          </p:nvPr>
        </p:nvSpPr>
        <p:spPr>
          <a:xfrm>
            <a:off x="684212" y="333344"/>
            <a:ext cx="8534400" cy="1103571"/>
          </a:xfrm>
        </p:spPr>
        <p:txBody>
          <a:bodyPr/>
          <a:lstStyle/>
          <a:p>
            <a:pPr lvl="0"/>
            <a:r>
              <a:rPr lang="en-GB" b="1" dirty="0" smtClean="0">
                <a:solidFill>
                  <a:schemeClr val="accent5">
                    <a:lumMod val="50000"/>
                  </a:schemeClr>
                </a:solidFill>
                <a:effectLst>
                  <a:outerShdw blurRad="38100" dist="38100" dir="2700000" algn="tl">
                    <a:srgbClr val="000000">
                      <a:alpha val="43137"/>
                    </a:srgbClr>
                  </a:outerShdw>
                </a:effectLst>
              </a:rPr>
              <a:t>ACKNOWLEDGEMENTS</a:t>
            </a:r>
            <a:endParaRPr lang="bg-BG" dirty="0">
              <a:solidFill>
                <a:schemeClr val="accent5">
                  <a:lumMod val="50000"/>
                </a:schemeClr>
              </a:solidFill>
              <a:effectLst>
                <a:outerShdw blurRad="38100" dist="38100" dir="2700000" algn="tl">
                  <a:srgbClr val="000000">
                    <a:alpha val="43137"/>
                  </a:srgbClr>
                </a:outerShdw>
              </a:effectLst>
            </a:endParaRPr>
          </a:p>
        </p:txBody>
      </p:sp>
      <p:sp>
        <p:nvSpPr>
          <p:cNvPr id="3" name="Контейнер за съдържание 2"/>
          <p:cNvSpPr>
            <a:spLocks noGrp="1"/>
          </p:cNvSpPr>
          <p:nvPr>
            <p:ph idx="1"/>
          </p:nvPr>
        </p:nvSpPr>
        <p:spPr>
          <a:xfrm>
            <a:off x="1213257" y="1648358"/>
            <a:ext cx="8534400" cy="2830285"/>
          </a:xfrm>
        </p:spPr>
        <p:txBody>
          <a:bodyPr/>
          <a:lstStyle/>
          <a:p>
            <a:pPr marL="0" indent="0" algn="just">
              <a:buNone/>
            </a:pPr>
            <a:r>
              <a:rPr lang="en-US" dirty="0">
                <a:effectLst>
                  <a:outerShdw blurRad="38100" dist="38100" dir="2700000" algn="tl">
                    <a:srgbClr val="000000">
                      <a:alpha val="43137"/>
                    </a:srgbClr>
                  </a:outerShdw>
                </a:effectLst>
              </a:rPr>
              <a:t>This research would not be possible without the financial assistance of the following project: “Research of contemporary educational programs of cultural institutions in Bulgaria”, financed by National Science Fund of the Ministry of Education and Science of the Republic of Bulgaria with Contract № № KP-06-M35/3 from 18.12.2019, led by Assist. Sonya </a:t>
            </a:r>
            <a:r>
              <a:rPr lang="en-US" dirty="0" err="1">
                <a:effectLst>
                  <a:outerShdw blurRad="38100" dist="38100" dir="2700000" algn="tl">
                    <a:srgbClr val="000000">
                      <a:alpha val="43137"/>
                    </a:srgbClr>
                  </a:outerShdw>
                </a:effectLst>
              </a:rPr>
              <a:t>Spasova</a:t>
            </a:r>
            <a:r>
              <a:rPr lang="en-US" dirty="0">
                <a:effectLst>
                  <a:outerShdw blurRad="38100" dist="38100" dir="2700000" algn="tl">
                    <a:srgbClr val="000000">
                      <a:alpha val="43137"/>
                    </a:srgbClr>
                  </a:outerShdw>
                </a:effectLst>
              </a:rPr>
              <a:t>, PhD.</a:t>
            </a:r>
            <a:endParaRPr lang="bg-BG" dirty="0">
              <a:effectLst>
                <a:outerShdw blurRad="38100" dist="38100" dir="2700000" algn="tl">
                  <a:srgbClr val="000000">
                    <a:alpha val="43137"/>
                  </a:srgbClr>
                </a:outerShdw>
              </a:effectLst>
            </a:endParaRPr>
          </a:p>
        </p:txBody>
      </p:sp>
      <p:sp>
        <p:nvSpPr>
          <p:cNvPr id="4" name="Контейнер за номер на слайда 3"/>
          <p:cNvSpPr>
            <a:spLocks noGrp="1"/>
          </p:cNvSpPr>
          <p:nvPr>
            <p:ph type="sldNum" sz="quarter" idx="12"/>
          </p:nvPr>
        </p:nvSpPr>
        <p:spPr>
          <a:xfrm>
            <a:off x="10955878" y="5767211"/>
            <a:ext cx="1154151" cy="1090789"/>
          </a:xfrm>
        </p:spPr>
        <p:txBody>
          <a:bodyPr/>
          <a:lstStyle/>
          <a:p>
            <a:fld id="{6D22F896-40B5-4ADD-8801-0D06FADFA095}" type="slidenum">
              <a:rPr lang="en-US" smtClean="0"/>
              <a:t>16</a:t>
            </a:fld>
            <a:endParaRPr lang="en-US" dirty="0"/>
          </a:p>
        </p:txBody>
      </p:sp>
      <p:sp>
        <p:nvSpPr>
          <p:cNvPr id="7" name="Текстово поле 6"/>
          <p:cNvSpPr txBox="1"/>
          <p:nvPr/>
        </p:nvSpPr>
        <p:spPr>
          <a:xfrm>
            <a:off x="716280" y="6145518"/>
            <a:ext cx="9255033" cy="430887"/>
          </a:xfrm>
          <a:prstGeom prst="rect">
            <a:avLst/>
          </a:prstGeom>
          <a:noFill/>
        </p:spPr>
        <p:txBody>
          <a:bodyPr wrap="square" rtlCol="0">
            <a:spAutoFit/>
          </a:bodyPr>
          <a:lstStyle/>
          <a:p>
            <a:pPr algn="ctr"/>
            <a:r>
              <a:rPr lang="en-US" sz="1100" b="1" dirty="0">
                <a:solidFill>
                  <a:schemeClr val="accent3">
                    <a:lumMod val="50000"/>
                  </a:schemeClr>
                </a:solidFill>
                <a:effectLst>
                  <a:outerShdw blurRad="38100" dist="38100" dir="2700000" algn="tl">
                    <a:srgbClr val="000000">
                      <a:alpha val="43137"/>
                    </a:srgbClr>
                  </a:outerShdw>
                </a:effectLst>
              </a:rPr>
              <a:t>EDUCATIONAL INITIATIVES IN THE BULGARIAN MUSEUMS – SOME GOOD </a:t>
            </a:r>
            <a:r>
              <a:rPr lang="en-US" sz="1100" b="1" dirty="0" smtClean="0">
                <a:solidFill>
                  <a:schemeClr val="accent3">
                    <a:lumMod val="50000"/>
                  </a:schemeClr>
                </a:solidFill>
                <a:effectLst>
                  <a:outerShdw blurRad="38100" dist="38100" dir="2700000" algn="tl">
                    <a:srgbClr val="000000">
                      <a:alpha val="43137"/>
                    </a:srgbClr>
                  </a:outerShdw>
                </a:effectLst>
              </a:rPr>
              <a:t>PRACTICES</a:t>
            </a:r>
          </a:p>
          <a:p>
            <a:pPr algn="ctr"/>
            <a:r>
              <a:rPr lang="en-US" sz="1100" b="1" dirty="0" smtClean="0">
                <a:solidFill>
                  <a:schemeClr val="accent3">
                    <a:lumMod val="50000"/>
                  </a:schemeClr>
                </a:solidFill>
                <a:effectLst>
                  <a:outerShdw blurRad="38100" dist="38100" dir="2700000" algn="tl">
                    <a:srgbClr val="000000">
                      <a:alpha val="43137"/>
                    </a:srgbClr>
                  </a:outerShdw>
                </a:effectLst>
              </a:rPr>
              <a:t>Sonya </a:t>
            </a:r>
            <a:r>
              <a:rPr lang="en-US" sz="1100" b="1" dirty="0" err="1" smtClean="0">
                <a:solidFill>
                  <a:schemeClr val="accent3">
                    <a:lumMod val="50000"/>
                  </a:schemeClr>
                </a:solidFill>
                <a:effectLst>
                  <a:outerShdw blurRad="38100" dist="38100" dir="2700000" algn="tl">
                    <a:srgbClr val="000000">
                      <a:alpha val="43137"/>
                    </a:srgbClr>
                  </a:outerShdw>
                </a:effectLst>
              </a:rPr>
              <a:t>Spasova</a:t>
            </a:r>
            <a:endParaRPr lang="bg-BG" sz="1100" b="1" dirty="0">
              <a:solidFill>
                <a:schemeClr val="accent3">
                  <a:lumMod val="50000"/>
                </a:schemeClr>
              </a:solidFill>
              <a:effectLst>
                <a:outerShdw blurRad="38100" dist="38100" dir="2700000" algn="tl">
                  <a:srgbClr val="000000">
                    <a:alpha val="43137"/>
                  </a:srgbClr>
                </a:outerShdw>
              </a:effectLst>
            </a:endParaRPr>
          </a:p>
        </p:txBody>
      </p:sp>
      <p:pic>
        <p:nvPicPr>
          <p:cNvPr id="1027" name="Picture 3" descr="D:\SONYA_2\1_UNIBIT_SONYA\4_Proekt_FNI_SS\DEINOSTI_PROEKT\РП 1 Управление на проекта 1-24\Д 1.2. Създаване и поддръжка на уебсайт\Sonya_Spasova\Photos_Website\Лого_на_УниБИТ.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8040" y="4206648"/>
            <a:ext cx="2333625" cy="16668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SONYA_2\1_UNIBIT_SONYA\4_Proekt_FNI_SS\DEINOSTI_PROEKT\РП 1 Управление на проекта 1-24\Д 1.2. Създаване и поддръжка на уебсайт\Sonya_Spasova\Photos_Website\Logo_Project_NEW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71313" y="418271"/>
            <a:ext cx="1507081" cy="147282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SONYA_2\1_UNIBIT_SONYA\4_Proekt_FNI_SS\DEINOSTI_PROEKT\РП 1 Управление на проекта 1-24\Д 1.2. Създаване и поддръжка на уебсайт\Sonya_Spasova\Photos_Website\Logo_na_FNI.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61" y="4278086"/>
            <a:ext cx="7516813"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85469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419495" y="234052"/>
            <a:ext cx="8534400" cy="1507067"/>
          </a:xfrm>
        </p:spPr>
        <p:txBody>
          <a:bodyPr>
            <a:normAutofit/>
          </a:bodyPr>
          <a:lstStyle/>
          <a:p>
            <a:r>
              <a:rPr lang="en-US" sz="4000" b="1" dirty="0" smtClean="0">
                <a:solidFill>
                  <a:schemeClr val="accent5">
                    <a:lumMod val="50000"/>
                  </a:schemeClr>
                </a:solidFill>
                <a:effectLst>
                  <a:outerShdw blurRad="38100" dist="38100" dir="2700000" algn="tl">
                    <a:srgbClr val="000000">
                      <a:alpha val="43137"/>
                    </a:srgbClr>
                  </a:outerShdw>
                </a:effectLst>
              </a:rPr>
              <a:t>THANK YOU FOR YOUR ATTENTION!</a:t>
            </a:r>
            <a:endParaRPr lang="bg-BG" sz="4000" b="1" dirty="0">
              <a:solidFill>
                <a:schemeClr val="accent5">
                  <a:lumMod val="50000"/>
                </a:schemeClr>
              </a:solidFill>
              <a:effectLst>
                <a:outerShdw blurRad="38100" dist="38100" dir="2700000" algn="tl">
                  <a:srgbClr val="000000">
                    <a:alpha val="43137"/>
                  </a:srgbClr>
                </a:outerShdw>
              </a:effectLst>
            </a:endParaRPr>
          </a:p>
        </p:txBody>
      </p:sp>
      <p:sp>
        <p:nvSpPr>
          <p:cNvPr id="7" name="Контейнер за номер на слайда 6"/>
          <p:cNvSpPr>
            <a:spLocks noGrp="1"/>
          </p:cNvSpPr>
          <p:nvPr>
            <p:ph type="sldNum" sz="quarter" idx="12"/>
          </p:nvPr>
        </p:nvSpPr>
        <p:spPr>
          <a:xfrm>
            <a:off x="10973295" y="5742219"/>
            <a:ext cx="1154151" cy="1090789"/>
          </a:xfrm>
        </p:spPr>
        <p:txBody>
          <a:bodyPr/>
          <a:lstStyle/>
          <a:p>
            <a:fld id="{6D22F896-40B5-4ADD-8801-0D06FADFA095}" type="slidenum">
              <a:rPr lang="en-US" b="1" smtClean="0"/>
              <a:t>17</a:t>
            </a:fld>
            <a:endParaRPr lang="en-US" b="1" dirty="0"/>
          </a:p>
        </p:txBody>
      </p:sp>
      <p:sp>
        <p:nvSpPr>
          <p:cNvPr id="4" name="TextBox 7"/>
          <p:cNvSpPr txBox="1"/>
          <p:nvPr/>
        </p:nvSpPr>
        <p:spPr>
          <a:xfrm>
            <a:off x="304381" y="5523910"/>
            <a:ext cx="10607875" cy="461665"/>
          </a:xfrm>
          <a:prstGeom prst="rect">
            <a:avLst/>
          </a:prstGeom>
          <a:noFill/>
        </p:spPr>
        <p:txBody>
          <a:bodyPr wrap="square" rtlCol="0">
            <a:spAutoFit/>
          </a:bodyPr>
          <a:lstStyle/>
          <a:p>
            <a:pPr algn="ctr"/>
            <a:r>
              <a:rPr lang="en-US" sz="2400" dirty="0" smtClean="0">
                <a:solidFill>
                  <a:schemeClr val="accent1">
                    <a:lumMod val="50000"/>
                  </a:schemeClr>
                </a:solidFill>
                <a:effectLst>
                  <a:outerShdw blurRad="38100" dist="38100" dir="2700000" algn="tl">
                    <a:srgbClr val="000000">
                      <a:alpha val="43137"/>
                    </a:srgbClr>
                  </a:outerShdw>
                </a:effectLst>
              </a:rPr>
              <a:t>University of Library Studies and Information Technologies </a:t>
            </a:r>
          </a:p>
        </p:txBody>
      </p:sp>
      <p:pic>
        <p:nvPicPr>
          <p:cNvPr id="3" name="Picture 2" descr="s.spasov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0444" y="1591494"/>
            <a:ext cx="2342606" cy="2897024"/>
          </a:xfrm>
          <a:prstGeom prst="rect">
            <a:avLst/>
          </a:prstGeom>
          <a:noFill/>
          <a:extLst>
            <a:ext uri="{909E8E84-426E-40DD-AFC4-6F175D3DCCD1}">
              <a14:hiddenFill xmlns:a14="http://schemas.microsoft.com/office/drawing/2010/main">
                <a:solidFill>
                  <a:srgbClr val="FFFFFF"/>
                </a:solidFill>
              </a14:hiddenFill>
            </a:ext>
          </a:extLst>
        </p:spPr>
      </p:pic>
      <p:sp>
        <p:nvSpPr>
          <p:cNvPr id="6" name="Текстово поле 5"/>
          <p:cNvSpPr txBox="1"/>
          <p:nvPr/>
        </p:nvSpPr>
        <p:spPr>
          <a:xfrm>
            <a:off x="3827416" y="4589966"/>
            <a:ext cx="2908662" cy="646331"/>
          </a:xfrm>
          <a:prstGeom prst="rect">
            <a:avLst/>
          </a:prstGeom>
          <a:noFill/>
        </p:spPr>
        <p:txBody>
          <a:bodyPr wrap="square" rtlCol="0">
            <a:spAutoFit/>
          </a:bodyPr>
          <a:lstStyle/>
          <a:p>
            <a:r>
              <a:rPr lang="en-US" dirty="0" smtClean="0"/>
              <a:t>Sonya </a:t>
            </a:r>
            <a:r>
              <a:rPr lang="en-US" dirty="0" err="1" smtClean="0"/>
              <a:t>Spasova</a:t>
            </a:r>
            <a:endParaRPr lang="en-US" dirty="0" smtClean="0"/>
          </a:p>
          <a:p>
            <a:r>
              <a:rPr lang="en-US" dirty="0" smtClean="0"/>
              <a:t>s.spasova@unibit.bg</a:t>
            </a:r>
            <a:endParaRPr lang="bg-BG" dirty="0"/>
          </a:p>
        </p:txBody>
      </p:sp>
      <p:sp>
        <p:nvSpPr>
          <p:cNvPr id="13" name="Текстово поле 12"/>
          <p:cNvSpPr txBox="1"/>
          <p:nvPr/>
        </p:nvSpPr>
        <p:spPr>
          <a:xfrm>
            <a:off x="716280" y="6145518"/>
            <a:ext cx="9255033" cy="430887"/>
          </a:xfrm>
          <a:prstGeom prst="rect">
            <a:avLst/>
          </a:prstGeom>
          <a:noFill/>
        </p:spPr>
        <p:txBody>
          <a:bodyPr wrap="square" rtlCol="0">
            <a:spAutoFit/>
          </a:bodyPr>
          <a:lstStyle/>
          <a:p>
            <a:pPr algn="ctr"/>
            <a:r>
              <a:rPr lang="en-US" sz="1100" b="1" dirty="0">
                <a:solidFill>
                  <a:schemeClr val="accent3">
                    <a:lumMod val="50000"/>
                  </a:schemeClr>
                </a:solidFill>
                <a:effectLst>
                  <a:outerShdw blurRad="38100" dist="38100" dir="2700000" algn="tl">
                    <a:srgbClr val="000000">
                      <a:alpha val="43137"/>
                    </a:srgbClr>
                  </a:outerShdw>
                </a:effectLst>
              </a:rPr>
              <a:t>EDUCATIONAL INITIATIVES IN THE BULGARIAN MUSEUMS – SOME GOOD </a:t>
            </a:r>
            <a:r>
              <a:rPr lang="en-US" sz="1100" b="1" dirty="0" smtClean="0">
                <a:solidFill>
                  <a:schemeClr val="accent3">
                    <a:lumMod val="50000"/>
                  </a:schemeClr>
                </a:solidFill>
                <a:effectLst>
                  <a:outerShdw blurRad="38100" dist="38100" dir="2700000" algn="tl">
                    <a:srgbClr val="000000">
                      <a:alpha val="43137"/>
                    </a:srgbClr>
                  </a:outerShdw>
                </a:effectLst>
              </a:rPr>
              <a:t>PRACTICES</a:t>
            </a:r>
          </a:p>
          <a:p>
            <a:pPr algn="ctr"/>
            <a:r>
              <a:rPr lang="en-US" sz="1100" b="1" dirty="0" smtClean="0">
                <a:solidFill>
                  <a:schemeClr val="accent3">
                    <a:lumMod val="50000"/>
                  </a:schemeClr>
                </a:solidFill>
                <a:effectLst>
                  <a:outerShdw blurRad="38100" dist="38100" dir="2700000" algn="tl">
                    <a:srgbClr val="000000">
                      <a:alpha val="43137"/>
                    </a:srgbClr>
                  </a:outerShdw>
                </a:effectLst>
              </a:rPr>
              <a:t>Sonya </a:t>
            </a:r>
            <a:r>
              <a:rPr lang="en-US" sz="1100" b="1" dirty="0" err="1" smtClean="0">
                <a:solidFill>
                  <a:schemeClr val="accent3">
                    <a:lumMod val="50000"/>
                  </a:schemeClr>
                </a:solidFill>
                <a:effectLst>
                  <a:outerShdw blurRad="38100" dist="38100" dir="2700000" algn="tl">
                    <a:srgbClr val="000000">
                      <a:alpha val="43137"/>
                    </a:srgbClr>
                  </a:outerShdw>
                </a:effectLst>
              </a:rPr>
              <a:t>Spasova</a:t>
            </a:r>
            <a:endParaRPr lang="bg-BG" sz="1100" b="1" dirty="0">
              <a:solidFill>
                <a:schemeClr val="accent3">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27387812"/>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716280" y="289801"/>
            <a:ext cx="8534400" cy="1507067"/>
          </a:xfrm>
        </p:spPr>
        <p:txBody>
          <a:bodyPr/>
          <a:lstStyle/>
          <a:p>
            <a:r>
              <a:rPr lang="en-US" b="1" dirty="0" smtClean="0">
                <a:solidFill>
                  <a:schemeClr val="accent5">
                    <a:lumMod val="50000"/>
                  </a:schemeClr>
                </a:solidFill>
                <a:effectLst>
                  <a:outerShdw blurRad="38100" dist="38100" dir="2700000" algn="tl">
                    <a:srgbClr val="000000">
                      <a:alpha val="43137"/>
                    </a:srgbClr>
                  </a:outerShdw>
                </a:effectLst>
              </a:rPr>
              <a:t>Structure of presentation</a:t>
            </a:r>
            <a:endParaRPr lang="bg-BG" b="1" dirty="0">
              <a:solidFill>
                <a:schemeClr val="accent5">
                  <a:lumMod val="50000"/>
                </a:schemeClr>
              </a:solidFill>
              <a:effectLst>
                <a:outerShdw blurRad="38100" dist="38100" dir="2700000" algn="tl">
                  <a:srgbClr val="000000">
                    <a:alpha val="43137"/>
                  </a:srgbClr>
                </a:outerShdw>
              </a:effectLst>
            </a:endParaRPr>
          </a:p>
        </p:txBody>
      </p:sp>
      <p:sp>
        <p:nvSpPr>
          <p:cNvPr id="3" name="Контейнер за съдържание 2"/>
          <p:cNvSpPr>
            <a:spLocks noGrp="1"/>
          </p:cNvSpPr>
          <p:nvPr>
            <p:ph idx="1"/>
          </p:nvPr>
        </p:nvSpPr>
        <p:spPr>
          <a:xfrm>
            <a:off x="716280" y="1579154"/>
            <a:ext cx="10820400" cy="3997234"/>
          </a:xfrm>
        </p:spPr>
        <p:txBody>
          <a:bodyPr>
            <a:normAutofit/>
          </a:bodyPr>
          <a:lstStyle/>
          <a:p>
            <a:r>
              <a:rPr lang="en-US" sz="2000" dirty="0" smtClean="0"/>
              <a:t>INTRODUCTION</a:t>
            </a:r>
          </a:p>
          <a:p>
            <a:r>
              <a:rPr lang="en-US" sz="2000" dirty="0" smtClean="0"/>
              <a:t>METHODOLOGY </a:t>
            </a:r>
            <a:endParaRPr lang="en-US" sz="2000" dirty="0" smtClean="0"/>
          </a:p>
          <a:p>
            <a:r>
              <a:rPr lang="en-US" dirty="0" smtClean="0"/>
              <a:t>RESULTS</a:t>
            </a:r>
            <a:endParaRPr lang="en-US" sz="2000" dirty="0" smtClean="0"/>
          </a:p>
          <a:p>
            <a:r>
              <a:rPr lang="en-US" sz="2000" dirty="0" smtClean="0"/>
              <a:t>CONCLUSIONS</a:t>
            </a:r>
            <a:endParaRPr lang="en-US" sz="2000" dirty="0" smtClean="0"/>
          </a:p>
          <a:p>
            <a:r>
              <a:rPr lang="en-US" sz="2000" dirty="0"/>
              <a:t>ACKNOWLEDGEMENTS</a:t>
            </a:r>
            <a:endParaRPr lang="en-US" sz="2000" dirty="0" smtClean="0"/>
          </a:p>
          <a:p>
            <a:r>
              <a:rPr lang="en-US" sz="2000" dirty="0" smtClean="0"/>
              <a:t>CONTACT WITH THE </a:t>
            </a:r>
            <a:r>
              <a:rPr lang="en-US" sz="2000" dirty="0" smtClean="0"/>
              <a:t>AUTHOR</a:t>
            </a:r>
            <a:endParaRPr lang="bg-BG" sz="2000" dirty="0"/>
          </a:p>
        </p:txBody>
      </p:sp>
      <p:sp>
        <p:nvSpPr>
          <p:cNvPr id="6" name="Контейнер за номер на слайда 5"/>
          <p:cNvSpPr>
            <a:spLocks noGrp="1"/>
          </p:cNvSpPr>
          <p:nvPr>
            <p:ph type="sldNum" sz="quarter" idx="12"/>
          </p:nvPr>
        </p:nvSpPr>
        <p:spPr>
          <a:xfrm>
            <a:off x="9250680" y="6355844"/>
            <a:ext cx="2743200" cy="365125"/>
          </a:xfrm>
        </p:spPr>
        <p:txBody>
          <a:bodyPr/>
          <a:lstStyle/>
          <a:p>
            <a:fld id="{6D22F896-40B5-4ADD-8801-0D06FADFA095}" type="slidenum">
              <a:rPr lang="en-US" b="1" smtClean="0"/>
              <a:t>2</a:t>
            </a:fld>
            <a:endParaRPr lang="en-US" b="1" dirty="0"/>
          </a:p>
        </p:txBody>
      </p:sp>
      <p:sp>
        <p:nvSpPr>
          <p:cNvPr id="4" name="Текстово поле 3"/>
          <p:cNvSpPr txBox="1"/>
          <p:nvPr/>
        </p:nvSpPr>
        <p:spPr>
          <a:xfrm>
            <a:off x="716280" y="6145518"/>
            <a:ext cx="9255033" cy="430887"/>
          </a:xfrm>
          <a:prstGeom prst="rect">
            <a:avLst/>
          </a:prstGeom>
          <a:noFill/>
        </p:spPr>
        <p:txBody>
          <a:bodyPr wrap="square" rtlCol="0">
            <a:spAutoFit/>
          </a:bodyPr>
          <a:lstStyle/>
          <a:p>
            <a:pPr algn="ctr"/>
            <a:r>
              <a:rPr lang="en-US" sz="1100" b="1" dirty="0">
                <a:solidFill>
                  <a:schemeClr val="accent3">
                    <a:lumMod val="50000"/>
                  </a:schemeClr>
                </a:solidFill>
                <a:effectLst>
                  <a:outerShdw blurRad="38100" dist="38100" dir="2700000" algn="tl">
                    <a:srgbClr val="000000">
                      <a:alpha val="43137"/>
                    </a:srgbClr>
                  </a:outerShdw>
                </a:effectLst>
              </a:rPr>
              <a:t>EDUCATIONAL INITIATIVES IN THE BULGARIAN MUSEUMS – SOME GOOD </a:t>
            </a:r>
            <a:r>
              <a:rPr lang="en-US" sz="1100" b="1" dirty="0" smtClean="0">
                <a:solidFill>
                  <a:schemeClr val="accent3">
                    <a:lumMod val="50000"/>
                  </a:schemeClr>
                </a:solidFill>
                <a:effectLst>
                  <a:outerShdw blurRad="38100" dist="38100" dir="2700000" algn="tl">
                    <a:srgbClr val="000000">
                      <a:alpha val="43137"/>
                    </a:srgbClr>
                  </a:outerShdw>
                </a:effectLst>
              </a:rPr>
              <a:t>PRACTICES</a:t>
            </a:r>
          </a:p>
          <a:p>
            <a:pPr algn="ctr"/>
            <a:r>
              <a:rPr lang="en-US" sz="1100" b="1" dirty="0" smtClean="0">
                <a:solidFill>
                  <a:schemeClr val="accent3">
                    <a:lumMod val="50000"/>
                  </a:schemeClr>
                </a:solidFill>
                <a:effectLst>
                  <a:outerShdw blurRad="38100" dist="38100" dir="2700000" algn="tl">
                    <a:srgbClr val="000000">
                      <a:alpha val="43137"/>
                    </a:srgbClr>
                  </a:outerShdw>
                </a:effectLst>
              </a:rPr>
              <a:t>Sonya </a:t>
            </a:r>
            <a:r>
              <a:rPr lang="en-US" sz="1100" b="1" dirty="0" err="1" smtClean="0">
                <a:solidFill>
                  <a:schemeClr val="accent3">
                    <a:lumMod val="50000"/>
                  </a:schemeClr>
                </a:solidFill>
                <a:effectLst>
                  <a:outerShdw blurRad="38100" dist="38100" dir="2700000" algn="tl">
                    <a:srgbClr val="000000">
                      <a:alpha val="43137"/>
                    </a:srgbClr>
                  </a:outerShdw>
                </a:effectLst>
              </a:rPr>
              <a:t>Spasova</a:t>
            </a:r>
            <a:endParaRPr lang="bg-BG" sz="1100" b="1" dirty="0">
              <a:solidFill>
                <a:schemeClr val="accent3">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25436301"/>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83177" y="205059"/>
            <a:ext cx="8610600" cy="1293028"/>
          </a:xfrm>
        </p:spPr>
        <p:txBody>
          <a:bodyPr/>
          <a:lstStyle/>
          <a:p>
            <a:r>
              <a:rPr lang="en-US" b="1" dirty="0" smtClean="0">
                <a:solidFill>
                  <a:schemeClr val="accent5">
                    <a:lumMod val="50000"/>
                  </a:schemeClr>
                </a:solidFill>
                <a:effectLst>
                  <a:outerShdw blurRad="38100" dist="38100" dir="2700000" algn="tl">
                    <a:srgbClr val="000000">
                      <a:alpha val="43137"/>
                    </a:srgbClr>
                  </a:outerShdw>
                </a:effectLst>
              </a:rPr>
              <a:t>INTRODUCTION</a:t>
            </a:r>
            <a:endParaRPr lang="bg-BG" b="1" dirty="0">
              <a:solidFill>
                <a:schemeClr val="accent5">
                  <a:lumMod val="50000"/>
                </a:schemeClr>
              </a:solidFill>
              <a:effectLst>
                <a:outerShdw blurRad="38100" dist="38100" dir="2700000" algn="tl">
                  <a:srgbClr val="000000">
                    <a:alpha val="43137"/>
                  </a:srgbClr>
                </a:outerShdw>
              </a:effectLst>
            </a:endParaRPr>
          </a:p>
        </p:txBody>
      </p:sp>
      <p:sp>
        <p:nvSpPr>
          <p:cNvPr id="3" name="Контейнер за съдържание 2"/>
          <p:cNvSpPr>
            <a:spLocks noGrp="1"/>
          </p:cNvSpPr>
          <p:nvPr>
            <p:ph idx="1"/>
          </p:nvPr>
        </p:nvSpPr>
        <p:spPr>
          <a:xfrm>
            <a:off x="235133" y="1262742"/>
            <a:ext cx="11495314" cy="4197532"/>
          </a:xfrm>
        </p:spPr>
        <p:txBody>
          <a:bodyPr>
            <a:noAutofit/>
          </a:bodyPr>
          <a:lstStyle/>
          <a:p>
            <a:pPr marL="0" indent="0" algn="just">
              <a:buNone/>
            </a:pPr>
            <a:r>
              <a:rPr lang="en-US" dirty="0">
                <a:effectLst>
                  <a:outerShdw blurRad="38100" dist="38100" dir="2700000" algn="tl">
                    <a:srgbClr val="000000">
                      <a:alpha val="43137"/>
                    </a:srgbClr>
                  </a:outerShdw>
                </a:effectLst>
              </a:rPr>
              <a:t>The Bulgarian state has a rich historical past, preserved traditions, ancient language, manners and customs. </a:t>
            </a:r>
            <a:endParaRPr lang="en-US" dirty="0" smtClean="0">
              <a:effectLst>
                <a:outerShdw blurRad="38100" dist="38100" dir="2700000" algn="tl">
                  <a:srgbClr val="000000">
                    <a:alpha val="43137"/>
                  </a:srgbClr>
                </a:outerShdw>
              </a:effectLst>
            </a:endParaRPr>
          </a:p>
          <a:p>
            <a:pPr marL="0" indent="0" algn="just">
              <a:buNone/>
            </a:pPr>
            <a:r>
              <a:rPr lang="en-US" dirty="0" smtClean="0">
                <a:effectLst>
                  <a:outerShdw blurRad="38100" dist="38100" dir="2700000" algn="tl">
                    <a:srgbClr val="000000">
                      <a:alpha val="43137"/>
                    </a:srgbClr>
                  </a:outerShdw>
                </a:effectLst>
              </a:rPr>
              <a:t>As </a:t>
            </a:r>
            <a:r>
              <a:rPr lang="en-US" dirty="0">
                <a:effectLst>
                  <a:outerShdw blurRad="38100" dist="38100" dir="2700000" algn="tl">
                    <a:srgbClr val="000000">
                      <a:alpha val="43137"/>
                    </a:srgbClr>
                  </a:outerShdw>
                </a:effectLst>
              </a:rPr>
              <a:t>a cultural and scientific organization that searches for, studies, preserves and presents cultural and natural values with a cognitive, educational and aesthetic goal, the museum must generate an idea of the integrity of the historical process, to form the spiritual and civil identity of the individual and last but not least to prepare young people for their adaptation and realization in the modern democratic society in the context of cultural diversity.</a:t>
            </a:r>
            <a:endParaRPr lang="en-US" dirty="0">
              <a:effectLst>
                <a:outerShdw blurRad="38100" dist="38100" dir="2700000" algn="tl">
                  <a:srgbClr val="000000">
                    <a:alpha val="43137"/>
                  </a:srgbClr>
                </a:outerShdw>
              </a:effectLst>
            </a:endParaRPr>
          </a:p>
        </p:txBody>
      </p:sp>
      <p:sp>
        <p:nvSpPr>
          <p:cNvPr id="6" name="Контейнер за номер на слайда 5"/>
          <p:cNvSpPr>
            <a:spLocks noGrp="1"/>
          </p:cNvSpPr>
          <p:nvPr>
            <p:ph type="sldNum" sz="quarter" idx="12"/>
          </p:nvPr>
        </p:nvSpPr>
        <p:spPr>
          <a:xfrm>
            <a:off x="9311640" y="6355844"/>
            <a:ext cx="2743200" cy="365125"/>
          </a:xfrm>
        </p:spPr>
        <p:txBody>
          <a:bodyPr/>
          <a:lstStyle/>
          <a:p>
            <a:fld id="{6D22F896-40B5-4ADD-8801-0D06FADFA095}" type="slidenum">
              <a:rPr lang="en-US" b="1" smtClean="0"/>
              <a:t>3</a:t>
            </a:fld>
            <a:endParaRPr lang="en-US" b="1" dirty="0"/>
          </a:p>
        </p:txBody>
      </p:sp>
      <p:sp>
        <p:nvSpPr>
          <p:cNvPr id="7" name="Текстово поле 6"/>
          <p:cNvSpPr txBox="1"/>
          <p:nvPr/>
        </p:nvSpPr>
        <p:spPr>
          <a:xfrm>
            <a:off x="716280" y="6145518"/>
            <a:ext cx="9255033" cy="430887"/>
          </a:xfrm>
          <a:prstGeom prst="rect">
            <a:avLst/>
          </a:prstGeom>
          <a:noFill/>
        </p:spPr>
        <p:txBody>
          <a:bodyPr wrap="square" rtlCol="0">
            <a:spAutoFit/>
          </a:bodyPr>
          <a:lstStyle/>
          <a:p>
            <a:pPr algn="ctr"/>
            <a:r>
              <a:rPr lang="en-US" sz="1100" b="1" dirty="0">
                <a:solidFill>
                  <a:schemeClr val="accent3">
                    <a:lumMod val="50000"/>
                  </a:schemeClr>
                </a:solidFill>
                <a:effectLst>
                  <a:outerShdw blurRad="38100" dist="38100" dir="2700000" algn="tl">
                    <a:srgbClr val="000000">
                      <a:alpha val="43137"/>
                    </a:srgbClr>
                  </a:outerShdw>
                </a:effectLst>
              </a:rPr>
              <a:t>EDUCATIONAL INITIATIVES IN THE BULGARIAN MUSEUMS – SOME GOOD </a:t>
            </a:r>
            <a:r>
              <a:rPr lang="en-US" sz="1100" b="1" dirty="0" smtClean="0">
                <a:solidFill>
                  <a:schemeClr val="accent3">
                    <a:lumMod val="50000"/>
                  </a:schemeClr>
                </a:solidFill>
                <a:effectLst>
                  <a:outerShdw blurRad="38100" dist="38100" dir="2700000" algn="tl">
                    <a:srgbClr val="000000">
                      <a:alpha val="43137"/>
                    </a:srgbClr>
                  </a:outerShdw>
                </a:effectLst>
              </a:rPr>
              <a:t>PRACTICES</a:t>
            </a:r>
          </a:p>
          <a:p>
            <a:pPr algn="ctr"/>
            <a:r>
              <a:rPr lang="en-US" sz="1100" b="1" dirty="0" smtClean="0">
                <a:solidFill>
                  <a:schemeClr val="accent3">
                    <a:lumMod val="50000"/>
                  </a:schemeClr>
                </a:solidFill>
                <a:effectLst>
                  <a:outerShdw blurRad="38100" dist="38100" dir="2700000" algn="tl">
                    <a:srgbClr val="000000">
                      <a:alpha val="43137"/>
                    </a:srgbClr>
                  </a:outerShdw>
                </a:effectLst>
              </a:rPr>
              <a:t>Sonya </a:t>
            </a:r>
            <a:r>
              <a:rPr lang="en-US" sz="1100" b="1" dirty="0" err="1" smtClean="0">
                <a:solidFill>
                  <a:schemeClr val="accent3">
                    <a:lumMod val="50000"/>
                  </a:schemeClr>
                </a:solidFill>
                <a:effectLst>
                  <a:outerShdw blurRad="38100" dist="38100" dir="2700000" algn="tl">
                    <a:srgbClr val="000000">
                      <a:alpha val="43137"/>
                    </a:srgbClr>
                  </a:outerShdw>
                </a:effectLst>
              </a:rPr>
              <a:t>Spasova</a:t>
            </a:r>
            <a:endParaRPr lang="bg-BG" sz="1100" b="1" dirty="0">
              <a:solidFill>
                <a:schemeClr val="accent3">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9129320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87532" y="202225"/>
            <a:ext cx="8610600" cy="1293028"/>
          </a:xfrm>
        </p:spPr>
        <p:txBody>
          <a:bodyPr/>
          <a:lstStyle/>
          <a:p>
            <a:r>
              <a:rPr lang="en-US" b="1" dirty="0" smtClean="0">
                <a:solidFill>
                  <a:schemeClr val="accent5">
                    <a:lumMod val="50000"/>
                  </a:schemeClr>
                </a:solidFill>
                <a:effectLst>
                  <a:outerShdw blurRad="38100" dist="38100" dir="2700000" algn="tl">
                    <a:srgbClr val="000000">
                      <a:alpha val="43137"/>
                    </a:srgbClr>
                  </a:outerShdw>
                </a:effectLst>
              </a:rPr>
              <a:t>INTRODUCTION</a:t>
            </a:r>
            <a:endParaRPr lang="bg-BG" b="1" dirty="0">
              <a:solidFill>
                <a:schemeClr val="accent5">
                  <a:lumMod val="50000"/>
                </a:schemeClr>
              </a:solidFill>
              <a:effectLst>
                <a:outerShdw blurRad="38100" dist="38100" dir="2700000" algn="tl">
                  <a:srgbClr val="000000">
                    <a:alpha val="43137"/>
                  </a:srgbClr>
                </a:outerShdw>
              </a:effectLst>
            </a:endParaRPr>
          </a:p>
        </p:txBody>
      </p:sp>
      <p:sp>
        <p:nvSpPr>
          <p:cNvPr id="3" name="Контейнер за съдържание 2"/>
          <p:cNvSpPr>
            <a:spLocks noGrp="1"/>
          </p:cNvSpPr>
          <p:nvPr>
            <p:ph idx="1"/>
          </p:nvPr>
        </p:nvSpPr>
        <p:spPr>
          <a:xfrm>
            <a:off x="513805" y="1251413"/>
            <a:ext cx="11390811" cy="4339490"/>
          </a:xfrm>
        </p:spPr>
        <p:txBody>
          <a:bodyPr>
            <a:noAutofit/>
          </a:bodyPr>
          <a:lstStyle/>
          <a:p>
            <a:pPr marL="0" indent="0" algn="just">
              <a:buNone/>
            </a:pPr>
            <a:r>
              <a:rPr lang="en-US" dirty="0">
                <a:effectLst>
                  <a:outerShdw blurRad="38100" dist="38100" dir="2700000" algn="tl">
                    <a:srgbClr val="000000">
                      <a:alpha val="43137"/>
                    </a:srgbClr>
                  </a:outerShdw>
                </a:effectLst>
              </a:rPr>
              <a:t>The main characteristic of museum education is that it takes place in a specially organized information and aesthetic environment. The exhibits included in the educational process have the following properties: informative, representative, attractive, expressive and associative. </a:t>
            </a:r>
            <a:endParaRPr lang="en-US" dirty="0" smtClean="0">
              <a:effectLst>
                <a:outerShdw blurRad="38100" dist="38100" dir="2700000" algn="tl">
                  <a:srgbClr val="000000">
                    <a:alpha val="43137"/>
                  </a:srgbClr>
                </a:outerShdw>
              </a:effectLst>
            </a:endParaRPr>
          </a:p>
          <a:p>
            <a:pPr marL="0" indent="0" algn="just">
              <a:buNone/>
            </a:pPr>
            <a:r>
              <a:rPr lang="en-US" dirty="0" smtClean="0">
                <a:effectLst>
                  <a:outerShdw blurRad="38100" dist="38100" dir="2700000" algn="tl">
                    <a:srgbClr val="000000">
                      <a:alpha val="43137"/>
                    </a:srgbClr>
                  </a:outerShdw>
                </a:effectLst>
              </a:rPr>
              <a:t>For </a:t>
            </a:r>
            <a:r>
              <a:rPr lang="en-US" dirty="0">
                <a:effectLst>
                  <a:outerShdw blurRad="38100" dist="38100" dir="2700000" algn="tl">
                    <a:srgbClr val="000000">
                      <a:alpha val="43137"/>
                    </a:srgbClr>
                  </a:outerShdw>
                </a:effectLst>
              </a:rPr>
              <a:t>this reason, objects of cultural heritage, as a collection of cultural values, carriers of historical memory and information on the development of the civilization process, could help to overcome a number of problems regarding the expected and actual results achieved in the quality of the educational process in principle.</a:t>
            </a:r>
          </a:p>
          <a:p>
            <a:pPr marL="0" indent="0" algn="just">
              <a:buNone/>
            </a:pPr>
            <a:r>
              <a:rPr lang="en-US" dirty="0">
                <a:effectLst>
                  <a:outerShdw blurRad="38100" dist="38100" dir="2700000" algn="tl">
                    <a:srgbClr val="000000">
                      <a:alpha val="43137"/>
                    </a:srgbClr>
                  </a:outerShdw>
                </a:effectLst>
              </a:rPr>
              <a:t>Today, museum pedagogy occupies an increasingly important place in the practical activity of museums, which develops in an integrative field of knowledge, bordering on museology, pedagogy, psychology, sociology, and cultural studies. Museums correspond to varying degrees with pedagogical science and practice and with the cultural and educational space as a whole </a:t>
            </a:r>
            <a:endParaRPr lang="en-US" dirty="0">
              <a:effectLst>
                <a:outerShdw blurRad="38100" dist="38100" dir="2700000" algn="tl">
                  <a:srgbClr val="000000">
                    <a:alpha val="43137"/>
                  </a:srgbClr>
                </a:outerShdw>
              </a:effectLst>
            </a:endParaRPr>
          </a:p>
        </p:txBody>
      </p:sp>
      <p:sp>
        <p:nvSpPr>
          <p:cNvPr id="6" name="Контейнер за номер на слайда 5"/>
          <p:cNvSpPr>
            <a:spLocks noGrp="1"/>
          </p:cNvSpPr>
          <p:nvPr>
            <p:ph type="sldNum" sz="quarter" idx="12"/>
          </p:nvPr>
        </p:nvSpPr>
        <p:spPr>
          <a:xfrm>
            <a:off x="9294223" y="6421606"/>
            <a:ext cx="2743200" cy="365125"/>
          </a:xfrm>
        </p:spPr>
        <p:txBody>
          <a:bodyPr/>
          <a:lstStyle/>
          <a:p>
            <a:fld id="{6D22F896-40B5-4ADD-8801-0D06FADFA095}" type="slidenum">
              <a:rPr lang="en-US" b="1" smtClean="0"/>
              <a:t>4</a:t>
            </a:fld>
            <a:endParaRPr lang="en-US" b="1" dirty="0"/>
          </a:p>
        </p:txBody>
      </p:sp>
      <p:sp>
        <p:nvSpPr>
          <p:cNvPr id="8" name="Текстово поле 7"/>
          <p:cNvSpPr txBox="1"/>
          <p:nvPr/>
        </p:nvSpPr>
        <p:spPr>
          <a:xfrm>
            <a:off x="716280" y="6145518"/>
            <a:ext cx="9255033" cy="430887"/>
          </a:xfrm>
          <a:prstGeom prst="rect">
            <a:avLst/>
          </a:prstGeom>
          <a:noFill/>
        </p:spPr>
        <p:txBody>
          <a:bodyPr wrap="square" rtlCol="0">
            <a:spAutoFit/>
          </a:bodyPr>
          <a:lstStyle/>
          <a:p>
            <a:pPr algn="ctr"/>
            <a:r>
              <a:rPr lang="en-US" sz="1100" b="1" dirty="0">
                <a:solidFill>
                  <a:schemeClr val="accent3">
                    <a:lumMod val="50000"/>
                  </a:schemeClr>
                </a:solidFill>
                <a:effectLst>
                  <a:outerShdw blurRad="38100" dist="38100" dir="2700000" algn="tl">
                    <a:srgbClr val="000000">
                      <a:alpha val="43137"/>
                    </a:srgbClr>
                  </a:outerShdw>
                </a:effectLst>
              </a:rPr>
              <a:t>EDUCATIONAL INITIATIVES IN THE BULGARIAN MUSEUMS – SOME GOOD </a:t>
            </a:r>
            <a:r>
              <a:rPr lang="en-US" sz="1100" b="1" dirty="0" smtClean="0">
                <a:solidFill>
                  <a:schemeClr val="accent3">
                    <a:lumMod val="50000"/>
                  </a:schemeClr>
                </a:solidFill>
                <a:effectLst>
                  <a:outerShdw blurRad="38100" dist="38100" dir="2700000" algn="tl">
                    <a:srgbClr val="000000">
                      <a:alpha val="43137"/>
                    </a:srgbClr>
                  </a:outerShdw>
                </a:effectLst>
              </a:rPr>
              <a:t>PRACTICES</a:t>
            </a:r>
          </a:p>
          <a:p>
            <a:pPr algn="ctr"/>
            <a:r>
              <a:rPr lang="en-US" sz="1100" b="1" dirty="0" smtClean="0">
                <a:solidFill>
                  <a:schemeClr val="accent3">
                    <a:lumMod val="50000"/>
                  </a:schemeClr>
                </a:solidFill>
                <a:effectLst>
                  <a:outerShdw blurRad="38100" dist="38100" dir="2700000" algn="tl">
                    <a:srgbClr val="000000">
                      <a:alpha val="43137"/>
                    </a:srgbClr>
                  </a:outerShdw>
                </a:effectLst>
              </a:rPr>
              <a:t>Sonya </a:t>
            </a:r>
            <a:r>
              <a:rPr lang="en-US" sz="1100" b="1" dirty="0" err="1" smtClean="0">
                <a:solidFill>
                  <a:schemeClr val="accent3">
                    <a:lumMod val="50000"/>
                  </a:schemeClr>
                </a:solidFill>
                <a:effectLst>
                  <a:outerShdw blurRad="38100" dist="38100" dir="2700000" algn="tl">
                    <a:srgbClr val="000000">
                      <a:alpha val="43137"/>
                    </a:srgbClr>
                  </a:outerShdw>
                </a:effectLst>
              </a:rPr>
              <a:t>Spasova</a:t>
            </a:r>
            <a:endParaRPr lang="bg-BG" sz="1100" b="1" dirty="0">
              <a:solidFill>
                <a:schemeClr val="accent3">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6028685"/>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87383" y="246974"/>
            <a:ext cx="11077303" cy="1293028"/>
          </a:xfrm>
        </p:spPr>
        <p:txBody>
          <a:bodyPr>
            <a:normAutofit/>
          </a:bodyPr>
          <a:lstStyle/>
          <a:p>
            <a:pPr lvl="0"/>
            <a:r>
              <a:rPr lang="en-US" b="1" dirty="0" smtClean="0">
                <a:solidFill>
                  <a:schemeClr val="accent5">
                    <a:lumMod val="50000"/>
                  </a:schemeClr>
                </a:solidFill>
                <a:effectLst>
                  <a:outerShdw blurRad="38100" dist="38100" dir="2700000" algn="tl">
                    <a:srgbClr val="000000">
                      <a:alpha val="43137"/>
                    </a:srgbClr>
                  </a:outerShdw>
                </a:effectLst>
              </a:rPr>
              <a:t>METHODOLOGY</a:t>
            </a:r>
            <a:endParaRPr lang="bg-BG" dirty="0">
              <a:solidFill>
                <a:schemeClr val="accent5">
                  <a:lumMod val="50000"/>
                </a:schemeClr>
              </a:solidFill>
              <a:effectLst>
                <a:outerShdw blurRad="38100" dist="38100" dir="2700000" algn="tl">
                  <a:srgbClr val="000000">
                    <a:alpha val="43137"/>
                  </a:srgbClr>
                </a:outerShdw>
              </a:effectLst>
            </a:endParaRPr>
          </a:p>
        </p:txBody>
      </p:sp>
      <p:sp>
        <p:nvSpPr>
          <p:cNvPr id="3" name="Контейнер за съдържание 2"/>
          <p:cNvSpPr>
            <a:spLocks noGrp="1"/>
          </p:cNvSpPr>
          <p:nvPr>
            <p:ph idx="1"/>
          </p:nvPr>
        </p:nvSpPr>
        <p:spPr>
          <a:xfrm>
            <a:off x="287383" y="1391640"/>
            <a:ext cx="11584577" cy="3998966"/>
          </a:xfrm>
        </p:spPr>
        <p:txBody>
          <a:bodyPr>
            <a:noAutofit/>
          </a:bodyPr>
          <a:lstStyle/>
          <a:p>
            <a:pPr marL="0" lvl="1" indent="0" algn="just">
              <a:spcBef>
                <a:spcPts val="1000"/>
              </a:spcBef>
              <a:buNone/>
            </a:pPr>
            <a:r>
              <a:rPr lang="en-US" sz="2000" dirty="0">
                <a:effectLst>
                  <a:outerShdw blurRad="38100" dist="38100" dir="2700000" algn="tl">
                    <a:srgbClr val="000000">
                      <a:alpha val="43137"/>
                    </a:srgbClr>
                  </a:outerShdw>
                </a:effectLst>
              </a:rPr>
              <a:t>A preliminary study of educational programs and other educational activities, published on the official sites of cultural institutions in Bulgaria, conducted in 2019 and in early 2020, was done. </a:t>
            </a:r>
            <a:endParaRPr lang="en-US" sz="2000" dirty="0" smtClean="0">
              <a:effectLst>
                <a:outerShdw blurRad="38100" dist="38100" dir="2700000" algn="tl">
                  <a:srgbClr val="000000">
                    <a:alpha val="43137"/>
                  </a:srgbClr>
                </a:outerShdw>
              </a:effectLst>
            </a:endParaRPr>
          </a:p>
          <a:p>
            <a:pPr marL="0" lvl="1" indent="0" algn="just">
              <a:spcBef>
                <a:spcPts val="1000"/>
              </a:spcBef>
              <a:buNone/>
            </a:pPr>
            <a:r>
              <a:rPr lang="en-US" sz="2000" dirty="0" smtClean="0">
                <a:effectLst>
                  <a:outerShdw blurRad="38100" dist="38100" dir="2700000" algn="tl">
                    <a:srgbClr val="000000">
                      <a:alpha val="43137"/>
                    </a:srgbClr>
                  </a:outerShdw>
                </a:effectLst>
              </a:rPr>
              <a:t>28 </a:t>
            </a:r>
            <a:r>
              <a:rPr lang="en-US" sz="2000" dirty="0">
                <a:effectLst>
                  <a:outerShdw blurRad="38100" dist="38100" dir="2700000" algn="tl">
                    <a:srgbClr val="000000">
                      <a:alpha val="43137"/>
                    </a:srgbClr>
                  </a:outerShdw>
                </a:effectLst>
              </a:rPr>
              <a:t>historical museums (27 regional and 1 national) were the object of the survey. An information card was prepared and completed for each institution, with quantitative and qualitative indicators regarding the educational initiatives they offered for the period. </a:t>
            </a:r>
            <a:endParaRPr lang="en-US" sz="2000" dirty="0" smtClean="0">
              <a:effectLst>
                <a:outerShdw blurRad="38100" dist="38100" dir="2700000" algn="tl">
                  <a:srgbClr val="000000">
                    <a:alpha val="43137"/>
                  </a:srgbClr>
                </a:outerShdw>
              </a:effectLst>
            </a:endParaRPr>
          </a:p>
          <a:p>
            <a:pPr marL="0" lvl="1" indent="0" algn="just">
              <a:spcBef>
                <a:spcPts val="1000"/>
              </a:spcBef>
              <a:buNone/>
            </a:pPr>
            <a:r>
              <a:rPr lang="en-US" sz="2000" dirty="0" smtClean="0">
                <a:effectLst>
                  <a:outerShdw blurRad="38100" dist="38100" dir="2700000" algn="tl">
                    <a:srgbClr val="000000">
                      <a:alpha val="43137"/>
                    </a:srgbClr>
                  </a:outerShdw>
                </a:effectLst>
              </a:rPr>
              <a:t>The </a:t>
            </a:r>
            <a:r>
              <a:rPr lang="en-US" sz="2000" dirty="0">
                <a:effectLst>
                  <a:outerShdw blurRad="38100" dist="38100" dir="2700000" algn="tl">
                    <a:srgbClr val="000000">
                      <a:alpha val="43137"/>
                    </a:srgbClr>
                  </a:outerShdw>
                </a:effectLst>
              </a:rPr>
              <a:t>main criterion for selecting the examples and institutions presented in this paper is the availability of a variety of educational activities in order to outline good practices in this regard.</a:t>
            </a:r>
            <a:endParaRPr lang="en-US" sz="2000" dirty="0" smtClean="0">
              <a:effectLst>
                <a:outerShdw blurRad="38100" dist="38100" dir="2700000" algn="tl">
                  <a:srgbClr val="000000">
                    <a:alpha val="43137"/>
                  </a:srgbClr>
                </a:outerShdw>
              </a:effectLst>
            </a:endParaRPr>
          </a:p>
        </p:txBody>
      </p:sp>
      <p:sp>
        <p:nvSpPr>
          <p:cNvPr id="6" name="Контейнер за номер на слайда 5"/>
          <p:cNvSpPr>
            <a:spLocks noGrp="1"/>
          </p:cNvSpPr>
          <p:nvPr>
            <p:ph type="sldNum" sz="quarter" idx="12"/>
          </p:nvPr>
        </p:nvSpPr>
        <p:spPr>
          <a:xfrm>
            <a:off x="9276806" y="6355844"/>
            <a:ext cx="2743200" cy="365125"/>
          </a:xfrm>
        </p:spPr>
        <p:txBody>
          <a:bodyPr/>
          <a:lstStyle/>
          <a:p>
            <a:fld id="{6D22F896-40B5-4ADD-8801-0D06FADFA095}" type="slidenum">
              <a:rPr lang="en-US" b="1" smtClean="0"/>
              <a:t>5</a:t>
            </a:fld>
            <a:endParaRPr lang="en-US" b="1" dirty="0"/>
          </a:p>
        </p:txBody>
      </p:sp>
      <p:sp>
        <p:nvSpPr>
          <p:cNvPr id="8" name="Текстово поле 7"/>
          <p:cNvSpPr txBox="1"/>
          <p:nvPr/>
        </p:nvSpPr>
        <p:spPr>
          <a:xfrm>
            <a:off x="716280" y="6145518"/>
            <a:ext cx="9255033" cy="430887"/>
          </a:xfrm>
          <a:prstGeom prst="rect">
            <a:avLst/>
          </a:prstGeom>
          <a:noFill/>
        </p:spPr>
        <p:txBody>
          <a:bodyPr wrap="square" rtlCol="0">
            <a:spAutoFit/>
          </a:bodyPr>
          <a:lstStyle/>
          <a:p>
            <a:pPr algn="ctr"/>
            <a:r>
              <a:rPr lang="en-US" sz="1100" b="1" dirty="0">
                <a:solidFill>
                  <a:schemeClr val="accent3">
                    <a:lumMod val="50000"/>
                  </a:schemeClr>
                </a:solidFill>
                <a:effectLst>
                  <a:outerShdw blurRad="38100" dist="38100" dir="2700000" algn="tl">
                    <a:srgbClr val="000000">
                      <a:alpha val="43137"/>
                    </a:srgbClr>
                  </a:outerShdw>
                </a:effectLst>
              </a:rPr>
              <a:t>EDUCATIONAL INITIATIVES IN THE BULGARIAN MUSEUMS – SOME GOOD </a:t>
            </a:r>
            <a:r>
              <a:rPr lang="en-US" sz="1100" b="1" dirty="0" smtClean="0">
                <a:solidFill>
                  <a:schemeClr val="accent3">
                    <a:lumMod val="50000"/>
                  </a:schemeClr>
                </a:solidFill>
                <a:effectLst>
                  <a:outerShdw blurRad="38100" dist="38100" dir="2700000" algn="tl">
                    <a:srgbClr val="000000">
                      <a:alpha val="43137"/>
                    </a:srgbClr>
                  </a:outerShdw>
                </a:effectLst>
              </a:rPr>
              <a:t>PRACTICES</a:t>
            </a:r>
          </a:p>
          <a:p>
            <a:pPr algn="ctr"/>
            <a:r>
              <a:rPr lang="en-US" sz="1100" b="1" dirty="0" smtClean="0">
                <a:solidFill>
                  <a:schemeClr val="accent3">
                    <a:lumMod val="50000"/>
                  </a:schemeClr>
                </a:solidFill>
                <a:effectLst>
                  <a:outerShdw blurRad="38100" dist="38100" dir="2700000" algn="tl">
                    <a:srgbClr val="000000">
                      <a:alpha val="43137"/>
                    </a:srgbClr>
                  </a:outerShdw>
                </a:effectLst>
              </a:rPr>
              <a:t>Sonya </a:t>
            </a:r>
            <a:r>
              <a:rPr lang="en-US" sz="1100" b="1" dirty="0" err="1" smtClean="0">
                <a:solidFill>
                  <a:schemeClr val="accent3">
                    <a:lumMod val="50000"/>
                  </a:schemeClr>
                </a:solidFill>
                <a:effectLst>
                  <a:outerShdw blurRad="38100" dist="38100" dir="2700000" algn="tl">
                    <a:srgbClr val="000000">
                      <a:alpha val="43137"/>
                    </a:srgbClr>
                  </a:outerShdw>
                </a:effectLst>
              </a:rPr>
              <a:t>Spasova</a:t>
            </a:r>
            <a:endParaRPr lang="bg-BG" sz="1100" b="1" dirty="0">
              <a:solidFill>
                <a:schemeClr val="accent3">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435532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лавие 1"/>
          <p:cNvSpPr>
            <a:spLocks noGrp="1"/>
          </p:cNvSpPr>
          <p:nvPr>
            <p:ph type="title"/>
          </p:nvPr>
        </p:nvSpPr>
        <p:spPr>
          <a:xfrm>
            <a:off x="237307" y="338657"/>
            <a:ext cx="11162213" cy="1293028"/>
          </a:xfrm>
        </p:spPr>
        <p:txBody>
          <a:bodyPr>
            <a:normAutofit/>
          </a:bodyPr>
          <a:lstStyle/>
          <a:p>
            <a:pPr lvl="0"/>
            <a:r>
              <a:rPr lang="en-US" b="1" dirty="0" smtClean="0">
                <a:solidFill>
                  <a:schemeClr val="accent5">
                    <a:lumMod val="50000"/>
                  </a:schemeClr>
                </a:solidFill>
                <a:effectLst>
                  <a:outerShdw blurRad="38100" dist="38100" dir="2700000" algn="tl">
                    <a:srgbClr val="000000">
                      <a:alpha val="43137"/>
                    </a:srgbClr>
                  </a:outerShdw>
                </a:effectLst>
              </a:rPr>
              <a:t>RESULTS</a:t>
            </a:r>
            <a:endParaRPr lang="bg-BG" dirty="0">
              <a:solidFill>
                <a:schemeClr val="accent5">
                  <a:lumMod val="50000"/>
                </a:schemeClr>
              </a:solidFill>
              <a:effectLst>
                <a:outerShdw blurRad="38100" dist="38100" dir="2700000" algn="tl">
                  <a:srgbClr val="000000">
                    <a:alpha val="43137"/>
                  </a:srgbClr>
                </a:outerShdw>
              </a:effectLst>
            </a:endParaRPr>
          </a:p>
        </p:txBody>
      </p:sp>
      <p:sp>
        <p:nvSpPr>
          <p:cNvPr id="3" name="Контейнер за съдържание 2"/>
          <p:cNvSpPr>
            <a:spLocks noGrp="1"/>
          </p:cNvSpPr>
          <p:nvPr>
            <p:ph idx="1"/>
          </p:nvPr>
        </p:nvSpPr>
        <p:spPr>
          <a:xfrm>
            <a:off x="237307" y="1480457"/>
            <a:ext cx="11826241" cy="4441372"/>
          </a:xfrm>
        </p:spPr>
        <p:txBody>
          <a:bodyPr>
            <a:noAutofit/>
          </a:bodyPr>
          <a:lstStyle/>
          <a:p>
            <a:pPr marL="0" indent="0">
              <a:buNone/>
            </a:pPr>
            <a:r>
              <a:rPr lang="en-US" dirty="0">
                <a:effectLst>
                  <a:outerShdw blurRad="38100" dist="38100" dir="2700000" algn="tl">
                    <a:srgbClr val="000000">
                      <a:alpha val="43137"/>
                    </a:srgbClr>
                  </a:outerShdw>
                </a:effectLst>
              </a:rPr>
              <a:t>The results of the survey relate to three main categories of initiatives: </a:t>
            </a:r>
          </a:p>
          <a:p>
            <a:pPr marL="0" indent="0">
              <a:buNone/>
            </a:pPr>
            <a:r>
              <a:rPr lang="en-US" dirty="0">
                <a:effectLst>
                  <a:outerShdw blurRad="38100" dist="38100" dir="2700000" algn="tl">
                    <a:srgbClr val="000000">
                      <a:alpha val="43137"/>
                    </a:srgbClr>
                  </a:outerShdw>
                </a:effectLst>
              </a:rPr>
              <a:t>•	sustainable education programs (related to the celebration of calendar holidays and traditional customs, national holidays, notable dates, events and personalities); </a:t>
            </a:r>
          </a:p>
          <a:p>
            <a:pPr marL="0" indent="0">
              <a:buNone/>
            </a:pPr>
            <a:r>
              <a:rPr lang="en-US" dirty="0">
                <a:effectLst>
                  <a:outerShdw blurRad="38100" dist="38100" dir="2700000" algn="tl">
                    <a:srgbClr val="000000">
                      <a:alpha val="43137"/>
                    </a:srgbClr>
                  </a:outerShdw>
                </a:effectLst>
              </a:rPr>
              <a:t>•	long-term educational programs (courses, jointly with schools, universities, kindergartens, cultural organizations, etc.); </a:t>
            </a:r>
          </a:p>
          <a:p>
            <a:pPr marL="0" indent="0">
              <a:buNone/>
            </a:pPr>
            <a:r>
              <a:rPr lang="en-US" dirty="0">
                <a:effectLst>
                  <a:outerShdw blurRad="38100" dist="38100" dir="2700000" algn="tl">
                    <a:srgbClr val="000000">
                      <a:alpha val="43137"/>
                    </a:srgbClr>
                  </a:outerShdw>
                </a:effectLst>
              </a:rPr>
              <a:t>•	thematic educational programs (talk, museum lesson, work workshops, etc.). </a:t>
            </a:r>
            <a:endParaRPr lang="en-US" dirty="0" smtClean="0">
              <a:effectLst>
                <a:outerShdw blurRad="38100" dist="38100" dir="2700000" algn="tl">
                  <a:srgbClr val="000000">
                    <a:alpha val="43137"/>
                  </a:srgbClr>
                </a:outerShdw>
              </a:effectLst>
            </a:endParaRPr>
          </a:p>
          <a:p>
            <a:pPr marL="0" indent="0">
              <a:buNone/>
            </a:pPr>
            <a:r>
              <a:rPr lang="en-US" dirty="0">
                <a:effectLst>
                  <a:outerShdw blurRad="38100" dist="38100" dir="2700000" algn="tl">
                    <a:srgbClr val="000000">
                      <a:alpha val="43137"/>
                    </a:srgbClr>
                  </a:outerShdw>
                </a:effectLst>
              </a:rPr>
              <a:t>One of the aspects of the educational activity realized in the museum environment is related to the museum-school inter-institutional cooperation. </a:t>
            </a:r>
          </a:p>
          <a:p>
            <a:pPr marL="0" indent="0">
              <a:buNone/>
            </a:pPr>
            <a:r>
              <a:rPr lang="en-US" dirty="0">
                <a:effectLst>
                  <a:outerShdw blurRad="38100" dist="38100" dir="2700000" algn="tl">
                    <a:srgbClr val="000000">
                      <a:alpha val="43137"/>
                    </a:srgbClr>
                  </a:outerShdw>
                </a:effectLst>
              </a:rPr>
              <a:t>That’s why, there is a tendency for museum programs to be targeted primarily at children of school age, and the thematic scope of educational initiatives to refer to the most significant national holidays and historical events</a:t>
            </a:r>
            <a:r>
              <a:rPr lang="en-US"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a:p>
            <a:pPr marL="0" indent="0">
              <a:buNone/>
            </a:pPr>
            <a:endParaRPr lang="en-US" sz="2000" dirty="0">
              <a:effectLst>
                <a:outerShdw blurRad="38100" dist="38100" dir="2700000" algn="tl">
                  <a:srgbClr val="000000">
                    <a:alpha val="43137"/>
                  </a:srgbClr>
                </a:outerShdw>
              </a:effectLst>
            </a:endParaRPr>
          </a:p>
        </p:txBody>
      </p:sp>
      <p:sp>
        <p:nvSpPr>
          <p:cNvPr id="6" name="Контейнер за номер на слайда 5"/>
          <p:cNvSpPr>
            <a:spLocks noGrp="1"/>
          </p:cNvSpPr>
          <p:nvPr>
            <p:ph type="sldNum" sz="quarter" idx="12"/>
          </p:nvPr>
        </p:nvSpPr>
        <p:spPr>
          <a:xfrm>
            <a:off x="8989423" y="6206162"/>
            <a:ext cx="2743200" cy="365125"/>
          </a:xfrm>
        </p:spPr>
        <p:txBody>
          <a:bodyPr/>
          <a:lstStyle/>
          <a:p>
            <a:fld id="{6D22F896-40B5-4ADD-8801-0D06FADFA095}" type="slidenum">
              <a:rPr lang="en-US" b="1" smtClean="0"/>
              <a:t>6</a:t>
            </a:fld>
            <a:endParaRPr lang="en-US" b="1" dirty="0"/>
          </a:p>
        </p:txBody>
      </p:sp>
      <p:sp>
        <p:nvSpPr>
          <p:cNvPr id="7" name="Текстово поле 6"/>
          <p:cNvSpPr txBox="1"/>
          <p:nvPr/>
        </p:nvSpPr>
        <p:spPr>
          <a:xfrm>
            <a:off x="716280" y="6145518"/>
            <a:ext cx="9255033" cy="430887"/>
          </a:xfrm>
          <a:prstGeom prst="rect">
            <a:avLst/>
          </a:prstGeom>
          <a:noFill/>
        </p:spPr>
        <p:txBody>
          <a:bodyPr wrap="square" rtlCol="0">
            <a:spAutoFit/>
          </a:bodyPr>
          <a:lstStyle/>
          <a:p>
            <a:pPr algn="ctr"/>
            <a:r>
              <a:rPr lang="en-US" sz="1100" b="1" dirty="0">
                <a:solidFill>
                  <a:schemeClr val="accent3">
                    <a:lumMod val="50000"/>
                  </a:schemeClr>
                </a:solidFill>
                <a:effectLst>
                  <a:outerShdw blurRad="38100" dist="38100" dir="2700000" algn="tl">
                    <a:srgbClr val="000000">
                      <a:alpha val="43137"/>
                    </a:srgbClr>
                  </a:outerShdw>
                </a:effectLst>
              </a:rPr>
              <a:t>EDUCATIONAL INITIATIVES IN THE BULGARIAN MUSEUMS – SOME GOOD </a:t>
            </a:r>
            <a:r>
              <a:rPr lang="en-US" sz="1100" b="1" dirty="0" smtClean="0">
                <a:solidFill>
                  <a:schemeClr val="accent3">
                    <a:lumMod val="50000"/>
                  </a:schemeClr>
                </a:solidFill>
                <a:effectLst>
                  <a:outerShdw blurRad="38100" dist="38100" dir="2700000" algn="tl">
                    <a:srgbClr val="000000">
                      <a:alpha val="43137"/>
                    </a:srgbClr>
                  </a:outerShdw>
                </a:effectLst>
              </a:rPr>
              <a:t>PRACTICES</a:t>
            </a:r>
          </a:p>
          <a:p>
            <a:pPr algn="ctr"/>
            <a:r>
              <a:rPr lang="en-US" sz="1100" b="1" dirty="0" smtClean="0">
                <a:solidFill>
                  <a:schemeClr val="accent3">
                    <a:lumMod val="50000"/>
                  </a:schemeClr>
                </a:solidFill>
                <a:effectLst>
                  <a:outerShdw blurRad="38100" dist="38100" dir="2700000" algn="tl">
                    <a:srgbClr val="000000">
                      <a:alpha val="43137"/>
                    </a:srgbClr>
                  </a:outerShdw>
                </a:effectLst>
              </a:rPr>
              <a:t>Sonya </a:t>
            </a:r>
            <a:r>
              <a:rPr lang="en-US" sz="1100" b="1" dirty="0" err="1" smtClean="0">
                <a:solidFill>
                  <a:schemeClr val="accent3">
                    <a:lumMod val="50000"/>
                  </a:schemeClr>
                </a:solidFill>
                <a:effectLst>
                  <a:outerShdw blurRad="38100" dist="38100" dir="2700000" algn="tl">
                    <a:srgbClr val="000000">
                      <a:alpha val="43137"/>
                    </a:srgbClr>
                  </a:outerShdw>
                </a:effectLst>
              </a:rPr>
              <a:t>Spasova</a:t>
            </a:r>
            <a:endParaRPr lang="bg-BG" sz="1100" b="1" dirty="0">
              <a:solidFill>
                <a:schemeClr val="accent3">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1903719"/>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лавие 1"/>
          <p:cNvSpPr>
            <a:spLocks noGrp="1"/>
          </p:cNvSpPr>
          <p:nvPr>
            <p:ph type="title"/>
          </p:nvPr>
        </p:nvSpPr>
        <p:spPr>
          <a:xfrm>
            <a:off x="287383" y="473570"/>
            <a:ext cx="11234057" cy="1293028"/>
          </a:xfrm>
        </p:spPr>
        <p:txBody>
          <a:bodyPr>
            <a:normAutofit/>
          </a:bodyPr>
          <a:lstStyle/>
          <a:p>
            <a:pPr lvl="0"/>
            <a:r>
              <a:rPr lang="en-US" b="1" dirty="0" smtClean="0">
                <a:solidFill>
                  <a:schemeClr val="accent5">
                    <a:lumMod val="50000"/>
                  </a:schemeClr>
                </a:solidFill>
                <a:effectLst>
                  <a:outerShdw blurRad="38100" dist="38100" dir="2700000" algn="tl">
                    <a:srgbClr val="000000">
                      <a:alpha val="43137"/>
                    </a:srgbClr>
                  </a:outerShdw>
                </a:effectLst>
              </a:rPr>
              <a:t>RESULTS</a:t>
            </a:r>
            <a:r>
              <a:rPr lang="bg-BG" b="1" dirty="0" smtClean="0">
                <a:solidFill>
                  <a:schemeClr val="accent5">
                    <a:lumMod val="50000"/>
                  </a:schemeClr>
                </a:solidFill>
                <a:effectLst>
                  <a:outerShdw blurRad="38100" dist="38100" dir="2700000" algn="tl">
                    <a:srgbClr val="000000">
                      <a:alpha val="43137"/>
                    </a:srgbClr>
                  </a:outerShdw>
                </a:effectLst>
              </a:rPr>
              <a:t/>
            </a:r>
            <a:br>
              <a:rPr lang="bg-BG" b="1" dirty="0" smtClean="0">
                <a:solidFill>
                  <a:schemeClr val="accent5">
                    <a:lumMod val="50000"/>
                  </a:schemeClr>
                </a:solidFill>
                <a:effectLst>
                  <a:outerShdw blurRad="38100" dist="38100" dir="2700000" algn="tl">
                    <a:srgbClr val="000000">
                      <a:alpha val="43137"/>
                    </a:srgbClr>
                  </a:outerShdw>
                </a:effectLst>
              </a:rPr>
            </a:br>
            <a:endParaRPr lang="bg-BG" i="1" dirty="0">
              <a:solidFill>
                <a:schemeClr val="accent5">
                  <a:lumMod val="50000"/>
                </a:schemeClr>
              </a:solidFill>
              <a:effectLst>
                <a:outerShdw blurRad="38100" dist="38100" dir="2700000" algn="tl">
                  <a:srgbClr val="000000">
                    <a:alpha val="43137"/>
                  </a:srgbClr>
                </a:outerShdw>
              </a:effectLst>
            </a:endParaRPr>
          </a:p>
        </p:txBody>
      </p:sp>
      <p:sp>
        <p:nvSpPr>
          <p:cNvPr id="3" name="Контейнер за съдържание 2"/>
          <p:cNvSpPr>
            <a:spLocks noGrp="1"/>
          </p:cNvSpPr>
          <p:nvPr>
            <p:ph idx="1"/>
          </p:nvPr>
        </p:nvSpPr>
        <p:spPr>
          <a:xfrm>
            <a:off x="287383" y="1132114"/>
            <a:ext cx="11741333" cy="4800601"/>
          </a:xfrm>
        </p:spPr>
        <p:txBody>
          <a:bodyPr>
            <a:normAutofit lnSpcReduction="10000"/>
          </a:bodyPr>
          <a:lstStyle/>
          <a:p>
            <a:pPr marL="0" lvl="0" indent="0">
              <a:buNone/>
            </a:pPr>
            <a:endParaRPr lang="en-US" b="1" dirty="0" smtClean="0">
              <a:effectLst>
                <a:outerShdw blurRad="38100" dist="38100" dir="2700000" algn="tl">
                  <a:srgbClr val="000000">
                    <a:alpha val="43137"/>
                  </a:srgbClr>
                </a:outerShdw>
              </a:effectLst>
            </a:endParaRPr>
          </a:p>
          <a:p>
            <a:pPr marL="0" lvl="0" indent="0" algn="just">
              <a:buNone/>
            </a:pPr>
            <a:r>
              <a:rPr lang="bg-BG" b="1" dirty="0" smtClean="0">
                <a:effectLst>
                  <a:outerShdw blurRad="38100" dist="38100" dir="2700000" algn="tl">
                    <a:srgbClr val="000000">
                      <a:alpha val="43137"/>
                    </a:srgbClr>
                  </a:outerShdw>
                </a:effectLst>
              </a:rPr>
              <a:t>М</a:t>
            </a:r>
            <a:r>
              <a:rPr lang="en-US" b="1" dirty="0" err="1" smtClean="0">
                <a:effectLst>
                  <a:outerShdw blurRad="38100" dist="38100" dir="2700000" algn="tl">
                    <a:srgbClr val="000000">
                      <a:alpha val="43137"/>
                    </a:srgbClr>
                  </a:outerShdw>
                </a:effectLst>
              </a:rPr>
              <a:t>useum</a:t>
            </a:r>
            <a:r>
              <a:rPr lang="en-US" b="1" dirty="0" smtClean="0">
                <a:effectLst>
                  <a:outerShdw blurRad="38100" dist="38100" dir="2700000" algn="tl">
                    <a:srgbClr val="000000">
                      <a:alpha val="43137"/>
                    </a:srgbClr>
                  </a:outerShdw>
                </a:effectLst>
              </a:rPr>
              <a:t> </a:t>
            </a:r>
            <a:r>
              <a:rPr lang="en-US" b="1" dirty="0">
                <a:effectLst>
                  <a:outerShdw blurRad="38100" dist="38100" dir="2700000" algn="tl">
                    <a:srgbClr val="000000">
                      <a:alpha val="43137"/>
                    </a:srgbClr>
                  </a:outerShdw>
                </a:effectLst>
              </a:rPr>
              <a:t>children's </a:t>
            </a:r>
            <a:r>
              <a:rPr lang="en-US" b="1" dirty="0" smtClean="0">
                <a:effectLst>
                  <a:outerShdw blurRad="38100" dist="38100" dir="2700000" algn="tl">
                    <a:srgbClr val="000000">
                      <a:alpha val="43137"/>
                    </a:srgbClr>
                  </a:outerShdw>
                </a:effectLst>
              </a:rPr>
              <a:t>corners </a:t>
            </a:r>
            <a:endParaRPr lang="bg-BG" b="1" dirty="0" smtClean="0">
              <a:effectLst>
                <a:outerShdw blurRad="38100" dist="38100" dir="2700000" algn="tl">
                  <a:srgbClr val="000000">
                    <a:alpha val="43137"/>
                  </a:srgbClr>
                </a:outerShdw>
              </a:effectLst>
            </a:endParaRPr>
          </a:p>
          <a:p>
            <a:pPr marL="0" indent="0" algn="just">
              <a:buNone/>
            </a:pPr>
            <a:r>
              <a:rPr lang="en-US" dirty="0">
                <a:effectLst>
                  <a:outerShdw blurRad="38100" dist="38100" dir="2700000" algn="tl">
                    <a:srgbClr val="000000">
                      <a:alpha val="43137"/>
                    </a:srgbClr>
                  </a:outerShdw>
                </a:effectLst>
              </a:rPr>
              <a:t>I</a:t>
            </a:r>
            <a:r>
              <a:rPr lang="en-US" dirty="0" smtClean="0">
                <a:effectLst>
                  <a:outerShdw blurRad="38100" dist="38100" dir="2700000" algn="tl">
                    <a:srgbClr val="000000">
                      <a:alpha val="43137"/>
                    </a:srgbClr>
                  </a:outerShdw>
                </a:effectLst>
              </a:rPr>
              <a:t>n </a:t>
            </a:r>
            <a:r>
              <a:rPr lang="en-US" dirty="0">
                <a:effectLst>
                  <a:outerShdw blurRad="38100" dist="38100" dir="2700000" algn="tl">
                    <a:srgbClr val="000000">
                      <a:alpha val="43137"/>
                    </a:srgbClr>
                  </a:outerShdw>
                </a:effectLst>
              </a:rPr>
              <a:t>recent years, an increasing number of museums have been reorganizing their space in order to separate areas intended for children's </a:t>
            </a:r>
            <a:r>
              <a:rPr lang="en-US" dirty="0" smtClean="0">
                <a:effectLst>
                  <a:outerShdw blurRad="38100" dist="38100" dir="2700000" algn="tl">
                    <a:srgbClr val="000000">
                      <a:alpha val="43137"/>
                    </a:srgbClr>
                  </a:outerShdw>
                </a:effectLst>
              </a:rPr>
              <a:t>audiences</a:t>
            </a:r>
            <a:r>
              <a:rPr lang="en-US" dirty="0">
                <a:effectLst>
                  <a:outerShdw blurRad="38100" dist="38100" dir="2700000" algn="tl">
                    <a:srgbClr val="000000">
                      <a:alpha val="43137"/>
                    </a:srgbClr>
                  </a:outerShdw>
                </a:effectLst>
              </a:rPr>
              <a:t>. </a:t>
            </a:r>
            <a:endParaRPr lang="bg-BG" dirty="0" smtClean="0">
              <a:effectLst>
                <a:outerShdw blurRad="38100" dist="38100" dir="2700000" algn="tl">
                  <a:srgbClr val="000000">
                    <a:alpha val="43137"/>
                  </a:srgbClr>
                </a:outerShdw>
              </a:effectLst>
            </a:endParaRPr>
          </a:p>
          <a:p>
            <a:pPr marL="0" indent="0" algn="just">
              <a:buNone/>
            </a:pPr>
            <a:r>
              <a:rPr lang="en-US" dirty="0">
                <a:effectLst>
                  <a:outerShdw blurRad="38100" dist="38100" dir="2700000" algn="tl">
                    <a:srgbClr val="000000">
                      <a:alpha val="43137"/>
                    </a:srgbClr>
                  </a:outerShdw>
                </a:effectLst>
              </a:rPr>
              <a:t>The purpose of the activities offered is to make learning fun, filled with positive emotions and new discoveries. </a:t>
            </a:r>
            <a:endParaRPr lang="bg-BG" dirty="0" smtClean="0">
              <a:effectLst>
                <a:outerShdw blurRad="38100" dist="38100" dir="2700000" algn="tl">
                  <a:srgbClr val="000000">
                    <a:alpha val="43137"/>
                  </a:srgbClr>
                </a:outerShdw>
              </a:effectLst>
            </a:endParaRPr>
          </a:p>
          <a:p>
            <a:pPr algn="just"/>
            <a:r>
              <a:rPr lang="en-US" dirty="0">
                <a:effectLst>
                  <a:outerShdw blurRad="38100" dist="38100" dir="2700000" algn="tl">
                    <a:srgbClr val="000000">
                      <a:alpha val="43137"/>
                    </a:srgbClr>
                  </a:outerShdw>
                </a:effectLst>
              </a:rPr>
              <a:t>The </a:t>
            </a:r>
            <a:r>
              <a:rPr lang="en-US" b="1" i="1" dirty="0">
                <a:effectLst>
                  <a:outerShdw blurRad="38100" dist="38100" dir="2700000" algn="tl">
                    <a:srgbClr val="000000">
                      <a:alpha val="43137"/>
                    </a:srgbClr>
                  </a:outerShdw>
                </a:effectLst>
              </a:rPr>
              <a:t>National History Museum </a:t>
            </a:r>
            <a:r>
              <a:rPr lang="en-US" b="1" dirty="0">
                <a:effectLst>
                  <a:outerShdw blurRad="38100" dist="38100" dir="2700000" algn="tl">
                    <a:srgbClr val="000000">
                      <a:alpha val="43137"/>
                    </a:srgbClr>
                  </a:outerShdw>
                </a:effectLst>
              </a:rPr>
              <a:t>in Sofia </a:t>
            </a:r>
            <a:r>
              <a:rPr lang="en-US" dirty="0">
                <a:effectLst>
                  <a:outerShdw blurRad="38100" dist="38100" dir="2700000" algn="tl">
                    <a:srgbClr val="000000">
                      <a:alpha val="43137"/>
                    </a:srgbClr>
                  </a:outerShdw>
                </a:effectLst>
              </a:rPr>
              <a:t>has set up a children's educational </a:t>
            </a:r>
            <a:r>
              <a:rPr lang="en-US" dirty="0" err="1">
                <a:effectLst>
                  <a:outerShdw blurRad="38100" dist="38100" dir="2700000" algn="tl">
                    <a:srgbClr val="000000">
                      <a:alpha val="43137"/>
                    </a:srgbClr>
                  </a:outerShdw>
                </a:effectLst>
              </a:rPr>
              <a:t>centre</a:t>
            </a:r>
            <a:r>
              <a:rPr lang="en-US" dirty="0">
                <a:effectLst>
                  <a:outerShdw blurRad="38100" dist="38100" dir="2700000" algn="tl">
                    <a:srgbClr val="000000">
                      <a:alpha val="43137"/>
                    </a:srgbClr>
                  </a:outerShdw>
                </a:effectLst>
              </a:rPr>
              <a:t> and a program named “Learning through experience”, through which children and young people can get acquainted with the Bulgarian cultural and historical heritage in an unexpected and inspiring </a:t>
            </a:r>
            <a:r>
              <a:rPr lang="en-US" dirty="0" smtClean="0">
                <a:effectLst>
                  <a:outerShdw blurRad="38100" dist="38100" dir="2700000" algn="tl">
                    <a:srgbClr val="000000">
                      <a:alpha val="43137"/>
                    </a:srgbClr>
                  </a:outerShdw>
                </a:effectLst>
              </a:rPr>
              <a:t>way.</a:t>
            </a:r>
            <a:endParaRPr lang="bg-BG" dirty="0" smtClean="0">
              <a:effectLst>
                <a:outerShdw blurRad="38100" dist="38100" dir="2700000" algn="tl">
                  <a:srgbClr val="000000">
                    <a:alpha val="43137"/>
                  </a:srgbClr>
                </a:outerShdw>
              </a:effectLst>
            </a:endParaRPr>
          </a:p>
          <a:p>
            <a:pPr marL="0" lvl="0" indent="0" algn="just">
              <a:buNone/>
            </a:pPr>
            <a:r>
              <a:rPr lang="en-US" dirty="0" smtClean="0">
                <a:effectLst>
                  <a:outerShdw blurRad="38100" dist="38100" dir="2700000" algn="tl">
                    <a:srgbClr val="000000">
                      <a:alpha val="43137"/>
                    </a:srgbClr>
                  </a:outerShdw>
                </a:effectLst>
              </a:rPr>
              <a:t>The purpose of the studio is to create an interest in ancient and modern methods of washing products used in the everyday life of people, as well as in an entertaining and fun way to nurture aesthetic taste and skill in their manufacture. </a:t>
            </a:r>
          </a:p>
          <a:p>
            <a:pPr marL="0" lvl="0" indent="0">
              <a:buNone/>
            </a:pPr>
            <a:endParaRPr lang="bg-BG" dirty="0" smtClean="0">
              <a:effectLst>
                <a:outerShdw blurRad="38100" dist="38100" dir="2700000" algn="tl">
                  <a:srgbClr val="000000">
                    <a:alpha val="43137"/>
                  </a:srgbClr>
                </a:outerShdw>
              </a:effectLst>
            </a:endParaRPr>
          </a:p>
          <a:p>
            <a:pPr marL="0" lvl="0" indent="0">
              <a:buNone/>
            </a:pPr>
            <a:endParaRPr lang="en-US" sz="2000" dirty="0">
              <a:effectLst>
                <a:outerShdw blurRad="38100" dist="38100" dir="2700000" algn="tl">
                  <a:srgbClr val="000000">
                    <a:alpha val="43137"/>
                  </a:srgbClr>
                </a:outerShdw>
              </a:effectLst>
            </a:endParaRPr>
          </a:p>
        </p:txBody>
      </p:sp>
      <p:sp>
        <p:nvSpPr>
          <p:cNvPr id="6" name="Контейнер за номер на слайда 5"/>
          <p:cNvSpPr>
            <a:spLocks noGrp="1"/>
          </p:cNvSpPr>
          <p:nvPr>
            <p:ph type="sldNum" sz="quarter" idx="12"/>
          </p:nvPr>
        </p:nvSpPr>
        <p:spPr>
          <a:xfrm>
            <a:off x="9076508" y="6388724"/>
            <a:ext cx="2743200" cy="365125"/>
          </a:xfrm>
        </p:spPr>
        <p:txBody>
          <a:bodyPr/>
          <a:lstStyle/>
          <a:p>
            <a:fld id="{6D22F896-40B5-4ADD-8801-0D06FADFA095}" type="slidenum">
              <a:rPr lang="en-US" b="1" smtClean="0"/>
              <a:t>7</a:t>
            </a:fld>
            <a:endParaRPr lang="en-US" b="1" dirty="0"/>
          </a:p>
        </p:txBody>
      </p:sp>
      <p:sp>
        <p:nvSpPr>
          <p:cNvPr id="7" name="Текстово поле 6"/>
          <p:cNvSpPr txBox="1"/>
          <p:nvPr/>
        </p:nvSpPr>
        <p:spPr>
          <a:xfrm>
            <a:off x="716280" y="6145518"/>
            <a:ext cx="9255033" cy="430887"/>
          </a:xfrm>
          <a:prstGeom prst="rect">
            <a:avLst/>
          </a:prstGeom>
          <a:noFill/>
        </p:spPr>
        <p:txBody>
          <a:bodyPr wrap="square" rtlCol="0">
            <a:spAutoFit/>
          </a:bodyPr>
          <a:lstStyle/>
          <a:p>
            <a:pPr algn="ctr"/>
            <a:r>
              <a:rPr lang="en-US" sz="1100" b="1" dirty="0">
                <a:solidFill>
                  <a:schemeClr val="accent3">
                    <a:lumMod val="50000"/>
                  </a:schemeClr>
                </a:solidFill>
                <a:effectLst>
                  <a:outerShdw blurRad="38100" dist="38100" dir="2700000" algn="tl">
                    <a:srgbClr val="000000">
                      <a:alpha val="43137"/>
                    </a:srgbClr>
                  </a:outerShdw>
                </a:effectLst>
              </a:rPr>
              <a:t>EDUCATIONAL INITIATIVES IN THE BULGARIAN MUSEUMS – SOME GOOD </a:t>
            </a:r>
            <a:r>
              <a:rPr lang="en-US" sz="1100" b="1" dirty="0" smtClean="0">
                <a:solidFill>
                  <a:schemeClr val="accent3">
                    <a:lumMod val="50000"/>
                  </a:schemeClr>
                </a:solidFill>
                <a:effectLst>
                  <a:outerShdw blurRad="38100" dist="38100" dir="2700000" algn="tl">
                    <a:srgbClr val="000000">
                      <a:alpha val="43137"/>
                    </a:srgbClr>
                  </a:outerShdw>
                </a:effectLst>
              </a:rPr>
              <a:t>PRACTICES</a:t>
            </a:r>
          </a:p>
          <a:p>
            <a:pPr algn="ctr"/>
            <a:r>
              <a:rPr lang="en-US" sz="1100" b="1" dirty="0" smtClean="0">
                <a:solidFill>
                  <a:schemeClr val="accent3">
                    <a:lumMod val="50000"/>
                  </a:schemeClr>
                </a:solidFill>
                <a:effectLst>
                  <a:outerShdw blurRad="38100" dist="38100" dir="2700000" algn="tl">
                    <a:srgbClr val="000000">
                      <a:alpha val="43137"/>
                    </a:srgbClr>
                  </a:outerShdw>
                </a:effectLst>
              </a:rPr>
              <a:t>Sonya </a:t>
            </a:r>
            <a:r>
              <a:rPr lang="en-US" sz="1100" b="1" dirty="0" err="1" smtClean="0">
                <a:solidFill>
                  <a:schemeClr val="accent3">
                    <a:lumMod val="50000"/>
                  </a:schemeClr>
                </a:solidFill>
                <a:effectLst>
                  <a:outerShdw blurRad="38100" dist="38100" dir="2700000" algn="tl">
                    <a:srgbClr val="000000">
                      <a:alpha val="43137"/>
                    </a:srgbClr>
                  </a:outerShdw>
                </a:effectLst>
              </a:rPr>
              <a:t>Spasova</a:t>
            </a:r>
            <a:endParaRPr lang="bg-BG" sz="1100" b="1" dirty="0">
              <a:solidFill>
                <a:schemeClr val="accent3">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3602914"/>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лавие 1"/>
          <p:cNvSpPr>
            <a:spLocks noGrp="1"/>
          </p:cNvSpPr>
          <p:nvPr>
            <p:ph type="title"/>
          </p:nvPr>
        </p:nvSpPr>
        <p:spPr>
          <a:xfrm>
            <a:off x="260167" y="221430"/>
            <a:ext cx="11567161" cy="1293028"/>
          </a:xfrm>
        </p:spPr>
        <p:txBody>
          <a:bodyPr>
            <a:normAutofit/>
          </a:bodyPr>
          <a:lstStyle/>
          <a:p>
            <a:pPr lvl="0"/>
            <a:r>
              <a:rPr lang="en-US" b="1" dirty="0">
                <a:solidFill>
                  <a:schemeClr val="accent5">
                    <a:lumMod val="50000"/>
                  </a:schemeClr>
                </a:solidFill>
                <a:effectLst>
                  <a:outerShdw blurRad="38100" dist="38100" dir="2700000" algn="tl">
                    <a:srgbClr val="000000">
                      <a:alpha val="43137"/>
                    </a:srgbClr>
                  </a:outerShdw>
                </a:effectLst>
              </a:rPr>
              <a:t>RESULTS</a:t>
            </a:r>
            <a:endParaRPr lang="bg-BG" sz="3100" i="1" dirty="0">
              <a:solidFill>
                <a:schemeClr val="accent5">
                  <a:lumMod val="50000"/>
                </a:schemeClr>
              </a:solidFill>
              <a:effectLst>
                <a:outerShdw blurRad="38100" dist="38100" dir="2700000" algn="tl">
                  <a:srgbClr val="000000">
                    <a:alpha val="43137"/>
                  </a:srgbClr>
                </a:outerShdw>
              </a:effectLst>
            </a:endParaRPr>
          </a:p>
        </p:txBody>
      </p:sp>
      <p:sp>
        <p:nvSpPr>
          <p:cNvPr id="2" name="Контейнер за съдържание 1"/>
          <p:cNvSpPr>
            <a:spLocks noGrp="1"/>
          </p:cNvSpPr>
          <p:nvPr>
            <p:ph idx="1"/>
          </p:nvPr>
        </p:nvSpPr>
        <p:spPr>
          <a:xfrm>
            <a:off x="182880" y="1654628"/>
            <a:ext cx="11721737" cy="4060685"/>
          </a:xfrm>
        </p:spPr>
        <p:txBody>
          <a:bodyPr>
            <a:noAutofit/>
          </a:bodyPr>
          <a:lstStyle/>
          <a:p>
            <a:pPr marL="0" lvl="0" indent="0">
              <a:buClr>
                <a:prstClr val="white"/>
              </a:buClr>
              <a:buNone/>
            </a:pPr>
            <a:r>
              <a:rPr lang="bg-BG" b="1" dirty="0">
                <a:solidFill>
                  <a:srgbClr val="D06F1E">
                    <a:lumMod val="50000"/>
                  </a:srgbClr>
                </a:solidFill>
                <a:effectLst>
                  <a:outerShdw blurRad="38100" dist="38100" dir="2700000" algn="tl">
                    <a:srgbClr val="000000">
                      <a:alpha val="43137"/>
                    </a:srgbClr>
                  </a:outerShdw>
                </a:effectLst>
              </a:rPr>
              <a:t>М</a:t>
            </a:r>
            <a:r>
              <a:rPr lang="en-US" b="1" dirty="0" err="1">
                <a:solidFill>
                  <a:srgbClr val="D06F1E">
                    <a:lumMod val="50000"/>
                  </a:srgbClr>
                </a:solidFill>
                <a:effectLst>
                  <a:outerShdw blurRad="38100" dist="38100" dir="2700000" algn="tl">
                    <a:srgbClr val="000000">
                      <a:alpha val="43137"/>
                    </a:srgbClr>
                  </a:outerShdw>
                </a:effectLst>
              </a:rPr>
              <a:t>useum</a:t>
            </a:r>
            <a:r>
              <a:rPr lang="en-US" b="1" dirty="0">
                <a:solidFill>
                  <a:srgbClr val="D06F1E">
                    <a:lumMod val="50000"/>
                  </a:srgbClr>
                </a:solidFill>
                <a:effectLst>
                  <a:outerShdw blurRad="38100" dist="38100" dir="2700000" algn="tl">
                    <a:srgbClr val="000000">
                      <a:alpha val="43137"/>
                    </a:srgbClr>
                  </a:outerShdw>
                </a:effectLst>
              </a:rPr>
              <a:t> children's </a:t>
            </a:r>
            <a:r>
              <a:rPr lang="en-US" b="1" dirty="0" smtClean="0">
                <a:solidFill>
                  <a:srgbClr val="D06F1E">
                    <a:lumMod val="50000"/>
                  </a:srgbClr>
                </a:solidFill>
                <a:effectLst>
                  <a:outerShdw blurRad="38100" dist="38100" dir="2700000" algn="tl">
                    <a:srgbClr val="000000">
                      <a:alpha val="43137"/>
                    </a:srgbClr>
                  </a:outerShdw>
                </a:effectLst>
              </a:rPr>
              <a:t>corners </a:t>
            </a:r>
          </a:p>
          <a:p>
            <a:pPr algn="just">
              <a:buClr>
                <a:prstClr val="white"/>
              </a:buClr>
            </a:pPr>
            <a:r>
              <a:rPr lang="en-US" dirty="0">
                <a:solidFill>
                  <a:srgbClr val="D06F1E">
                    <a:lumMod val="50000"/>
                  </a:srgbClr>
                </a:solidFill>
                <a:effectLst>
                  <a:outerShdw blurRad="38100" dist="38100" dir="2700000" algn="tl">
                    <a:srgbClr val="000000">
                      <a:alpha val="43137"/>
                    </a:srgbClr>
                  </a:outerShdw>
                </a:effectLst>
              </a:rPr>
              <a:t>A museum children's corner has also been developed at the </a:t>
            </a:r>
            <a:r>
              <a:rPr lang="en-US" b="1" i="1" dirty="0">
                <a:solidFill>
                  <a:srgbClr val="D06F1E">
                    <a:lumMod val="50000"/>
                  </a:srgbClr>
                </a:solidFill>
                <a:effectLst>
                  <a:outerShdw blurRad="38100" dist="38100" dir="2700000" algn="tl">
                    <a:srgbClr val="000000">
                      <a:alpha val="43137"/>
                    </a:srgbClr>
                  </a:outerShdw>
                </a:effectLst>
              </a:rPr>
              <a:t>Regional History Museum </a:t>
            </a:r>
            <a:r>
              <a:rPr lang="en-US" b="1" dirty="0">
                <a:solidFill>
                  <a:srgbClr val="D06F1E">
                    <a:lumMod val="50000"/>
                  </a:srgbClr>
                </a:solidFill>
                <a:effectLst>
                  <a:outerShdw blurRad="38100" dist="38100" dir="2700000" algn="tl">
                    <a:srgbClr val="000000">
                      <a:alpha val="43137"/>
                    </a:srgbClr>
                  </a:outerShdw>
                </a:effectLst>
              </a:rPr>
              <a:t>in Blagoevgrad</a:t>
            </a:r>
            <a:r>
              <a:rPr lang="en-US" dirty="0">
                <a:solidFill>
                  <a:srgbClr val="D06F1E">
                    <a:lumMod val="50000"/>
                  </a:srgbClr>
                </a:solidFill>
                <a:effectLst>
                  <a:outerShdw blurRad="38100" dist="38100" dir="2700000" algn="tl">
                    <a:srgbClr val="000000">
                      <a:alpha val="43137"/>
                    </a:srgbClr>
                  </a:outerShdw>
                </a:effectLst>
              </a:rPr>
              <a:t> within the project “Improving the Work of the Bulgarian Museums with Children and Young People”. </a:t>
            </a:r>
            <a:endParaRPr lang="en-US" dirty="0" smtClean="0">
              <a:solidFill>
                <a:srgbClr val="D06F1E">
                  <a:lumMod val="50000"/>
                </a:srgbClr>
              </a:solidFill>
              <a:effectLst>
                <a:outerShdw blurRad="38100" dist="38100" dir="2700000" algn="tl">
                  <a:srgbClr val="000000">
                    <a:alpha val="43137"/>
                  </a:srgbClr>
                </a:outerShdw>
              </a:effectLst>
            </a:endParaRPr>
          </a:p>
          <a:p>
            <a:pPr marL="0" lvl="0" indent="0" algn="just">
              <a:buClr>
                <a:prstClr val="white"/>
              </a:buClr>
              <a:buNone/>
            </a:pPr>
            <a:r>
              <a:rPr lang="en-US" dirty="0" smtClean="0">
                <a:solidFill>
                  <a:srgbClr val="D06F1E">
                    <a:lumMod val="50000"/>
                  </a:srgbClr>
                </a:solidFill>
                <a:effectLst>
                  <a:outerShdw blurRad="38100" dist="38100" dir="2700000" algn="tl">
                    <a:srgbClr val="000000">
                      <a:alpha val="43137"/>
                    </a:srgbClr>
                  </a:outerShdw>
                </a:effectLst>
              </a:rPr>
              <a:t>The </a:t>
            </a:r>
            <a:r>
              <a:rPr lang="en-US" dirty="0">
                <a:solidFill>
                  <a:srgbClr val="D06F1E">
                    <a:lumMod val="50000"/>
                  </a:srgbClr>
                </a:solidFill>
                <a:effectLst>
                  <a:outerShdw blurRad="38100" dist="38100" dir="2700000" algn="tl">
                    <a:srgbClr val="000000">
                      <a:alpha val="43137"/>
                    </a:srgbClr>
                  </a:outerShdw>
                </a:effectLst>
              </a:rPr>
              <a:t>project aims to adapt museum exhibitions to the contemporary expectations of families and children and it is an opportunity for more effective binding between museums and the educational system. </a:t>
            </a:r>
            <a:endParaRPr lang="en-US" dirty="0" smtClean="0">
              <a:solidFill>
                <a:srgbClr val="D06F1E">
                  <a:lumMod val="50000"/>
                </a:srgbClr>
              </a:solidFill>
              <a:effectLst>
                <a:outerShdw blurRad="38100" dist="38100" dir="2700000" algn="tl">
                  <a:srgbClr val="000000">
                    <a:alpha val="43137"/>
                  </a:srgbClr>
                </a:outerShdw>
              </a:effectLst>
            </a:endParaRPr>
          </a:p>
          <a:p>
            <a:pPr marL="0" lvl="0" indent="0" algn="just">
              <a:buClr>
                <a:prstClr val="white"/>
              </a:buClr>
              <a:buNone/>
            </a:pPr>
            <a:r>
              <a:rPr lang="en-US" dirty="0" smtClean="0">
                <a:solidFill>
                  <a:srgbClr val="D06F1E">
                    <a:lumMod val="50000"/>
                  </a:srgbClr>
                </a:solidFill>
                <a:effectLst>
                  <a:outerShdw blurRad="38100" dist="38100" dir="2700000" algn="tl">
                    <a:srgbClr val="000000">
                      <a:alpha val="43137"/>
                    </a:srgbClr>
                  </a:outerShdw>
                </a:effectLst>
              </a:rPr>
              <a:t>It </a:t>
            </a:r>
            <a:r>
              <a:rPr lang="en-US" dirty="0">
                <a:solidFill>
                  <a:srgbClr val="D06F1E">
                    <a:lumMod val="50000"/>
                  </a:srgbClr>
                </a:solidFill>
                <a:effectLst>
                  <a:outerShdw blurRad="38100" dist="38100" dir="2700000" algn="tl">
                    <a:srgbClr val="000000">
                      <a:alpha val="43137"/>
                    </a:srgbClr>
                  </a:outerShdw>
                </a:effectLst>
              </a:rPr>
              <a:t>is an example of introducing contemporary trends in the promotion of cultural and historical heritage by building modern and effective connections between families, schools, museums, and the academic institutions in Bulgaria. </a:t>
            </a:r>
            <a:endParaRPr lang="en-US" dirty="0" smtClean="0">
              <a:solidFill>
                <a:srgbClr val="D06F1E">
                  <a:lumMod val="50000"/>
                </a:srgbClr>
              </a:solidFill>
              <a:effectLst>
                <a:outerShdw blurRad="38100" dist="38100" dir="2700000" algn="tl">
                  <a:srgbClr val="000000">
                    <a:alpha val="43137"/>
                  </a:srgbClr>
                </a:outerShdw>
              </a:effectLst>
            </a:endParaRPr>
          </a:p>
          <a:p>
            <a:pPr marL="0" lvl="0" indent="0" algn="just">
              <a:buClr>
                <a:prstClr val="white"/>
              </a:buClr>
              <a:buNone/>
            </a:pPr>
            <a:r>
              <a:rPr lang="en-US" dirty="0">
                <a:solidFill>
                  <a:srgbClr val="D06F1E">
                    <a:lumMod val="50000"/>
                  </a:srgbClr>
                </a:solidFill>
                <a:effectLst>
                  <a:outerShdw blurRad="38100" dist="38100" dir="2700000" algn="tl">
                    <a:srgbClr val="000000">
                      <a:alpha val="43137"/>
                    </a:srgbClr>
                  </a:outerShdw>
                </a:effectLst>
              </a:rPr>
              <a:t>the museum children's playground provides a great opportunity for leisure, which combines play and new information for </a:t>
            </a:r>
            <a:r>
              <a:rPr lang="en-US" dirty="0" smtClean="0">
                <a:solidFill>
                  <a:srgbClr val="D06F1E">
                    <a:lumMod val="50000"/>
                  </a:srgbClr>
                </a:solidFill>
                <a:effectLst>
                  <a:outerShdw blurRad="38100" dist="38100" dir="2700000" algn="tl">
                    <a:srgbClr val="000000">
                      <a:alpha val="43137"/>
                    </a:srgbClr>
                  </a:outerShdw>
                </a:effectLst>
              </a:rPr>
              <a:t>children.</a:t>
            </a:r>
            <a:endParaRPr lang="bg-BG" dirty="0">
              <a:solidFill>
                <a:srgbClr val="D06F1E">
                  <a:lumMod val="50000"/>
                </a:srgbClr>
              </a:solidFill>
              <a:effectLst>
                <a:outerShdw blurRad="38100" dist="38100" dir="2700000" algn="tl">
                  <a:srgbClr val="000000">
                    <a:alpha val="43137"/>
                  </a:srgbClr>
                </a:outerShdw>
              </a:effectLst>
            </a:endParaRPr>
          </a:p>
          <a:p>
            <a:pPr marL="0" indent="0">
              <a:buNone/>
            </a:pPr>
            <a:endParaRPr lang="en-US" dirty="0">
              <a:effectLst>
                <a:outerShdw blurRad="38100" dist="38100" dir="2700000" algn="tl">
                  <a:srgbClr val="000000">
                    <a:alpha val="43137"/>
                  </a:srgbClr>
                </a:outerShdw>
              </a:effectLst>
            </a:endParaRPr>
          </a:p>
        </p:txBody>
      </p:sp>
      <p:sp>
        <p:nvSpPr>
          <p:cNvPr id="9" name="Контейнер за номер на слайда 8"/>
          <p:cNvSpPr>
            <a:spLocks noGrp="1"/>
          </p:cNvSpPr>
          <p:nvPr>
            <p:ph type="sldNum" sz="quarter" idx="12"/>
          </p:nvPr>
        </p:nvSpPr>
        <p:spPr>
          <a:xfrm>
            <a:off x="8841377" y="6355843"/>
            <a:ext cx="2743200" cy="365125"/>
          </a:xfrm>
        </p:spPr>
        <p:txBody>
          <a:bodyPr/>
          <a:lstStyle/>
          <a:p>
            <a:fld id="{6D22F896-40B5-4ADD-8801-0D06FADFA095}" type="slidenum">
              <a:rPr lang="en-US" b="1" smtClean="0"/>
              <a:t>8</a:t>
            </a:fld>
            <a:endParaRPr lang="en-US" b="1" dirty="0"/>
          </a:p>
        </p:txBody>
      </p:sp>
      <p:sp>
        <p:nvSpPr>
          <p:cNvPr id="7" name="Текстово поле 6"/>
          <p:cNvSpPr txBox="1"/>
          <p:nvPr/>
        </p:nvSpPr>
        <p:spPr>
          <a:xfrm>
            <a:off x="716280" y="6145518"/>
            <a:ext cx="9255033" cy="430887"/>
          </a:xfrm>
          <a:prstGeom prst="rect">
            <a:avLst/>
          </a:prstGeom>
          <a:noFill/>
        </p:spPr>
        <p:txBody>
          <a:bodyPr wrap="square" rtlCol="0">
            <a:spAutoFit/>
          </a:bodyPr>
          <a:lstStyle/>
          <a:p>
            <a:pPr algn="ctr"/>
            <a:r>
              <a:rPr lang="en-US" sz="1100" b="1" dirty="0">
                <a:solidFill>
                  <a:schemeClr val="accent3">
                    <a:lumMod val="50000"/>
                  </a:schemeClr>
                </a:solidFill>
                <a:effectLst>
                  <a:outerShdw blurRad="38100" dist="38100" dir="2700000" algn="tl">
                    <a:srgbClr val="000000">
                      <a:alpha val="43137"/>
                    </a:srgbClr>
                  </a:outerShdw>
                </a:effectLst>
              </a:rPr>
              <a:t>EDUCATIONAL INITIATIVES IN THE BULGARIAN MUSEUMS – SOME GOOD </a:t>
            </a:r>
            <a:r>
              <a:rPr lang="en-US" sz="1100" b="1" dirty="0" smtClean="0">
                <a:solidFill>
                  <a:schemeClr val="accent3">
                    <a:lumMod val="50000"/>
                  </a:schemeClr>
                </a:solidFill>
                <a:effectLst>
                  <a:outerShdw blurRad="38100" dist="38100" dir="2700000" algn="tl">
                    <a:srgbClr val="000000">
                      <a:alpha val="43137"/>
                    </a:srgbClr>
                  </a:outerShdw>
                </a:effectLst>
              </a:rPr>
              <a:t>PRACTICES</a:t>
            </a:r>
          </a:p>
          <a:p>
            <a:pPr algn="ctr"/>
            <a:r>
              <a:rPr lang="en-US" sz="1100" b="1" dirty="0" smtClean="0">
                <a:solidFill>
                  <a:schemeClr val="accent3">
                    <a:lumMod val="50000"/>
                  </a:schemeClr>
                </a:solidFill>
                <a:effectLst>
                  <a:outerShdw blurRad="38100" dist="38100" dir="2700000" algn="tl">
                    <a:srgbClr val="000000">
                      <a:alpha val="43137"/>
                    </a:srgbClr>
                  </a:outerShdw>
                </a:effectLst>
              </a:rPr>
              <a:t>Sonya </a:t>
            </a:r>
            <a:r>
              <a:rPr lang="en-US" sz="1100" b="1" dirty="0" err="1" smtClean="0">
                <a:solidFill>
                  <a:schemeClr val="accent3">
                    <a:lumMod val="50000"/>
                  </a:schemeClr>
                </a:solidFill>
                <a:effectLst>
                  <a:outerShdw blurRad="38100" dist="38100" dir="2700000" algn="tl">
                    <a:srgbClr val="000000">
                      <a:alpha val="43137"/>
                    </a:srgbClr>
                  </a:outerShdw>
                </a:effectLst>
              </a:rPr>
              <a:t>Spasova</a:t>
            </a:r>
            <a:endParaRPr lang="bg-BG" sz="1100" b="1" dirty="0">
              <a:solidFill>
                <a:schemeClr val="accent3">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4017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съдържание 1"/>
          <p:cNvSpPr>
            <a:spLocks noGrp="1"/>
          </p:cNvSpPr>
          <p:nvPr>
            <p:ph idx="1"/>
          </p:nvPr>
        </p:nvSpPr>
        <p:spPr>
          <a:xfrm>
            <a:off x="337456" y="1636432"/>
            <a:ext cx="11312434" cy="3890971"/>
          </a:xfrm>
        </p:spPr>
        <p:txBody>
          <a:bodyPr>
            <a:noAutofit/>
          </a:bodyPr>
          <a:lstStyle/>
          <a:p>
            <a:pPr marL="0" lvl="0" indent="0" algn="just">
              <a:buClr>
                <a:prstClr val="white"/>
              </a:buClr>
              <a:buNone/>
            </a:pPr>
            <a:r>
              <a:rPr lang="bg-BG" b="1" dirty="0">
                <a:solidFill>
                  <a:srgbClr val="D06F1E">
                    <a:lumMod val="50000"/>
                  </a:srgbClr>
                </a:solidFill>
                <a:effectLst>
                  <a:outerShdw blurRad="38100" dist="38100" dir="2700000" algn="tl">
                    <a:srgbClr val="000000">
                      <a:alpha val="43137"/>
                    </a:srgbClr>
                  </a:outerShdw>
                </a:effectLst>
              </a:rPr>
              <a:t>М</a:t>
            </a:r>
            <a:r>
              <a:rPr lang="en-US" b="1" dirty="0" err="1">
                <a:solidFill>
                  <a:srgbClr val="D06F1E">
                    <a:lumMod val="50000"/>
                  </a:srgbClr>
                </a:solidFill>
                <a:effectLst>
                  <a:outerShdw blurRad="38100" dist="38100" dir="2700000" algn="tl">
                    <a:srgbClr val="000000">
                      <a:alpha val="43137"/>
                    </a:srgbClr>
                  </a:outerShdw>
                </a:effectLst>
              </a:rPr>
              <a:t>useum</a:t>
            </a:r>
            <a:r>
              <a:rPr lang="en-US" b="1" dirty="0">
                <a:solidFill>
                  <a:srgbClr val="D06F1E">
                    <a:lumMod val="50000"/>
                  </a:srgbClr>
                </a:solidFill>
                <a:effectLst>
                  <a:outerShdw blurRad="38100" dist="38100" dir="2700000" algn="tl">
                    <a:srgbClr val="000000">
                      <a:alpha val="43137"/>
                    </a:srgbClr>
                  </a:outerShdw>
                </a:effectLst>
              </a:rPr>
              <a:t> children's corners </a:t>
            </a:r>
          </a:p>
          <a:p>
            <a:pPr algn="just"/>
            <a:r>
              <a:rPr lang="en-US" dirty="0">
                <a:effectLst>
                  <a:outerShdw blurRad="38100" dist="38100" dir="2700000" algn="tl">
                    <a:srgbClr val="000000">
                      <a:alpha val="43137"/>
                    </a:srgbClr>
                  </a:outerShdw>
                </a:effectLst>
              </a:rPr>
              <a:t>The </a:t>
            </a:r>
            <a:r>
              <a:rPr lang="en-US" b="1" dirty="0">
                <a:effectLst>
                  <a:outerShdw blurRad="38100" dist="38100" dir="2700000" algn="tl">
                    <a:srgbClr val="000000">
                      <a:alpha val="43137"/>
                    </a:srgbClr>
                  </a:outerShdw>
                </a:effectLst>
              </a:rPr>
              <a:t>Regional History Museum in </a:t>
            </a:r>
            <a:r>
              <a:rPr lang="en-US" b="1" dirty="0" err="1">
                <a:effectLst>
                  <a:outerShdw blurRad="38100" dist="38100" dir="2700000" algn="tl">
                    <a:srgbClr val="000000">
                      <a:alpha val="43137"/>
                    </a:srgbClr>
                  </a:outerShdw>
                </a:effectLst>
              </a:rPr>
              <a:t>Kyustendil</a:t>
            </a:r>
            <a:r>
              <a:rPr lang="en-US" b="1" dirty="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rPr>
              <a:t>also offers a contemporary method of working with young audiences in its Museum Corner for children and adults. Its main theme is the way of life of people in antiquity, and its purpose is to provoke the curiosity of children to the history of the land where the town of </a:t>
            </a:r>
            <a:r>
              <a:rPr lang="en-US" dirty="0" err="1">
                <a:effectLst>
                  <a:outerShdw blurRad="38100" dist="38100" dir="2700000" algn="tl">
                    <a:srgbClr val="000000">
                      <a:alpha val="43137"/>
                    </a:srgbClr>
                  </a:outerShdw>
                </a:effectLst>
              </a:rPr>
              <a:t>Kyustendil</a:t>
            </a:r>
            <a:r>
              <a:rPr lang="en-US" dirty="0">
                <a:effectLst>
                  <a:outerShdw blurRad="38100" dist="38100" dir="2700000" algn="tl">
                    <a:srgbClr val="000000">
                      <a:alpha val="43137"/>
                    </a:srgbClr>
                  </a:outerShdw>
                </a:effectLst>
              </a:rPr>
              <a:t> is located today. </a:t>
            </a:r>
            <a:endParaRPr lang="en-US" dirty="0" smtClean="0">
              <a:effectLst>
                <a:outerShdw blurRad="38100" dist="38100" dir="2700000" algn="tl">
                  <a:srgbClr val="000000">
                    <a:alpha val="43137"/>
                  </a:srgbClr>
                </a:outerShdw>
              </a:effectLst>
            </a:endParaRPr>
          </a:p>
          <a:p>
            <a:pPr marL="0" indent="0" algn="just">
              <a:buNone/>
            </a:pPr>
            <a:r>
              <a:rPr lang="en-US" dirty="0" smtClean="0">
                <a:effectLst>
                  <a:outerShdw blurRad="38100" dist="38100" dir="2700000" algn="tl">
                    <a:srgbClr val="000000">
                      <a:alpha val="43137"/>
                    </a:srgbClr>
                  </a:outerShdw>
                </a:effectLst>
              </a:rPr>
              <a:t>Specially </a:t>
            </a:r>
            <a:r>
              <a:rPr lang="en-US" dirty="0">
                <a:effectLst>
                  <a:outerShdw blurRad="38100" dist="38100" dir="2700000" algn="tl">
                    <a:srgbClr val="000000">
                      <a:alpha val="43137"/>
                    </a:srgbClr>
                  </a:outerShdw>
                </a:effectLst>
              </a:rPr>
              <a:t>designed games invite the small visitors to play as children who once lived here, to prepare the dinner table for a family who lived 5 000 years ago, to tidy up his home and try out costumes from different periods. It is also attractive to parents who will discover a different face of museums, a full-fledged way to spend their leisure time with their children and new opportunities for their education and </a:t>
            </a:r>
            <a:r>
              <a:rPr lang="en-US" dirty="0" smtClean="0">
                <a:effectLst>
                  <a:outerShdw blurRad="38100" dist="38100" dir="2700000" algn="tl">
                    <a:srgbClr val="000000">
                      <a:alpha val="43137"/>
                    </a:srgbClr>
                  </a:outerShdw>
                </a:effectLst>
              </a:rPr>
              <a:t>entertainment.</a:t>
            </a:r>
            <a:endParaRPr lang="en-US" dirty="0">
              <a:effectLst>
                <a:outerShdw blurRad="38100" dist="38100" dir="2700000" algn="tl">
                  <a:srgbClr val="000000">
                    <a:alpha val="43137"/>
                  </a:srgbClr>
                </a:outerShdw>
              </a:effectLst>
            </a:endParaRPr>
          </a:p>
        </p:txBody>
      </p:sp>
      <p:sp>
        <p:nvSpPr>
          <p:cNvPr id="9" name="Контейнер за номер на слайда 8"/>
          <p:cNvSpPr>
            <a:spLocks noGrp="1"/>
          </p:cNvSpPr>
          <p:nvPr>
            <p:ph type="sldNum" sz="quarter" idx="12"/>
          </p:nvPr>
        </p:nvSpPr>
        <p:spPr>
          <a:xfrm>
            <a:off x="8841377" y="6355843"/>
            <a:ext cx="2743200" cy="365125"/>
          </a:xfrm>
        </p:spPr>
        <p:txBody>
          <a:bodyPr/>
          <a:lstStyle/>
          <a:p>
            <a:fld id="{6D22F896-40B5-4ADD-8801-0D06FADFA095}" type="slidenum">
              <a:rPr lang="en-US" b="1" smtClean="0"/>
              <a:t>9</a:t>
            </a:fld>
            <a:endParaRPr lang="en-US" b="1" dirty="0"/>
          </a:p>
        </p:txBody>
      </p:sp>
      <p:sp>
        <p:nvSpPr>
          <p:cNvPr id="8" name="Текстово поле 7"/>
          <p:cNvSpPr txBox="1"/>
          <p:nvPr/>
        </p:nvSpPr>
        <p:spPr>
          <a:xfrm>
            <a:off x="716280" y="6145518"/>
            <a:ext cx="9255033" cy="430887"/>
          </a:xfrm>
          <a:prstGeom prst="rect">
            <a:avLst/>
          </a:prstGeom>
          <a:noFill/>
        </p:spPr>
        <p:txBody>
          <a:bodyPr wrap="square" rtlCol="0">
            <a:spAutoFit/>
          </a:bodyPr>
          <a:lstStyle/>
          <a:p>
            <a:pPr algn="ctr"/>
            <a:r>
              <a:rPr lang="en-US" sz="1100" b="1" dirty="0">
                <a:solidFill>
                  <a:schemeClr val="accent3">
                    <a:lumMod val="50000"/>
                  </a:schemeClr>
                </a:solidFill>
                <a:effectLst>
                  <a:outerShdw blurRad="38100" dist="38100" dir="2700000" algn="tl">
                    <a:srgbClr val="000000">
                      <a:alpha val="43137"/>
                    </a:srgbClr>
                  </a:outerShdw>
                </a:effectLst>
              </a:rPr>
              <a:t>EDUCATIONAL INITIATIVES IN THE BULGARIAN MUSEUMS – SOME GOOD </a:t>
            </a:r>
            <a:r>
              <a:rPr lang="en-US" sz="1100" b="1" dirty="0" smtClean="0">
                <a:solidFill>
                  <a:schemeClr val="accent3">
                    <a:lumMod val="50000"/>
                  </a:schemeClr>
                </a:solidFill>
                <a:effectLst>
                  <a:outerShdw blurRad="38100" dist="38100" dir="2700000" algn="tl">
                    <a:srgbClr val="000000">
                      <a:alpha val="43137"/>
                    </a:srgbClr>
                  </a:outerShdw>
                </a:effectLst>
              </a:rPr>
              <a:t>PRACTICES</a:t>
            </a:r>
          </a:p>
          <a:p>
            <a:pPr algn="ctr"/>
            <a:r>
              <a:rPr lang="en-US" sz="1100" b="1" dirty="0" smtClean="0">
                <a:solidFill>
                  <a:schemeClr val="accent3">
                    <a:lumMod val="50000"/>
                  </a:schemeClr>
                </a:solidFill>
                <a:effectLst>
                  <a:outerShdw blurRad="38100" dist="38100" dir="2700000" algn="tl">
                    <a:srgbClr val="000000">
                      <a:alpha val="43137"/>
                    </a:srgbClr>
                  </a:outerShdw>
                </a:effectLst>
              </a:rPr>
              <a:t>Sonya </a:t>
            </a:r>
            <a:r>
              <a:rPr lang="en-US" sz="1100" b="1" dirty="0" err="1" smtClean="0">
                <a:solidFill>
                  <a:schemeClr val="accent3">
                    <a:lumMod val="50000"/>
                  </a:schemeClr>
                </a:solidFill>
                <a:effectLst>
                  <a:outerShdw blurRad="38100" dist="38100" dir="2700000" algn="tl">
                    <a:srgbClr val="000000">
                      <a:alpha val="43137"/>
                    </a:srgbClr>
                  </a:outerShdw>
                </a:effectLst>
              </a:rPr>
              <a:t>Spasova</a:t>
            </a:r>
            <a:endParaRPr lang="bg-BG" sz="1100" b="1" dirty="0">
              <a:solidFill>
                <a:schemeClr val="accent3">
                  <a:lumMod val="50000"/>
                </a:schemeClr>
              </a:solidFill>
              <a:effectLst>
                <a:outerShdw blurRad="38100" dist="38100" dir="2700000" algn="tl">
                  <a:srgbClr val="000000">
                    <a:alpha val="43137"/>
                  </a:srgbClr>
                </a:outerShdw>
              </a:effectLst>
            </a:endParaRPr>
          </a:p>
        </p:txBody>
      </p:sp>
      <p:sp>
        <p:nvSpPr>
          <p:cNvPr id="7" name="Заглавие 1"/>
          <p:cNvSpPr txBox="1">
            <a:spLocks/>
          </p:cNvSpPr>
          <p:nvPr/>
        </p:nvSpPr>
        <p:spPr>
          <a:xfrm>
            <a:off x="260167" y="221430"/>
            <a:ext cx="11567161" cy="1293028"/>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solidFill>
                  <a:schemeClr val="accent5">
                    <a:lumMod val="50000"/>
                  </a:schemeClr>
                </a:solidFill>
                <a:effectLst>
                  <a:outerShdw blurRad="38100" dist="38100" dir="2700000" algn="tl">
                    <a:srgbClr val="000000">
                      <a:alpha val="43137"/>
                    </a:srgbClr>
                  </a:outerShdw>
                </a:effectLst>
              </a:rPr>
              <a:t>RESULTS</a:t>
            </a:r>
            <a:endParaRPr lang="bg-BG" sz="3100" i="1" dirty="0">
              <a:solidFill>
                <a:schemeClr val="accent5">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1495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Сектори">
  <a:themeElements>
    <a:clrScheme name="Кабърче">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Сектори">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и">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282EB108-EDE6-4B8E-957B-D4A69BF580EA}"/>
    </a:ext>
  </a:extLst>
</a:theme>
</file>

<file path=ppt/theme/theme2.xml><?xml version="1.0" encoding="utf-8"?>
<a:theme xmlns:a="http://schemas.openxmlformats.org/drawingml/2006/main" name="Тема на Office">
  <a:themeElements>
    <a:clrScheme name="О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Тема на Office">
  <a:themeElements>
    <a:clrScheme name="О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225</TotalTime>
  <Words>1798</Words>
  <Application>Microsoft Office PowerPoint</Application>
  <PresentationFormat>По избор</PresentationFormat>
  <Paragraphs>135</Paragraphs>
  <Slides>17</Slides>
  <Notes>0</Notes>
  <HiddenSlides>0</HiddenSlides>
  <MMClips>0</MMClips>
  <ScaleCrop>false</ScaleCrop>
  <HeadingPairs>
    <vt:vector size="4" baseType="variant">
      <vt:variant>
        <vt:lpstr>Тема</vt:lpstr>
      </vt:variant>
      <vt:variant>
        <vt:i4>1</vt:i4>
      </vt:variant>
      <vt:variant>
        <vt:lpstr>Заглавия на слайдовете</vt:lpstr>
      </vt:variant>
      <vt:variant>
        <vt:i4>17</vt:i4>
      </vt:variant>
    </vt:vector>
  </HeadingPairs>
  <TitlesOfParts>
    <vt:vector size="18" baseType="lpstr">
      <vt:lpstr>Сектори</vt:lpstr>
      <vt:lpstr>EDUCATIONAL INITIATIVES IN THE BULGARIAN MUSEUMS – SOME GOOD PRACTICES</vt:lpstr>
      <vt:lpstr>Structure of presentation</vt:lpstr>
      <vt:lpstr>INTRODUCTION</vt:lpstr>
      <vt:lpstr>INTRODUCTION</vt:lpstr>
      <vt:lpstr>METHODOLOGY</vt:lpstr>
      <vt:lpstr>RESULTS</vt:lpstr>
      <vt:lpstr>RESULTS </vt:lpstr>
      <vt:lpstr>RESULTS</vt:lpstr>
      <vt:lpstr>Презентация на PowerPoint</vt:lpstr>
      <vt:lpstr>RESULTS</vt:lpstr>
      <vt:lpstr>RESULTS</vt:lpstr>
      <vt:lpstr>RESULTS</vt:lpstr>
      <vt:lpstr>RESULTS</vt:lpstr>
      <vt:lpstr>RESULTS</vt:lpstr>
      <vt:lpstr>CONCLUSIONS</vt:lpstr>
      <vt:lpstr>ACKNOWLEDGEMENTS</vt:lpstr>
      <vt:lpstr>THANK YOU FOR YOUR ATTENTION!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DISTANCE LEARNING IN BULGARIAN UNIVERSITIES – STEP FORWARD  IN THE MODERN EDUCATION</dc:title>
  <dc:creator>Svetoslava Dimitrova</dc:creator>
  <cp:lastModifiedBy>admin</cp:lastModifiedBy>
  <cp:revision>56</cp:revision>
  <dcterms:created xsi:type="dcterms:W3CDTF">2019-10-05T16:59:24Z</dcterms:created>
  <dcterms:modified xsi:type="dcterms:W3CDTF">2020-05-27T09:55:30Z</dcterms:modified>
</cp:coreProperties>
</file>